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0" d="100"/>
          <a:sy n="110" d="100"/>
        </p:scale>
        <p:origin x="161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8DDC74-0E86-9B41-8662-8EC29E4A2613}" type="datetimeFigureOut">
              <a:rPr lang="en-US" smtClean="0"/>
              <a:t>12/14/2018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4BA1EE-F6EA-314C-8089-526D49CDBD87}" type="slidenum">
              <a:rPr lang="en-US" smtClean="0"/>
              <a:t>‹#›</a:t>
            </a:fld>
            <a:endParaRPr lang="en-US"/>
          </a:p>
        </p:txBody>
      </p:sp>
    </p:spTree>
    <p:extLst>
      <p:ext uri="{BB962C8B-B14F-4D97-AF65-F5344CB8AC3E}">
        <p14:creationId xmlns:p14="http://schemas.microsoft.com/office/powerpoint/2010/main" val="1318419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8DDC74-0E86-9B41-8662-8EC29E4A2613}" type="datetimeFigureOut">
              <a:rPr lang="en-US" smtClean="0"/>
              <a:t>12/14/2018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4BA1EE-F6EA-314C-8089-526D49CDBD87}" type="slidenum">
              <a:rPr lang="en-US" smtClean="0"/>
              <a:t>‹#›</a:t>
            </a:fld>
            <a:endParaRPr lang="en-US"/>
          </a:p>
        </p:txBody>
      </p:sp>
    </p:spTree>
    <p:extLst>
      <p:ext uri="{BB962C8B-B14F-4D97-AF65-F5344CB8AC3E}">
        <p14:creationId xmlns:p14="http://schemas.microsoft.com/office/powerpoint/2010/main" val="3812846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8DDC74-0E86-9B41-8662-8EC29E4A2613}" type="datetimeFigureOut">
              <a:rPr lang="en-US" smtClean="0"/>
              <a:t>12/14/2018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4BA1EE-F6EA-314C-8089-526D49CDBD87}" type="slidenum">
              <a:rPr lang="en-US" smtClean="0"/>
              <a:t>‹#›</a:t>
            </a:fld>
            <a:endParaRPr lang="en-US"/>
          </a:p>
        </p:txBody>
      </p:sp>
    </p:spTree>
    <p:extLst>
      <p:ext uri="{BB962C8B-B14F-4D97-AF65-F5344CB8AC3E}">
        <p14:creationId xmlns:p14="http://schemas.microsoft.com/office/powerpoint/2010/main" val="3687773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8DDC74-0E86-9B41-8662-8EC29E4A2613}" type="datetimeFigureOut">
              <a:rPr lang="en-US" smtClean="0"/>
              <a:t>12/14/2018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4BA1EE-F6EA-314C-8089-526D49CDBD87}" type="slidenum">
              <a:rPr lang="en-US" smtClean="0"/>
              <a:t>‹#›</a:t>
            </a:fld>
            <a:endParaRPr lang="en-US"/>
          </a:p>
        </p:txBody>
      </p:sp>
    </p:spTree>
    <p:extLst>
      <p:ext uri="{BB962C8B-B14F-4D97-AF65-F5344CB8AC3E}">
        <p14:creationId xmlns:p14="http://schemas.microsoft.com/office/powerpoint/2010/main" val="2976108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8DDC74-0E86-9B41-8662-8EC29E4A2613}" type="datetimeFigureOut">
              <a:rPr lang="en-US" smtClean="0"/>
              <a:t>12/14/2018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4BA1EE-F6EA-314C-8089-526D49CDBD87}" type="slidenum">
              <a:rPr lang="en-US" smtClean="0"/>
              <a:t>‹#›</a:t>
            </a:fld>
            <a:endParaRPr lang="en-US"/>
          </a:p>
        </p:txBody>
      </p:sp>
    </p:spTree>
    <p:extLst>
      <p:ext uri="{BB962C8B-B14F-4D97-AF65-F5344CB8AC3E}">
        <p14:creationId xmlns:p14="http://schemas.microsoft.com/office/powerpoint/2010/main" val="2274842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8DDC74-0E86-9B41-8662-8EC29E4A2613}" type="datetimeFigureOut">
              <a:rPr lang="en-US" smtClean="0"/>
              <a:t>12/14/2018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4BA1EE-F6EA-314C-8089-526D49CDBD87}" type="slidenum">
              <a:rPr lang="en-US" smtClean="0"/>
              <a:t>‹#›</a:t>
            </a:fld>
            <a:endParaRPr lang="en-US"/>
          </a:p>
        </p:txBody>
      </p:sp>
    </p:spTree>
    <p:extLst>
      <p:ext uri="{BB962C8B-B14F-4D97-AF65-F5344CB8AC3E}">
        <p14:creationId xmlns:p14="http://schemas.microsoft.com/office/powerpoint/2010/main" val="2016743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8DDC74-0E86-9B41-8662-8EC29E4A2613}" type="datetimeFigureOut">
              <a:rPr lang="en-US" smtClean="0"/>
              <a:t>12/14/2018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4BA1EE-F6EA-314C-8089-526D49CDBD87}" type="slidenum">
              <a:rPr lang="en-US" smtClean="0"/>
              <a:t>‹#›</a:t>
            </a:fld>
            <a:endParaRPr lang="en-US"/>
          </a:p>
        </p:txBody>
      </p:sp>
    </p:spTree>
    <p:extLst>
      <p:ext uri="{BB962C8B-B14F-4D97-AF65-F5344CB8AC3E}">
        <p14:creationId xmlns:p14="http://schemas.microsoft.com/office/powerpoint/2010/main" val="3090102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8DDC74-0E86-9B41-8662-8EC29E4A2613}" type="datetimeFigureOut">
              <a:rPr lang="en-US" smtClean="0"/>
              <a:t>12/14/2018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4BA1EE-F6EA-314C-8089-526D49CDBD87}" type="slidenum">
              <a:rPr lang="en-US" smtClean="0"/>
              <a:t>‹#›</a:t>
            </a:fld>
            <a:endParaRPr lang="en-US"/>
          </a:p>
        </p:txBody>
      </p:sp>
    </p:spTree>
    <p:extLst>
      <p:ext uri="{BB962C8B-B14F-4D97-AF65-F5344CB8AC3E}">
        <p14:creationId xmlns:p14="http://schemas.microsoft.com/office/powerpoint/2010/main" val="2415458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8DDC74-0E86-9B41-8662-8EC29E4A2613}" type="datetimeFigureOut">
              <a:rPr lang="en-US" smtClean="0"/>
              <a:t>12/14/2018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4BA1EE-F6EA-314C-8089-526D49CDBD87}" type="slidenum">
              <a:rPr lang="en-US" smtClean="0"/>
              <a:t>‹#›</a:t>
            </a:fld>
            <a:endParaRPr lang="en-US"/>
          </a:p>
        </p:txBody>
      </p:sp>
    </p:spTree>
    <p:extLst>
      <p:ext uri="{BB962C8B-B14F-4D97-AF65-F5344CB8AC3E}">
        <p14:creationId xmlns:p14="http://schemas.microsoft.com/office/powerpoint/2010/main" val="1344887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8DDC74-0E86-9B41-8662-8EC29E4A2613}" type="datetimeFigureOut">
              <a:rPr lang="en-US" smtClean="0"/>
              <a:t>12/14/2018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4BA1EE-F6EA-314C-8089-526D49CDBD87}" type="slidenum">
              <a:rPr lang="en-US" smtClean="0"/>
              <a:t>‹#›</a:t>
            </a:fld>
            <a:endParaRPr lang="en-US"/>
          </a:p>
        </p:txBody>
      </p:sp>
    </p:spTree>
    <p:extLst>
      <p:ext uri="{BB962C8B-B14F-4D97-AF65-F5344CB8AC3E}">
        <p14:creationId xmlns:p14="http://schemas.microsoft.com/office/powerpoint/2010/main" val="1986581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8DDC74-0E86-9B41-8662-8EC29E4A2613}" type="datetimeFigureOut">
              <a:rPr lang="en-US" smtClean="0"/>
              <a:t>12/14/2018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4BA1EE-F6EA-314C-8089-526D49CDBD87}" type="slidenum">
              <a:rPr lang="en-US" smtClean="0"/>
              <a:t>‹#›</a:t>
            </a:fld>
            <a:endParaRPr lang="en-US"/>
          </a:p>
        </p:txBody>
      </p:sp>
    </p:spTree>
    <p:extLst>
      <p:ext uri="{BB962C8B-B14F-4D97-AF65-F5344CB8AC3E}">
        <p14:creationId xmlns:p14="http://schemas.microsoft.com/office/powerpoint/2010/main" val="4112919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8DDC74-0E86-9B41-8662-8EC29E4A2613}" type="datetimeFigureOut">
              <a:rPr lang="en-US" smtClean="0"/>
              <a:t>12/14/2018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4BA1EE-F6EA-314C-8089-526D49CDBD87}" type="slidenum">
              <a:rPr lang="en-US" smtClean="0"/>
              <a:t>‹#›</a:t>
            </a:fld>
            <a:endParaRPr lang="en-US"/>
          </a:p>
        </p:txBody>
      </p:sp>
    </p:spTree>
    <p:extLst>
      <p:ext uri="{BB962C8B-B14F-4D97-AF65-F5344CB8AC3E}">
        <p14:creationId xmlns:p14="http://schemas.microsoft.com/office/powerpoint/2010/main" val="40612354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9400" y="635000"/>
            <a:ext cx="7620000" cy="461665"/>
          </a:xfrm>
          <a:prstGeom prst="rect">
            <a:avLst/>
          </a:prstGeom>
          <a:noFill/>
        </p:spPr>
        <p:txBody>
          <a:bodyPr vert="horz" rtlCol="0">
            <a:spAutoFit/>
          </a:bodyPr>
          <a:lstStyle/>
          <a:p>
            <a:r>
              <a:rPr lang="en-US" sz="2400" b="1" smtClean="0">
                <a:solidFill>
                  <a:srgbClr val="DC0202"/>
                </a:solidFill>
              </a:rPr>
              <a:t>[ 9.2 ] Fiscal Policy </a:t>
            </a:r>
            <a:r>
              <a:rPr lang="en-US" sz="2400" b="1" smtClean="0"/>
              <a:t>Options</a:t>
            </a:r>
            <a:endParaRPr lang="en-US" sz="2400" b="1"/>
          </a:p>
        </p:txBody>
      </p:sp>
      <p:cxnSp>
        <p:nvCxnSpPr>
          <p:cNvPr id="3" name="Straight Connector 2"/>
          <p:cNvCxnSpPr/>
          <p:nvPr/>
        </p:nvCxnSpPr>
        <p:spPr>
          <a:xfrm>
            <a:off x="381000" y="1397000"/>
            <a:ext cx="8039100" cy="1588"/>
          </a:xfrm>
          <a:prstGeom prst="line">
            <a:avLst/>
          </a:prstGeom>
          <a:ln>
            <a:solidFill>
              <a:srgbClr val="7F7F7F"/>
            </a:solidFill>
          </a:ln>
        </p:spPr>
        <p:style>
          <a:lnRef idx="2">
            <a:schemeClr val="accent1"/>
          </a:lnRef>
          <a:fillRef idx="0">
            <a:schemeClr val="accent1"/>
          </a:fillRef>
          <a:effectRef idx="1">
            <a:schemeClr val="accent1"/>
          </a:effectRef>
          <a:fontRef idx="minor">
            <a:schemeClr val="tx1"/>
          </a:fontRef>
        </p:style>
      </p:cxnSp>
      <p:pic>
        <p:nvPicPr>
          <p:cNvPr id="4" name="Picture 3" descr="ECON_SC_L02_R1073207_FUL.png"/>
          <p:cNvPicPr>
            <a:picLocks/>
          </p:cNvPicPr>
          <p:nvPr/>
        </p:nvPicPr>
        <p:blipFill>
          <a:blip r:embed="rId2">
            <a:extLst>
              <a:ext uri="{28A0092B-C50C-407E-A947-70E740481C1C}">
                <a14:useLocalDpi xmlns:a14="http://schemas.microsoft.com/office/drawing/2010/main" val="0"/>
              </a:ext>
            </a:extLst>
          </a:blip>
          <a:stretch>
            <a:fillRect/>
          </a:stretch>
        </p:blipFill>
        <p:spPr>
          <a:xfrm>
            <a:off x="381000" y="1524000"/>
            <a:ext cx="8290560" cy="4188460"/>
          </a:xfrm>
          <a:prstGeom prst="rect">
            <a:avLst/>
          </a:prstGeom>
        </p:spPr>
      </p:pic>
    </p:spTree>
    <p:extLst>
      <p:ext uri="{BB962C8B-B14F-4D97-AF65-F5344CB8AC3E}">
        <p14:creationId xmlns:p14="http://schemas.microsoft.com/office/powerpoint/2010/main" val="863097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9400" y="635000"/>
            <a:ext cx="7620000" cy="461665"/>
          </a:xfrm>
          <a:prstGeom prst="rect">
            <a:avLst/>
          </a:prstGeom>
          <a:noFill/>
        </p:spPr>
        <p:txBody>
          <a:bodyPr vert="horz" rtlCol="0">
            <a:spAutoFit/>
          </a:bodyPr>
          <a:lstStyle/>
          <a:p>
            <a:r>
              <a:rPr lang="en-US" sz="2400" b="1" smtClean="0">
                <a:solidFill>
                  <a:srgbClr val="0072BC"/>
                </a:solidFill>
              </a:rPr>
              <a:t>Keynesian Economics</a:t>
            </a:r>
            <a:endParaRPr lang="en-US" sz="2400" b="1">
              <a:solidFill>
                <a:srgbClr val="0072BC"/>
              </a:solidFill>
            </a:endParaRPr>
          </a:p>
        </p:txBody>
      </p:sp>
      <p:pic>
        <p:nvPicPr>
          <p:cNvPr id="3" name="Picture 2" descr="ECON_SC_L02_T00022_FUL.png"/>
          <p:cNvPicPr>
            <a:picLocks/>
          </p:cNvPicPr>
          <p:nvPr/>
        </p:nvPicPr>
        <p:blipFill>
          <a:blip r:embed="rId2">
            <a:extLst>
              <a:ext uri="{28A0092B-C50C-407E-A947-70E740481C1C}">
                <a14:useLocalDpi xmlns:a14="http://schemas.microsoft.com/office/drawing/2010/main" val="0"/>
              </a:ext>
            </a:extLst>
          </a:blip>
          <a:stretch>
            <a:fillRect/>
          </a:stretch>
        </p:blipFill>
        <p:spPr>
          <a:xfrm>
            <a:off x="381000" y="1524000"/>
            <a:ext cx="7815580" cy="4188460"/>
          </a:xfrm>
          <a:prstGeom prst="rect">
            <a:avLst/>
          </a:prstGeom>
        </p:spPr>
      </p:pic>
      <p:sp>
        <p:nvSpPr>
          <p:cNvPr id="4" name="TextBox 3"/>
          <p:cNvSpPr txBox="1"/>
          <p:nvPr/>
        </p:nvSpPr>
        <p:spPr>
          <a:xfrm>
            <a:off x="279400" y="5778500"/>
            <a:ext cx="7620000" cy="523220"/>
          </a:xfrm>
          <a:prstGeom prst="rect">
            <a:avLst/>
          </a:prstGeom>
          <a:noFill/>
        </p:spPr>
        <p:txBody>
          <a:bodyPr vert="horz" rtlCol="0">
            <a:spAutoFit/>
          </a:bodyPr>
          <a:lstStyle/>
          <a:p>
            <a:r>
              <a:rPr lang="en-US" sz="1400" smtClean="0"/>
              <a:t>Keynes sought to achieve the full productive capacity of the economy. Analyze Graphs According to Keynes, what could fill the gap between low output and full productive capacity?</a:t>
            </a:r>
            <a:endParaRPr lang="en-US" sz="1400"/>
          </a:p>
        </p:txBody>
      </p:sp>
    </p:spTree>
    <p:extLst>
      <p:ext uri="{BB962C8B-B14F-4D97-AF65-F5344CB8AC3E}">
        <p14:creationId xmlns:p14="http://schemas.microsoft.com/office/powerpoint/2010/main" val="403594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9400" y="635000"/>
            <a:ext cx="7620000" cy="461665"/>
          </a:xfrm>
          <a:prstGeom prst="rect">
            <a:avLst/>
          </a:prstGeom>
          <a:noFill/>
        </p:spPr>
        <p:txBody>
          <a:bodyPr vert="horz" rtlCol="0">
            <a:spAutoFit/>
          </a:bodyPr>
          <a:lstStyle/>
          <a:p>
            <a:r>
              <a:rPr lang="en-US" sz="2400" b="1" smtClean="0">
                <a:solidFill>
                  <a:srgbClr val="0072BC"/>
                </a:solidFill>
              </a:rPr>
              <a:t>Keynesian Economics</a:t>
            </a:r>
            <a:endParaRPr lang="en-US" sz="2400" b="1">
              <a:solidFill>
                <a:srgbClr val="0072BC"/>
              </a:solidFill>
            </a:endParaRPr>
          </a:p>
        </p:txBody>
      </p:sp>
      <p:pic>
        <p:nvPicPr>
          <p:cNvPr id="3" name="Picture 2" descr="ECON_SC_L02_A00050_FUL.png"/>
          <p:cNvPicPr>
            <a:picLocks/>
          </p:cNvPicPr>
          <p:nvPr/>
        </p:nvPicPr>
        <p:blipFill>
          <a:blip r:embed="rId2">
            <a:extLst>
              <a:ext uri="{28A0092B-C50C-407E-A947-70E740481C1C}">
                <a14:useLocalDpi xmlns:a14="http://schemas.microsoft.com/office/drawing/2010/main" val="0"/>
              </a:ext>
            </a:extLst>
          </a:blip>
          <a:stretch>
            <a:fillRect/>
          </a:stretch>
        </p:blipFill>
        <p:spPr>
          <a:xfrm>
            <a:off x="381000" y="1524000"/>
            <a:ext cx="7815580" cy="4188460"/>
          </a:xfrm>
          <a:prstGeom prst="rect">
            <a:avLst/>
          </a:prstGeom>
        </p:spPr>
      </p:pic>
      <p:sp>
        <p:nvSpPr>
          <p:cNvPr id="4" name="TextBox 3"/>
          <p:cNvSpPr txBox="1"/>
          <p:nvPr/>
        </p:nvSpPr>
        <p:spPr>
          <a:xfrm>
            <a:off x="279400" y="5778500"/>
            <a:ext cx="7620000" cy="523220"/>
          </a:xfrm>
          <a:prstGeom prst="rect">
            <a:avLst/>
          </a:prstGeom>
          <a:noFill/>
        </p:spPr>
        <p:txBody>
          <a:bodyPr vert="horz" rtlCol="0">
            <a:spAutoFit/>
          </a:bodyPr>
          <a:lstStyle/>
          <a:p>
            <a:r>
              <a:rPr lang="en-US" sz="1400" smtClean="0"/>
              <a:t>The multiplier effect helps explain how government spending boosts the economy. Synthesize Explain how the multiplier effect supports Keynesian theory.</a:t>
            </a:r>
            <a:endParaRPr lang="en-US" sz="1400"/>
          </a:p>
        </p:txBody>
      </p:sp>
    </p:spTree>
    <p:extLst>
      <p:ext uri="{BB962C8B-B14F-4D97-AF65-F5344CB8AC3E}">
        <p14:creationId xmlns:p14="http://schemas.microsoft.com/office/powerpoint/2010/main" val="1208216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9400" y="635000"/>
            <a:ext cx="7620000" cy="461665"/>
          </a:xfrm>
          <a:prstGeom prst="rect">
            <a:avLst/>
          </a:prstGeom>
          <a:noFill/>
        </p:spPr>
        <p:txBody>
          <a:bodyPr vert="horz" rtlCol="0">
            <a:spAutoFit/>
          </a:bodyPr>
          <a:lstStyle/>
          <a:p>
            <a:r>
              <a:rPr lang="en-US" sz="2400" b="1" smtClean="0">
                <a:solidFill>
                  <a:srgbClr val="0072BC"/>
                </a:solidFill>
              </a:rPr>
              <a:t>Supply-Side Economics</a:t>
            </a:r>
            <a:endParaRPr lang="en-US" sz="2400" b="1">
              <a:solidFill>
                <a:srgbClr val="0072BC"/>
              </a:solidFill>
            </a:endParaRPr>
          </a:p>
        </p:txBody>
      </p:sp>
      <p:sp>
        <p:nvSpPr>
          <p:cNvPr id="3" name="TextBox 2"/>
          <p:cNvSpPr txBox="1"/>
          <p:nvPr/>
        </p:nvSpPr>
        <p:spPr>
          <a:xfrm>
            <a:off x="279400" y="1460500"/>
            <a:ext cx="7620000" cy="1569660"/>
          </a:xfrm>
          <a:prstGeom prst="rect">
            <a:avLst/>
          </a:prstGeom>
          <a:noFill/>
        </p:spPr>
        <p:txBody>
          <a:bodyPr vert="horz" rtlCol="0">
            <a:spAutoFit/>
          </a:bodyPr>
          <a:lstStyle/>
          <a:p>
            <a:r>
              <a:rPr lang="en-US" sz="1600" smtClean="0"/>
              <a:t>Another school of economic thought promotes a different direction for fiscal policy. Supply-side economics is based on the idea that the supply of goods drives the economy. Whereas Keynesian economics tries to encourage economic growth by increasing aggregate demand, supply-side economics relies on increasing aggregate supply. It does this by focusing on taxes. In recent years, supply-side economics has had a significant impact on the U.S. economy and free enterprise system.</a:t>
            </a:r>
            <a:endParaRPr lang="en-US" sz="1600"/>
          </a:p>
        </p:txBody>
      </p:sp>
    </p:spTree>
    <p:extLst>
      <p:ext uri="{BB962C8B-B14F-4D97-AF65-F5344CB8AC3E}">
        <p14:creationId xmlns:p14="http://schemas.microsoft.com/office/powerpoint/2010/main" val="1372641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9400" y="635000"/>
            <a:ext cx="7620000" cy="461665"/>
          </a:xfrm>
          <a:prstGeom prst="rect">
            <a:avLst/>
          </a:prstGeom>
          <a:noFill/>
        </p:spPr>
        <p:txBody>
          <a:bodyPr vert="horz" rtlCol="0">
            <a:spAutoFit/>
          </a:bodyPr>
          <a:lstStyle/>
          <a:p>
            <a:r>
              <a:rPr lang="en-US" sz="2400" b="1" smtClean="0">
                <a:solidFill>
                  <a:srgbClr val="0072BC"/>
                </a:solidFill>
              </a:rPr>
              <a:t>Supply-Side Economics</a:t>
            </a:r>
            <a:endParaRPr lang="en-US" sz="2400" b="1">
              <a:solidFill>
                <a:srgbClr val="0072BC"/>
              </a:solidFill>
            </a:endParaRPr>
          </a:p>
        </p:txBody>
      </p:sp>
      <p:sp>
        <p:nvSpPr>
          <p:cNvPr id="3" name="TextBox 2"/>
          <p:cNvSpPr txBox="1"/>
          <p:nvPr/>
        </p:nvSpPr>
        <p:spPr>
          <a:xfrm>
            <a:off x="279400" y="1460500"/>
            <a:ext cx="7620000" cy="584776"/>
          </a:xfrm>
          <a:prstGeom prst="rect">
            <a:avLst/>
          </a:prstGeom>
          <a:noFill/>
        </p:spPr>
        <p:txBody>
          <a:bodyPr vert="horz" rtlCol="0">
            <a:spAutoFit/>
          </a:bodyPr>
          <a:lstStyle/>
          <a:p>
            <a:pPr marL="342900" indent="-342900">
              <a:buChar char="•"/>
            </a:pPr>
            <a:r>
              <a:rPr lang="en-US" sz="1600" smtClean="0"/>
              <a:t>Analyzing the Laffer Curve</a:t>
            </a:r>
          </a:p>
          <a:p>
            <a:pPr marL="342900" indent="-342900">
              <a:buChar char="•"/>
            </a:pPr>
            <a:r>
              <a:rPr lang="en-US" sz="1600" smtClean="0"/>
              <a:t>The Relationship Between Taxes and Output</a:t>
            </a:r>
            <a:endParaRPr lang="en-US" sz="1600"/>
          </a:p>
        </p:txBody>
      </p:sp>
    </p:spTree>
    <p:extLst>
      <p:ext uri="{BB962C8B-B14F-4D97-AF65-F5344CB8AC3E}">
        <p14:creationId xmlns:p14="http://schemas.microsoft.com/office/powerpoint/2010/main" val="3285955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9400" y="635000"/>
            <a:ext cx="7620000" cy="461665"/>
          </a:xfrm>
          <a:prstGeom prst="rect">
            <a:avLst/>
          </a:prstGeom>
          <a:noFill/>
        </p:spPr>
        <p:txBody>
          <a:bodyPr vert="horz" rtlCol="0">
            <a:spAutoFit/>
          </a:bodyPr>
          <a:lstStyle/>
          <a:p>
            <a:r>
              <a:rPr lang="en-US" sz="2400" b="1" smtClean="0">
                <a:solidFill>
                  <a:srgbClr val="0072BC"/>
                </a:solidFill>
              </a:rPr>
              <a:t>Supply-Side Economics</a:t>
            </a:r>
            <a:endParaRPr lang="en-US" sz="2400" b="1">
              <a:solidFill>
                <a:srgbClr val="0072BC"/>
              </a:solidFill>
            </a:endParaRPr>
          </a:p>
        </p:txBody>
      </p:sp>
      <p:pic>
        <p:nvPicPr>
          <p:cNvPr id="3" name="Picture 2" descr="ECON_SC_L02_T00051_FUL.png"/>
          <p:cNvPicPr>
            <a:picLocks/>
          </p:cNvPicPr>
          <p:nvPr/>
        </p:nvPicPr>
        <p:blipFill>
          <a:blip r:embed="rId2">
            <a:extLst>
              <a:ext uri="{28A0092B-C50C-407E-A947-70E740481C1C}">
                <a14:useLocalDpi xmlns:a14="http://schemas.microsoft.com/office/drawing/2010/main" val="0"/>
              </a:ext>
            </a:extLst>
          </a:blip>
          <a:stretch>
            <a:fillRect/>
          </a:stretch>
        </p:blipFill>
        <p:spPr>
          <a:xfrm>
            <a:off x="381000" y="1524000"/>
            <a:ext cx="7815580" cy="4188460"/>
          </a:xfrm>
          <a:prstGeom prst="rect">
            <a:avLst/>
          </a:prstGeom>
        </p:spPr>
      </p:pic>
      <p:sp>
        <p:nvSpPr>
          <p:cNvPr id="4" name="TextBox 3"/>
          <p:cNvSpPr txBox="1"/>
          <p:nvPr/>
        </p:nvSpPr>
        <p:spPr>
          <a:xfrm>
            <a:off x="279400" y="5778500"/>
            <a:ext cx="7620000" cy="738664"/>
          </a:xfrm>
          <a:prstGeom prst="rect">
            <a:avLst/>
          </a:prstGeom>
          <a:noFill/>
        </p:spPr>
        <p:txBody>
          <a:bodyPr vert="horz" rtlCol="0">
            <a:spAutoFit/>
          </a:bodyPr>
          <a:lstStyle/>
          <a:p>
            <a:r>
              <a:rPr lang="en-US" sz="1400" smtClean="0"/>
              <a:t>The Laffer curve shows the theoretical effect increasingly higher tax rates have on tax revenues. Analyze Graphs According to the Laffer curve, what do both a very high and a very low tax rate produce?</a:t>
            </a:r>
            <a:endParaRPr lang="en-US" sz="1400"/>
          </a:p>
        </p:txBody>
      </p:sp>
    </p:spTree>
    <p:extLst>
      <p:ext uri="{BB962C8B-B14F-4D97-AF65-F5344CB8AC3E}">
        <p14:creationId xmlns:p14="http://schemas.microsoft.com/office/powerpoint/2010/main" val="2878722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9400" y="635000"/>
            <a:ext cx="7620000" cy="461665"/>
          </a:xfrm>
          <a:prstGeom prst="rect">
            <a:avLst/>
          </a:prstGeom>
          <a:noFill/>
        </p:spPr>
        <p:txBody>
          <a:bodyPr vert="horz" rtlCol="0">
            <a:spAutoFit/>
          </a:bodyPr>
          <a:lstStyle/>
          <a:p>
            <a:r>
              <a:rPr lang="en-US" sz="2400" b="1" smtClean="0">
                <a:solidFill>
                  <a:srgbClr val="0072BC"/>
                </a:solidFill>
              </a:rPr>
              <a:t>The Recent History of U.S. Fiscal Policy</a:t>
            </a:r>
            <a:endParaRPr lang="en-US" sz="2400" b="1">
              <a:solidFill>
                <a:srgbClr val="0072BC"/>
              </a:solidFill>
            </a:endParaRPr>
          </a:p>
        </p:txBody>
      </p:sp>
      <p:sp>
        <p:nvSpPr>
          <p:cNvPr id="3" name="TextBox 2"/>
          <p:cNvSpPr txBox="1"/>
          <p:nvPr/>
        </p:nvSpPr>
        <p:spPr>
          <a:xfrm>
            <a:off x="279400" y="1460500"/>
            <a:ext cx="7620000" cy="1569660"/>
          </a:xfrm>
          <a:prstGeom prst="rect">
            <a:avLst/>
          </a:prstGeom>
          <a:noFill/>
        </p:spPr>
        <p:txBody>
          <a:bodyPr vert="horz" rtlCol="0">
            <a:spAutoFit/>
          </a:bodyPr>
          <a:lstStyle/>
          <a:p>
            <a:r>
              <a:rPr lang="en-US" sz="1600" smtClean="0"/>
              <a:t>As you recall, Keynes presented his ideas at a time when the world economy was engulfed in a severe economic downturn. President Herbert Hoover, a strong believer in classical economics, thought that the economy was basically sound and would return to equilibrium on its own, without government interference. His successor, President Franklin D. Roosevelt, was more willing to increase government spending to help boost the economy.</a:t>
            </a:r>
            <a:endParaRPr lang="en-US" sz="1600"/>
          </a:p>
        </p:txBody>
      </p:sp>
    </p:spTree>
    <p:extLst>
      <p:ext uri="{BB962C8B-B14F-4D97-AF65-F5344CB8AC3E}">
        <p14:creationId xmlns:p14="http://schemas.microsoft.com/office/powerpoint/2010/main" val="3968499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9400" y="635000"/>
            <a:ext cx="7620000" cy="461665"/>
          </a:xfrm>
          <a:prstGeom prst="rect">
            <a:avLst/>
          </a:prstGeom>
          <a:noFill/>
        </p:spPr>
        <p:txBody>
          <a:bodyPr vert="horz" rtlCol="0">
            <a:spAutoFit/>
          </a:bodyPr>
          <a:lstStyle/>
          <a:p>
            <a:r>
              <a:rPr lang="en-US" sz="2400" b="1" smtClean="0">
                <a:solidFill>
                  <a:srgbClr val="0072BC"/>
                </a:solidFill>
              </a:rPr>
              <a:t>The Recent History of U.S. Fiscal Policy</a:t>
            </a:r>
            <a:endParaRPr lang="en-US" sz="2400" b="1">
              <a:solidFill>
                <a:srgbClr val="0072BC"/>
              </a:solidFill>
            </a:endParaRPr>
          </a:p>
        </p:txBody>
      </p:sp>
      <p:sp>
        <p:nvSpPr>
          <p:cNvPr id="3" name="TextBox 2"/>
          <p:cNvSpPr txBox="1"/>
          <p:nvPr/>
        </p:nvSpPr>
        <p:spPr>
          <a:xfrm>
            <a:off x="279400" y="1460500"/>
            <a:ext cx="7620000" cy="1077218"/>
          </a:xfrm>
          <a:prstGeom prst="rect">
            <a:avLst/>
          </a:prstGeom>
          <a:noFill/>
        </p:spPr>
        <p:txBody>
          <a:bodyPr vert="horz" rtlCol="0">
            <a:spAutoFit/>
          </a:bodyPr>
          <a:lstStyle/>
          <a:p>
            <a:pPr marL="342900" indent="-342900">
              <a:buChar char="•"/>
            </a:pPr>
            <a:r>
              <a:rPr lang="en-US" sz="1600" smtClean="0"/>
              <a:t>World War II</a:t>
            </a:r>
          </a:p>
          <a:p>
            <a:pPr marL="342900" indent="-342900">
              <a:buChar char="•"/>
            </a:pPr>
            <a:r>
              <a:rPr lang="en-US" sz="1600" smtClean="0"/>
              <a:t>Postwar Keynesian Policy</a:t>
            </a:r>
          </a:p>
          <a:p>
            <a:pPr marL="342900" indent="-342900">
              <a:buChar char="•"/>
            </a:pPr>
            <a:r>
              <a:rPr lang="en-US" sz="1600" smtClean="0"/>
              <a:t>Supply-Side Policy in the 1980s</a:t>
            </a:r>
          </a:p>
          <a:p>
            <a:pPr marL="342900" indent="-342900">
              <a:buChar char="•"/>
            </a:pPr>
            <a:r>
              <a:rPr lang="en-US" sz="1600" smtClean="0"/>
              <a:t>A Return to Keynes</a:t>
            </a:r>
            <a:endParaRPr lang="en-US" sz="1600"/>
          </a:p>
        </p:txBody>
      </p:sp>
    </p:spTree>
    <p:extLst>
      <p:ext uri="{BB962C8B-B14F-4D97-AF65-F5344CB8AC3E}">
        <p14:creationId xmlns:p14="http://schemas.microsoft.com/office/powerpoint/2010/main" val="1484023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9400" y="635000"/>
            <a:ext cx="7620000" cy="461665"/>
          </a:xfrm>
          <a:prstGeom prst="rect">
            <a:avLst/>
          </a:prstGeom>
          <a:noFill/>
        </p:spPr>
        <p:txBody>
          <a:bodyPr vert="horz" rtlCol="0">
            <a:spAutoFit/>
          </a:bodyPr>
          <a:lstStyle/>
          <a:p>
            <a:r>
              <a:rPr lang="en-US" sz="2400" b="1" smtClean="0">
                <a:solidFill>
                  <a:srgbClr val="0072BC"/>
                </a:solidFill>
              </a:rPr>
              <a:t>The Recent History of U.S. Fiscal Policy</a:t>
            </a:r>
            <a:endParaRPr lang="en-US" sz="2400" b="1">
              <a:solidFill>
                <a:srgbClr val="0072BC"/>
              </a:solidFill>
            </a:endParaRPr>
          </a:p>
        </p:txBody>
      </p:sp>
      <p:pic>
        <p:nvPicPr>
          <p:cNvPr id="3" name="Picture 2" descr="ECON_SC_L02_R1074981_FUL.png"/>
          <p:cNvPicPr>
            <a:picLocks/>
          </p:cNvPicPr>
          <p:nvPr/>
        </p:nvPicPr>
        <p:blipFill>
          <a:blip r:embed="rId2">
            <a:extLst>
              <a:ext uri="{28A0092B-C50C-407E-A947-70E740481C1C}">
                <a14:useLocalDpi xmlns:a14="http://schemas.microsoft.com/office/drawing/2010/main" val="0"/>
              </a:ext>
            </a:extLst>
          </a:blip>
          <a:stretch>
            <a:fillRect/>
          </a:stretch>
        </p:blipFill>
        <p:spPr>
          <a:xfrm>
            <a:off x="381000" y="1524000"/>
            <a:ext cx="8290560" cy="4188460"/>
          </a:xfrm>
          <a:prstGeom prst="rect">
            <a:avLst/>
          </a:prstGeom>
        </p:spPr>
      </p:pic>
      <p:sp>
        <p:nvSpPr>
          <p:cNvPr id="4" name="TextBox 3"/>
          <p:cNvSpPr txBox="1"/>
          <p:nvPr/>
        </p:nvSpPr>
        <p:spPr>
          <a:xfrm>
            <a:off x="279400" y="5778500"/>
            <a:ext cx="7620000" cy="523220"/>
          </a:xfrm>
          <a:prstGeom prst="rect">
            <a:avLst/>
          </a:prstGeom>
          <a:noFill/>
        </p:spPr>
        <p:txBody>
          <a:bodyPr vert="horz" rtlCol="0">
            <a:spAutoFit/>
          </a:bodyPr>
          <a:lstStyle/>
          <a:p>
            <a:r>
              <a:rPr lang="en-US" sz="1400" smtClean="0"/>
              <a:t>Women workers during World War II complete the assembly of nose cones for attack bombers. Government spending funded factories like this one all across the United States.</a:t>
            </a:r>
            <a:endParaRPr lang="en-US" sz="1400"/>
          </a:p>
        </p:txBody>
      </p:sp>
    </p:spTree>
    <p:extLst>
      <p:ext uri="{BB962C8B-B14F-4D97-AF65-F5344CB8AC3E}">
        <p14:creationId xmlns:p14="http://schemas.microsoft.com/office/powerpoint/2010/main" val="18989094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9400" y="635000"/>
            <a:ext cx="7620000" cy="461665"/>
          </a:xfrm>
          <a:prstGeom prst="rect">
            <a:avLst/>
          </a:prstGeom>
          <a:noFill/>
        </p:spPr>
        <p:txBody>
          <a:bodyPr vert="horz" rtlCol="0">
            <a:spAutoFit/>
          </a:bodyPr>
          <a:lstStyle/>
          <a:p>
            <a:r>
              <a:rPr lang="en-US" sz="2400" b="1" smtClean="0">
                <a:solidFill>
                  <a:srgbClr val="0072BC"/>
                </a:solidFill>
              </a:rPr>
              <a:t>The Recent History of U.S. Fiscal Policy</a:t>
            </a:r>
            <a:endParaRPr lang="en-US" sz="2400" b="1">
              <a:solidFill>
                <a:srgbClr val="0072BC"/>
              </a:solidFill>
            </a:endParaRPr>
          </a:p>
        </p:txBody>
      </p:sp>
      <p:pic>
        <p:nvPicPr>
          <p:cNvPr id="3" name="Picture 2" descr="ECON_SC_L02_T00025_FUL.png"/>
          <p:cNvPicPr>
            <a:picLocks/>
          </p:cNvPicPr>
          <p:nvPr/>
        </p:nvPicPr>
        <p:blipFill>
          <a:blip r:embed="rId2">
            <a:extLst>
              <a:ext uri="{28A0092B-C50C-407E-A947-70E740481C1C}">
                <a14:useLocalDpi xmlns:a14="http://schemas.microsoft.com/office/drawing/2010/main" val="0"/>
              </a:ext>
            </a:extLst>
          </a:blip>
          <a:stretch>
            <a:fillRect/>
          </a:stretch>
        </p:blipFill>
        <p:spPr>
          <a:xfrm>
            <a:off x="381000" y="1524000"/>
            <a:ext cx="7815580" cy="4188460"/>
          </a:xfrm>
          <a:prstGeom prst="rect">
            <a:avLst/>
          </a:prstGeom>
        </p:spPr>
      </p:pic>
      <p:sp>
        <p:nvSpPr>
          <p:cNvPr id="4" name="TextBox 3"/>
          <p:cNvSpPr txBox="1"/>
          <p:nvPr/>
        </p:nvSpPr>
        <p:spPr>
          <a:xfrm>
            <a:off x="279400" y="5778500"/>
            <a:ext cx="7620000" cy="523220"/>
          </a:xfrm>
          <a:prstGeom prst="rect">
            <a:avLst/>
          </a:prstGeom>
          <a:noFill/>
        </p:spPr>
        <p:txBody>
          <a:bodyPr vert="horz" rtlCol="0">
            <a:spAutoFit/>
          </a:bodyPr>
          <a:lstStyle/>
          <a:p>
            <a:r>
              <a:rPr lang="en-US" sz="1400" smtClean="0"/>
              <a:t>The top marginal tax rates—rates affecting the highest incomes—have varied widely over the last century. Analyze Graphs What has been the general trend in the top marginal tax rate since 1945?</a:t>
            </a:r>
            <a:endParaRPr lang="en-US" sz="1400"/>
          </a:p>
        </p:txBody>
      </p:sp>
    </p:spTree>
    <p:extLst>
      <p:ext uri="{BB962C8B-B14F-4D97-AF65-F5344CB8AC3E}">
        <p14:creationId xmlns:p14="http://schemas.microsoft.com/office/powerpoint/2010/main" val="3467113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9400" y="635000"/>
            <a:ext cx="7620000" cy="461665"/>
          </a:xfrm>
          <a:prstGeom prst="rect">
            <a:avLst/>
          </a:prstGeom>
          <a:noFill/>
        </p:spPr>
        <p:txBody>
          <a:bodyPr vert="horz" rtlCol="0">
            <a:spAutoFit/>
          </a:bodyPr>
          <a:lstStyle/>
          <a:p>
            <a:r>
              <a:rPr lang="en-US" sz="2400" b="1" smtClean="0">
                <a:solidFill>
                  <a:srgbClr val="DC0202"/>
                </a:solidFill>
              </a:rPr>
              <a:t>[ 9.2 ] Fiscal Policy </a:t>
            </a:r>
            <a:r>
              <a:rPr lang="en-US" sz="2400" b="1" smtClean="0"/>
              <a:t>Options</a:t>
            </a:r>
            <a:endParaRPr lang="en-US" sz="2400" b="1"/>
          </a:p>
        </p:txBody>
      </p:sp>
      <p:cxnSp>
        <p:nvCxnSpPr>
          <p:cNvPr id="3" name="Straight Connector 2"/>
          <p:cNvCxnSpPr/>
          <p:nvPr/>
        </p:nvCxnSpPr>
        <p:spPr>
          <a:xfrm>
            <a:off x="381000" y="1397000"/>
            <a:ext cx="8039100" cy="1588"/>
          </a:xfrm>
          <a:prstGeom prst="line">
            <a:avLst/>
          </a:prstGeom>
          <a:ln>
            <a:solidFill>
              <a:srgbClr val="7F7F7F"/>
            </a:solidFill>
          </a:ln>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279400" y="1524000"/>
            <a:ext cx="7620000" cy="400110"/>
          </a:xfrm>
          <a:prstGeom prst="rect">
            <a:avLst/>
          </a:prstGeom>
          <a:noFill/>
        </p:spPr>
        <p:txBody>
          <a:bodyPr vert="horz" rtlCol="0">
            <a:spAutoFit/>
          </a:bodyPr>
          <a:lstStyle/>
          <a:p>
            <a:r>
              <a:rPr lang="en-US" sz="2000" b="1" smtClean="0">
                <a:solidFill>
                  <a:srgbClr val="0072BC"/>
                </a:solidFill>
              </a:rPr>
              <a:t>Learning Objectives</a:t>
            </a:r>
            <a:endParaRPr lang="en-US" sz="2000" b="1">
              <a:solidFill>
                <a:srgbClr val="0072BC"/>
              </a:solidFill>
            </a:endParaRPr>
          </a:p>
        </p:txBody>
      </p:sp>
      <p:sp>
        <p:nvSpPr>
          <p:cNvPr id="5" name="TextBox 4"/>
          <p:cNvSpPr txBox="1"/>
          <p:nvPr/>
        </p:nvSpPr>
        <p:spPr>
          <a:xfrm>
            <a:off x="279400" y="2032000"/>
            <a:ext cx="7620000" cy="1323439"/>
          </a:xfrm>
          <a:prstGeom prst="rect">
            <a:avLst/>
          </a:prstGeom>
          <a:noFill/>
        </p:spPr>
        <p:txBody>
          <a:bodyPr vert="horz" rtlCol="0">
            <a:spAutoFit/>
          </a:bodyPr>
          <a:lstStyle/>
          <a:p>
            <a:pPr marL="342900" indent="-342900">
              <a:buChar char="•"/>
            </a:pPr>
            <a:r>
              <a:rPr lang="en-US" sz="1600" smtClean="0"/>
              <a:t>Compare and contrast classical economics and demand-side economics.</a:t>
            </a:r>
          </a:p>
          <a:p>
            <a:pPr marL="342900" indent="-342900">
              <a:buChar char="•"/>
            </a:pPr>
            <a:r>
              <a:rPr lang="en-US" sz="1600" smtClean="0"/>
              <a:t>Analyze the importance of John Maynard Keynes and his economic theories.</a:t>
            </a:r>
          </a:p>
          <a:p>
            <a:pPr marL="342900" indent="-342900">
              <a:buChar char="•"/>
            </a:pPr>
            <a:r>
              <a:rPr lang="en-US" sz="1600" smtClean="0"/>
              <a:t>Explain the basic principles of supply-side economics and the importance of Milton Friedman.</a:t>
            </a:r>
          </a:p>
          <a:p>
            <a:pPr marL="342900" indent="-342900">
              <a:buChar char="•"/>
            </a:pPr>
            <a:r>
              <a:rPr lang="en-US" sz="1600" smtClean="0"/>
              <a:t>Analyze the impact of fiscal policy decisions on the economy of the United States.</a:t>
            </a:r>
            <a:endParaRPr lang="en-US" sz="1600"/>
          </a:p>
        </p:txBody>
      </p:sp>
    </p:spTree>
    <p:extLst>
      <p:ext uri="{BB962C8B-B14F-4D97-AF65-F5344CB8AC3E}">
        <p14:creationId xmlns:p14="http://schemas.microsoft.com/office/powerpoint/2010/main" val="2951569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9400" y="635000"/>
            <a:ext cx="7620000" cy="461665"/>
          </a:xfrm>
          <a:prstGeom prst="rect">
            <a:avLst/>
          </a:prstGeom>
          <a:noFill/>
        </p:spPr>
        <p:txBody>
          <a:bodyPr vert="horz" rtlCol="0">
            <a:spAutoFit/>
          </a:bodyPr>
          <a:lstStyle/>
          <a:p>
            <a:r>
              <a:rPr lang="en-US" sz="2400" b="1" smtClean="0">
                <a:solidFill>
                  <a:srgbClr val="DC0202"/>
                </a:solidFill>
              </a:rPr>
              <a:t>[ 9.2 ] Fiscal Policy </a:t>
            </a:r>
            <a:r>
              <a:rPr lang="en-US" sz="2400" b="1" smtClean="0"/>
              <a:t>Options</a:t>
            </a:r>
            <a:endParaRPr lang="en-US" sz="2400" b="1"/>
          </a:p>
        </p:txBody>
      </p:sp>
      <p:cxnSp>
        <p:nvCxnSpPr>
          <p:cNvPr id="3" name="Straight Connector 2"/>
          <p:cNvCxnSpPr/>
          <p:nvPr/>
        </p:nvCxnSpPr>
        <p:spPr>
          <a:xfrm>
            <a:off x="381000" y="1397000"/>
            <a:ext cx="8039100" cy="1588"/>
          </a:xfrm>
          <a:prstGeom prst="line">
            <a:avLst/>
          </a:prstGeom>
          <a:ln>
            <a:solidFill>
              <a:srgbClr val="7F7F7F"/>
            </a:solidFill>
          </a:ln>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279400" y="1524000"/>
            <a:ext cx="7620000" cy="400110"/>
          </a:xfrm>
          <a:prstGeom prst="rect">
            <a:avLst/>
          </a:prstGeom>
          <a:noFill/>
        </p:spPr>
        <p:txBody>
          <a:bodyPr vert="horz" rtlCol="0">
            <a:spAutoFit/>
          </a:bodyPr>
          <a:lstStyle/>
          <a:p>
            <a:r>
              <a:rPr lang="en-US" sz="2000" b="1" smtClean="0">
                <a:solidFill>
                  <a:srgbClr val="0072BC"/>
                </a:solidFill>
              </a:rPr>
              <a:t>Key Terms</a:t>
            </a:r>
            <a:endParaRPr lang="en-US" sz="2000" b="1">
              <a:solidFill>
                <a:srgbClr val="0072BC"/>
              </a:solidFill>
            </a:endParaRPr>
          </a:p>
        </p:txBody>
      </p:sp>
      <p:sp>
        <p:nvSpPr>
          <p:cNvPr id="5" name="TextBox 4"/>
          <p:cNvSpPr txBox="1"/>
          <p:nvPr/>
        </p:nvSpPr>
        <p:spPr>
          <a:xfrm>
            <a:off x="279400" y="2032000"/>
            <a:ext cx="7620000" cy="3046988"/>
          </a:xfrm>
          <a:prstGeom prst="rect">
            <a:avLst/>
          </a:prstGeom>
          <a:noFill/>
        </p:spPr>
        <p:txBody>
          <a:bodyPr vert="horz" rtlCol="0">
            <a:spAutoFit/>
          </a:bodyPr>
          <a:lstStyle/>
          <a:p>
            <a:pPr marL="342900" indent="-342900">
              <a:buChar char="•"/>
            </a:pPr>
            <a:r>
              <a:rPr lang="en-US" sz="1600" smtClean="0"/>
              <a:t>classical economics</a:t>
            </a:r>
          </a:p>
          <a:p>
            <a:pPr marL="342900" indent="-342900">
              <a:buChar char="•"/>
            </a:pPr>
            <a:r>
              <a:rPr lang="en-US" sz="1600" smtClean="0"/>
              <a:t>John Maynard Keynes</a:t>
            </a:r>
          </a:p>
          <a:p>
            <a:pPr marL="342900" indent="-342900">
              <a:buChar char="•"/>
            </a:pPr>
            <a:r>
              <a:rPr lang="en-US" sz="1600" smtClean="0"/>
              <a:t>Productive capacity</a:t>
            </a:r>
          </a:p>
          <a:p>
            <a:pPr marL="342900" indent="-342900">
              <a:buChar char="•"/>
            </a:pPr>
            <a:r>
              <a:rPr lang="en-US" sz="1600" smtClean="0"/>
              <a:t>demand-side economics</a:t>
            </a:r>
          </a:p>
          <a:p>
            <a:pPr marL="342900" indent="-342900">
              <a:buChar char="•"/>
            </a:pPr>
            <a:r>
              <a:rPr lang="en-US" sz="1600" smtClean="0"/>
              <a:t>Keynesian economics</a:t>
            </a:r>
          </a:p>
          <a:p>
            <a:pPr marL="342900" indent="-342900">
              <a:buChar char="•"/>
            </a:pPr>
            <a:r>
              <a:rPr lang="en-US" sz="1600" smtClean="0"/>
              <a:t>multiplier effect</a:t>
            </a:r>
          </a:p>
          <a:p>
            <a:pPr marL="342900" indent="-342900">
              <a:buChar char="•"/>
            </a:pPr>
            <a:r>
              <a:rPr lang="en-US" sz="1600" smtClean="0"/>
              <a:t>automatic stabilizers</a:t>
            </a:r>
          </a:p>
          <a:p>
            <a:pPr marL="342900" indent="-342900">
              <a:buChar char="•"/>
            </a:pPr>
            <a:r>
              <a:rPr lang="en-US" sz="1600" smtClean="0"/>
              <a:t>Supply-side economics</a:t>
            </a:r>
          </a:p>
          <a:p>
            <a:pPr marL="342900" indent="-342900">
              <a:buChar char="•"/>
            </a:pPr>
            <a:r>
              <a:rPr lang="en-US" sz="1600" smtClean="0"/>
              <a:t>Arthur Laffer</a:t>
            </a:r>
          </a:p>
          <a:p>
            <a:pPr marL="342900" indent="-342900">
              <a:buChar char="•"/>
            </a:pPr>
            <a:r>
              <a:rPr lang="en-US" sz="1600" smtClean="0"/>
              <a:t>deficit spending</a:t>
            </a:r>
          </a:p>
          <a:p>
            <a:pPr marL="342900" indent="-342900">
              <a:buChar char="•"/>
            </a:pPr>
            <a:r>
              <a:rPr lang="en-US" sz="1600" smtClean="0"/>
              <a:t>John Kenneth Galbraith,</a:t>
            </a:r>
          </a:p>
          <a:p>
            <a:pPr marL="342900" indent="-342900">
              <a:buChar char="•"/>
            </a:pPr>
            <a:r>
              <a:rPr lang="en-US" sz="1600" smtClean="0"/>
              <a:t>Milton Friedman</a:t>
            </a:r>
            <a:endParaRPr lang="en-US" sz="1600"/>
          </a:p>
        </p:txBody>
      </p:sp>
    </p:spTree>
    <p:extLst>
      <p:ext uri="{BB962C8B-B14F-4D97-AF65-F5344CB8AC3E}">
        <p14:creationId xmlns:p14="http://schemas.microsoft.com/office/powerpoint/2010/main" val="1856710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9400" y="635000"/>
            <a:ext cx="7620000" cy="461665"/>
          </a:xfrm>
          <a:prstGeom prst="rect">
            <a:avLst/>
          </a:prstGeom>
          <a:noFill/>
        </p:spPr>
        <p:txBody>
          <a:bodyPr vert="horz" rtlCol="0">
            <a:spAutoFit/>
          </a:bodyPr>
          <a:lstStyle/>
          <a:p>
            <a:r>
              <a:rPr lang="en-US" sz="2400" b="1" smtClean="0">
                <a:solidFill>
                  <a:srgbClr val="0072BC"/>
                </a:solidFill>
              </a:rPr>
              <a:t>Classical Economics</a:t>
            </a:r>
            <a:endParaRPr lang="en-US" sz="2400" b="1">
              <a:solidFill>
                <a:srgbClr val="0072BC"/>
              </a:solidFill>
            </a:endParaRPr>
          </a:p>
        </p:txBody>
      </p:sp>
      <p:sp>
        <p:nvSpPr>
          <p:cNvPr id="3" name="TextBox 2"/>
          <p:cNvSpPr txBox="1"/>
          <p:nvPr/>
        </p:nvSpPr>
        <p:spPr>
          <a:xfrm>
            <a:off x="279400" y="1460500"/>
            <a:ext cx="7620000" cy="830997"/>
          </a:xfrm>
          <a:prstGeom prst="rect">
            <a:avLst/>
          </a:prstGeom>
          <a:noFill/>
        </p:spPr>
        <p:txBody>
          <a:bodyPr vert="horz" rtlCol="0">
            <a:spAutoFit/>
          </a:bodyPr>
          <a:lstStyle/>
          <a:p>
            <a:r>
              <a:rPr lang="en-US" sz="1600" smtClean="0"/>
              <a:t>Picture the scene: It’s the Great Depression. Families everywhere are poor and hungry. Factories, shops, and even banks are closed, and millions are unemployed. People are not just anxious—they are desperate.</a:t>
            </a:r>
            <a:endParaRPr lang="en-US" sz="1600"/>
          </a:p>
        </p:txBody>
      </p:sp>
    </p:spTree>
    <p:extLst>
      <p:ext uri="{BB962C8B-B14F-4D97-AF65-F5344CB8AC3E}">
        <p14:creationId xmlns:p14="http://schemas.microsoft.com/office/powerpoint/2010/main" val="3786557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9400" y="635000"/>
            <a:ext cx="7620000" cy="461665"/>
          </a:xfrm>
          <a:prstGeom prst="rect">
            <a:avLst/>
          </a:prstGeom>
          <a:noFill/>
        </p:spPr>
        <p:txBody>
          <a:bodyPr vert="horz" rtlCol="0">
            <a:spAutoFit/>
          </a:bodyPr>
          <a:lstStyle/>
          <a:p>
            <a:r>
              <a:rPr lang="en-US" sz="2400" b="1" smtClean="0">
                <a:solidFill>
                  <a:srgbClr val="0072BC"/>
                </a:solidFill>
              </a:rPr>
              <a:t>Classical Economics</a:t>
            </a:r>
            <a:endParaRPr lang="en-US" sz="2400" b="1">
              <a:solidFill>
                <a:srgbClr val="0072BC"/>
              </a:solidFill>
            </a:endParaRPr>
          </a:p>
        </p:txBody>
      </p:sp>
      <p:pic>
        <p:nvPicPr>
          <p:cNvPr id="3" name="Picture 2" descr="ECON_SC_L02_R1073207_FUL.png"/>
          <p:cNvPicPr>
            <a:picLocks/>
          </p:cNvPicPr>
          <p:nvPr/>
        </p:nvPicPr>
        <p:blipFill>
          <a:blip r:embed="rId2">
            <a:extLst>
              <a:ext uri="{28A0092B-C50C-407E-A947-70E740481C1C}">
                <a14:useLocalDpi xmlns:a14="http://schemas.microsoft.com/office/drawing/2010/main" val="0"/>
              </a:ext>
            </a:extLst>
          </a:blip>
          <a:stretch>
            <a:fillRect/>
          </a:stretch>
        </p:blipFill>
        <p:spPr>
          <a:xfrm>
            <a:off x="381000" y="1524000"/>
            <a:ext cx="8290560" cy="4188460"/>
          </a:xfrm>
          <a:prstGeom prst="rect">
            <a:avLst/>
          </a:prstGeom>
        </p:spPr>
      </p:pic>
      <p:sp>
        <p:nvSpPr>
          <p:cNvPr id="4" name="TextBox 3"/>
          <p:cNvSpPr txBox="1"/>
          <p:nvPr/>
        </p:nvSpPr>
        <p:spPr>
          <a:xfrm>
            <a:off x="279400" y="5778500"/>
            <a:ext cx="7620000" cy="738664"/>
          </a:xfrm>
          <a:prstGeom prst="rect">
            <a:avLst/>
          </a:prstGeom>
          <a:noFill/>
        </p:spPr>
        <p:txBody>
          <a:bodyPr vert="horz" rtlCol="0">
            <a:spAutoFit/>
          </a:bodyPr>
          <a:lstStyle/>
          <a:p>
            <a:r>
              <a:rPr lang="en-US" sz="1400" smtClean="0"/>
              <a:t>During the Great Depression, government spending helped people like the family shown here. Generate Explanations Why do you think some people turn to the government for aid when times are difficult?</a:t>
            </a:r>
            <a:endParaRPr lang="en-US" sz="1400"/>
          </a:p>
        </p:txBody>
      </p:sp>
    </p:spTree>
    <p:extLst>
      <p:ext uri="{BB962C8B-B14F-4D97-AF65-F5344CB8AC3E}">
        <p14:creationId xmlns:p14="http://schemas.microsoft.com/office/powerpoint/2010/main" val="2521461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9400" y="635000"/>
            <a:ext cx="7620000" cy="461665"/>
          </a:xfrm>
          <a:prstGeom prst="rect">
            <a:avLst/>
          </a:prstGeom>
          <a:noFill/>
        </p:spPr>
        <p:txBody>
          <a:bodyPr vert="horz" rtlCol="0">
            <a:spAutoFit/>
          </a:bodyPr>
          <a:lstStyle/>
          <a:p>
            <a:r>
              <a:rPr lang="en-US" sz="2400" b="1" smtClean="0">
                <a:solidFill>
                  <a:srgbClr val="0072BC"/>
                </a:solidFill>
              </a:rPr>
              <a:t>Classical Economics</a:t>
            </a:r>
            <a:endParaRPr lang="en-US" sz="2400" b="1">
              <a:solidFill>
                <a:srgbClr val="0072BC"/>
              </a:solidFill>
            </a:endParaRPr>
          </a:p>
        </p:txBody>
      </p:sp>
      <p:pic>
        <p:nvPicPr>
          <p:cNvPr id="3" name="Picture 2" descr="ECON_SC_L02_A00264_FUL.png"/>
          <p:cNvPicPr>
            <a:picLocks/>
          </p:cNvPicPr>
          <p:nvPr/>
        </p:nvPicPr>
        <p:blipFill>
          <a:blip r:embed="rId2">
            <a:extLst>
              <a:ext uri="{28A0092B-C50C-407E-A947-70E740481C1C}">
                <a14:useLocalDpi xmlns:a14="http://schemas.microsoft.com/office/drawing/2010/main" val="0"/>
              </a:ext>
            </a:extLst>
          </a:blip>
          <a:stretch>
            <a:fillRect/>
          </a:stretch>
        </p:blipFill>
        <p:spPr>
          <a:xfrm>
            <a:off x="381000" y="1524000"/>
            <a:ext cx="7815580" cy="4188460"/>
          </a:xfrm>
          <a:prstGeom prst="rect">
            <a:avLst/>
          </a:prstGeom>
        </p:spPr>
      </p:pic>
      <p:sp>
        <p:nvSpPr>
          <p:cNvPr id="4" name="TextBox 3"/>
          <p:cNvSpPr txBox="1"/>
          <p:nvPr/>
        </p:nvSpPr>
        <p:spPr>
          <a:xfrm>
            <a:off x="279400" y="5778500"/>
            <a:ext cx="7620000" cy="738664"/>
          </a:xfrm>
          <a:prstGeom prst="rect">
            <a:avLst/>
          </a:prstGeom>
          <a:noFill/>
        </p:spPr>
        <p:txBody>
          <a:bodyPr vert="horz" rtlCol="0">
            <a:spAutoFit/>
          </a:bodyPr>
          <a:lstStyle/>
          <a:p>
            <a:r>
              <a:rPr lang="en-US" sz="1400" smtClean="0"/>
              <a:t>Classical economics taught that a struggling economy would recover on its own. But the Great Depression lasted for many years. Analyze Data Why do you think the economy took so long to recover during the Great Depression?</a:t>
            </a:r>
            <a:endParaRPr lang="en-US" sz="1400"/>
          </a:p>
        </p:txBody>
      </p:sp>
    </p:spTree>
    <p:extLst>
      <p:ext uri="{BB962C8B-B14F-4D97-AF65-F5344CB8AC3E}">
        <p14:creationId xmlns:p14="http://schemas.microsoft.com/office/powerpoint/2010/main" val="1775400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9400" y="635000"/>
            <a:ext cx="7620000" cy="461665"/>
          </a:xfrm>
          <a:prstGeom prst="rect">
            <a:avLst/>
          </a:prstGeom>
          <a:noFill/>
        </p:spPr>
        <p:txBody>
          <a:bodyPr vert="horz" rtlCol="0">
            <a:spAutoFit/>
          </a:bodyPr>
          <a:lstStyle/>
          <a:p>
            <a:r>
              <a:rPr lang="en-US" sz="2400" b="1" smtClean="0">
                <a:solidFill>
                  <a:srgbClr val="0072BC"/>
                </a:solidFill>
              </a:rPr>
              <a:t>Keynesian Economics</a:t>
            </a:r>
            <a:endParaRPr lang="en-US" sz="2400" b="1">
              <a:solidFill>
                <a:srgbClr val="0072BC"/>
              </a:solidFill>
            </a:endParaRPr>
          </a:p>
        </p:txBody>
      </p:sp>
      <p:sp>
        <p:nvSpPr>
          <p:cNvPr id="3" name="TextBox 2"/>
          <p:cNvSpPr txBox="1"/>
          <p:nvPr/>
        </p:nvSpPr>
        <p:spPr>
          <a:xfrm>
            <a:off x="279400" y="1460500"/>
            <a:ext cx="7620000" cy="2062103"/>
          </a:xfrm>
          <a:prstGeom prst="rect">
            <a:avLst/>
          </a:prstGeom>
          <a:noFill/>
        </p:spPr>
        <p:txBody>
          <a:bodyPr vert="horz" rtlCol="0">
            <a:spAutoFit/>
          </a:bodyPr>
          <a:lstStyle/>
          <a:p>
            <a:r>
              <a:rPr lang="en-US" sz="1600" smtClean="0"/>
              <a:t>British economist John Maynard Keynes developed a new theory of economics to explain the Great Depression. Keynes presented his ideas in 1936 in a book called The General Theory of Employment, Interest, and Money. He wanted to develop a comprehensive explanation of macroeconomic forces. Such an explanation, he argued, should tell economists and politicians how to get out of economic crises like the Great Depression. In sharp contrast to classical economics, Keynes wanted to give government a tool it could use immediately to boost the economy in the short run. His theories have had a huge impact on the changing role of government in the U.S. free enterprise system.</a:t>
            </a:r>
            <a:endParaRPr lang="en-US" sz="1600"/>
          </a:p>
        </p:txBody>
      </p:sp>
    </p:spTree>
    <p:extLst>
      <p:ext uri="{BB962C8B-B14F-4D97-AF65-F5344CB8AC3E}">
        <p14:creationId xmlns:p14="http://schemas.microsoft.com/office/powerpoint/2010/main" val="2883373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9400" y="635000"/>
            <a:ext cx="7620000" cy="461665"/>
          </a:xfrm>
          <a:prstGeom prst="rect">
            <a:avLst/>
          </a:prstGeom>
          <a:noFill/>
        </p:spPr>
        <p:txBody>
          <a:bodyPr vert="horz" rtlCol="0">
            <a:spAutoFit/>
          </a:bodyPr>
          <a:lstStyle/>
          <a:p>
            <a:r>
              <a:rPr lang="en-US" sz="2400" b="1" smtClean="0">
                <a:solidFill>
                  <a:srgbClr val="0072BC"/>
                </a:solidFill>
              </a:rPr>
              <a:t>Keynesian Economics</a:t>
            </a:r>
            <a:endParaRPr lang="en-US" sz="2400" b="1">
              <a:solidFill>
                <a:srgbClr val="0072BC"/>
              </a:solidFill>
            </a:endParaRPr>
          </a:p>
        </p:txBody>
      </p:sp>
      <p:sp>
        <p:nvSpPr>
          <p:cNvPr id="3" name="TextBox 2"/>
          <p:cNvSpPr txBox="1"/>
          <p:nvPr/>
        </p:nvSpPr>
        <p:spPr>
          <a:xfrm>
            <a:off x="279400" y="1460500"/>
            <a:ext cx="7620000" cy="1815882"/>
          </a:xfrm>
          <a:prstGeom prst="rect">
            <a:avLst/>
          </a:prstGeom>
          <a:noFill/>
        </p:spPr>
        <p:txBody>
          <a:bodyPr vert="horz" rtlCol="0">
            <a:spAutoFit/>
          </a:bodyPr>
          <a:lstStyle/>
          <a:p>
            <a:pPr marL="342900" indent="-342900">
              <a:buChar char="•"/>
            </a:pPr>
            <a:r>
              <a:rPr lang="en-US" sz="1600" smtClean="0"/>
              <a:t>Keynes Versus Classical Economics</a:t>
            </a:r>
          </a:p>
          <a:p>
            <a:pPr marL="342900" indent="-342900">
              <a:buChar char="•"/>
            </a:pPr>
            <a:r>
              <a:rPr lang="en-US" sz="1600" smtClean="0"/>
              <a:t>Changing Government’s Role in the Economy</a:t>
            </a:r>
          </a:p>
          <a:p>
            <a:pPr marL="342900" indent="-342900">
              <a:buChar char="•"/>
            </a:pPr>
            <a:r>
              <a:rPr lang="en-US" sz="1600" smtClean="0"/>
              <a:t>Avoiding Recession</a:t>
            </a:r>
          </a:p>
          <a:p>
            <a:pPr marL="342900" indent="-342900">
              <a:buChar char="•"/>
            </a:pPr>
            <a:r>
              <a:rPr lang="en-US" sz="1600" smtClean="0"/>
              <a:t>Keynes and Inflation</a:t>
            </a:r>
          </a:p>
          <a:p>
            <a:pPr marL="342900" indent="-342900">
              <a:buChar char="•"/>
            </a:pPr>
            <a:r>
              <a:rPr lang="en-US" sz="1600" smtClean="0"/>
              <a:t>The Multiplier Effect</a:t>
            </a:r>
          </a:p>
          <a:p>
            <a:pPr marL="342900" indent="-342900">
              <a:buChar char="•"/>
            </a:pPr>
            <a:endParaRPr lang="en-US" sz="1600" smtClean="0"/>
          </a:p>
          <a:p>
            <a:pPr marL="342900" indent="-342900">
              <a:buChar char="•"/>
            </a:pPr>
            <a:r>
              <a:rPr lang="en-US" sz="1600" smtClean="0"/>
              <a:t>The Role of Automatic Stabilizers</a:t>
            </a:r>
            <a:endParaRPr lang="en-US" sz="1600"/>
          </a:p>
        </p:txBody>
      </p:sp>
    </p:spTree>
    <p:extLst>
      <p:ext uri="{BB962C8B-B14F-4D97-AF65-F5344CB8AC3E}">
        <p14:creationId xmlns:p14="http://schemas.microsoft.com/office/powerpoint/2010/main" val="930681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9400" y="635000"/>
            <a:ext cx="7620000" cy="461665"/>
          </a:xfrm>
          <a:prstGeom prst="rect">
            <a:avLst/>
          </a:prstGeom>
          <a:noFill/>
        </p:spPr>
        <p:txBody>
          <a:bodyPr vert="horz" rtlCol="0">
            <a:spAutoFit/>
          </a:bodyPr>
          <a:lstStyle/>
          <a:p>
            <a:r>
              <a:rPr lang="en-US" sz="2400" b="1" smtClean="0">
                <a:solidFill>
                  <a:srgbClr val="0072BC"/>
                </a:solidFill>
              </a:rPr>
              <a:t>Keynesian Economics</a:t>
            </a:r>
            <a:endParaRPr lang="en-US" sz="2400" b="1">
              <a:solidFill>
                <a:srgbClr val="0072BC"/>
              </a:solidFill>
            </a:endParaRPr>
          </a:p>
        </p:txBody>
      </p:sp>
      <p:pic>
        <p:nvPicPr>
          <p:cNvPr id="3" name="Picture 2" descr="ECON_SC_L02_R1073208_FUL.png"/>
          <p:cNvPicPr>
            <a:picLocks/>
          </p:cNvPicPr>
          <p:nvPr/>
        </p:nvPicPr>
        <p:blipFill>
          <a:blip r:embed="rId2">
            <a:extLst>
              <a:ext uri="{28A0092B-C50C-407E-A947-70E740481C1C}">
                <a14:useLocalDpi xmlns:a14="http://schemas.microsoft.com/office/drawing/2010/main" val="0"/>
              </a:ext>
            </a:extLst>
          </a:blip>
          <a:stretch>
            <a:fillRect/>
          </a:stretch>
        </p:blipFill>
        <p:spPr>
          <a:xfrm>
            <a:off x="381000" y="1524000"/>
            <a:ext cx="3083052" cy="4188460"/>
          </a:xfrm>
          <a:prstGeom prst="rect">
            <a:avLst/>
          </a:prstGeom>
        </p:spPr>
      </p:pic>
      <p:sp>
        <p:nvSpPr>
          <p:cNvPr id="4" name="TextBox 3"/>
          <p:cNvSpPr txBox="1"/>
          <p:nvPr/>
        </p:nvSpPr>
        <p:spPr>
          <a:xfrm>
            <a:off x="279400" y="5778500"/>
            <a:ext cx="7620000" cy="523220"/>
          </a:xfrm>
          <a:prstGeom prst="rect">
            <a:avLst/>
          </a:prstGeom>
          <a:noFill/>
        </p:spPr>
        <p:txBody>
          <a:bodyPr vert="horz" rtlCol="0">
            <a:spAutoFit/>
          </a:bodyPr>
          <a:lstStyle/>
          <a:p>
            <a:r>
              <a:rPr lang="en-US" sz="1400" smtClean="0"/>
              <a:t>Ideas put forth by British economic philosopher John Maynard Keynes have had a lasting impact on the free enterprise system.</a:t>
            </a:r>
            <a:endParaRPr lang="en-US" sz="1400"/>
          </a:p>
        </p:txBody>
      </p:sp>
    </p:spTree>
    <p:extLst>
      <p:ext uri="{BB962C8B-B14F-4D97-AF65-F5344CB8AC3E}">
        <p14:creationId xmlns:p14="http://schemas.microsoft.com/office/powerpoint/2010/main" val="7529845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764</Words>
  <Application>Microsoft Office PowerPoint</Application>
  <PresentationFormat>On-screen Show (4:3)</PresentationFormat>
  <Paragraphs>61</Paragraphs>
  <Slides>18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 Sherman</dc:creator>
  <cp:lastModifiedBy>Mark Leffler</cp:lastModifiedBy>
  <cp:revision>2</cp:revision>
  <dcterms:created xsi:type="dcterms:W3CDTF">2014-12-04T20:01:28Z</dcterms:created>
  <dcterms:modified xsi:type="dcterms:W3CDTF">2018-12-14T15:31:52Z</dcterms:modified>
</cp:coreProperties>
</file>