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41"/>
  </p:handoutMasterIdLst>
  <p:sldIdLst>
    <p:sldId id="257" r:id="rId2"/>
    <p:sldId id="267" r:id="rId3"/>
    <p:sldId id="274" r:id="rId4"/>
    <p:sldId id="268" r:id="rId5"/>
    <p:sldId id="271" r:id="rId6"/>
    <p:sldId id="273" r:id="rId7"/>
    <p:sldId id="276" r:id="rId8"/>
    <p:sldId id="260" r:id="rId9"/>
    <p:sldId id="283" r:id="rId10"/>
    <p:sldId id="275" r:id="rId11"/>
    <p:sldId id="258" r:id="rId12"/>
    <p:sldId id="288" r:id="rId13"/>
    <p:sldId id="289" r:id="rId14"/>
    <p:sldId id="290" r:id="rId15"/>
    <p:sldId id="263" r:id="rId16"/>
    <p:sldId id="299" r:id="rId17"/>
    <p:sldId id="264" r:id="rId18"/>
    <p:sldId id="285" r:id="rId19"/>
    <p:sldId id="284" r:id="rId20"/>
    <p:sldId id="300" r:id="rId21"/>
    <p:sldId id="301" r:id="rId22"/>
    <p:sldId id="305" r:id="rId23"/>
    <p:sldId id="302" r:id="rId24"/>
    <p:sldId id="303" r:id="rId25"/>
    <p:sldId id="304" r:id="rId26"/>
    <p:sldId id="306" r:id="rId27"/>
    <p:sldId id="294" r:id="rId28"/>
    <p:sldId id="291" r:id="rId29"/>
    <p:sldId id="293" r:id="rId30"/>
    <p:sldId id="295" r:id="rId31"/>
    <p:sldId id="307" r:id="rId32"/>
    <p:sldId id="308" r:id="rId33"/>
    <p:sldId id="287" r:id="rId34"/>
    <p:sldId id="256" r:id="rId35"/>
    <p:sldId id="296" r:id="rId36"/>
    <p:sldId id="297" r:id="rId37"/>
    <p:sldId id="298" r:id="rId38"/>
    <p:sldId id="272" r:id="rId39"/>
    <p:sldId id="279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ECFF"/>
    <a:srgbClr val="FF0000"/>
    <a:srgbClr val="333300"/>
    <a:srgbClr val="FF3300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6C04BB-193A-4445-9FF1-7E2994D230C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57C18-2EFC-4A35-A62B-D6239278B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D2DB7-7CC0-4B95-9822-01C71F3325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C719E-4519-4B5F-804A-7F1126C7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057350-C89B-457A-A2E1-489E514D7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741B59-24E9-408B-A8BC-BD77A46BD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BECA1-25E1-4EDE-B615-657F7AA5B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668D-D521-4711-8F88-C23987F78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291B5-EE9F-4206-9F2F-2BB043365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71B1-9D39-40B7-82BC-481CE94EE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E0349-322E-4B94-85C6-1F3FD5E91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316E-499B-414E-A260-C7996D237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14609-EF3B-4DB6-AD2E-D44761FE47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497C7-C910-400C-9624-F93F6F37A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BA156A-BA7E-4618-9651-9BFE79956D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172200" cy="3200400"/>
          </a:xfrm>
          <a:noFill/>
          <a:ln/>
        </p:spPr>
        <p:txBody>
          <a:bodyPr/>
          <a:lstStyle/>
          <a:p>
            <a:r>
              <a:rPr lang="en-US" sz="8000">
                <a:solidFill>
                  <a:srgbClr val="FFFF00"/>
                </a:solidFill>
              </a:rPr>
              <a:t>Terrorism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600200" y="3200400"/>
            <a:ext cx="6172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4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/>
              <a:t>Time Line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715000" y="1542871"/>
            <a:ext cx="12954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1996</a:t>
            </a:r>
            <a:r>
              <a:rPr lang="en-US" sz="1800" dirty="0">
                <a:solidFill>
                  <a:schemeClr val="tx1"/>
                </a:solidFill>
              </a:rPr>
              <a:t>, Truck bomb, Manchester England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90800" y="1494472"/>
            <a:ext cx="12192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1988</a:t>
            </a:r>
            <a:r>
              <a:rPr lang="en-US" sz="1800" dirty="0">
                <a:solidFill>
                  <a:schemeClr val="tx1"/>
                </a:solidFill>
              </a:rPr>
              <a:t>, Pan Am #103 bombed, Lockerbie Scotland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3810000"/>
            <a:ext cx="11430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1972</a:t>
            </a:r>
            <a:r>
              <a:rPr lang="en-US" sz="1800" dirty="0">
                <a:solidFill>
                  <a:schemeClr val="tx1"/>
                </a:solidFill>
              </a:rPr>
              <a:t> Israeli athletes taken hostage, Munich Germany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800600" y="4038600"/>
            <a:ext cx="11430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1995</a:t>
            </a:r>
            <a:r>
              <a:rPr lang="en-US" sz="1800" dirty="0">
                <a:solidFill>
                  <a:schemeClr val="tx1"/>
                </a:solidFill>
              </a:rPr>
              <a:t> Nerve gas released, </a:t>
            </a:r>
            <a:r>
              <a:rPr lang="en-US" sz="1800" dirty="0" err="1">
                <a:solidFill>
                  <a:schemeClr val="tx1"/>
                </a:solidFill>
              </a:rPr>
              <a:t>Aum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Shinrikyo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81200" y="3886200"/>
            <a:ext cx="9144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1984</a:t>
            </a:r>
            <a:r>
              <a:rPr lang="en-US" sz="1800" dirty="0">
                <a:solidFill>
                  <a:schemeClr val="tx1"/>
                </a:solidFill>
              </a:rPr>
              <a:t> Golden Temple seized, Amritsar India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" y="1189672"/>
            <a:ext cx="13716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1979</a:t>
            </a:r>
            <a:r>
              <a:rPr lang="en-US" sz="1800" dirty="0">
                <a:solidFill>
                  <a:schemeClr val="tx1"/>
                </a:solidFill>
              </a:rPr>
              <a:t> Diplomats held hostage, Tehran, Iran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543800" y="990600"/>
            <a:ext cx="1143000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1997</a:t>
            </a:r>
            <a:r>
              <a:rPr lang="en-US" sz="1800" dirty="0">
                <a:solidFill>
                  <a:schemeClr val="tx1"/>
                </a:solidFill>
              </a:rPr>
              <a:t> Shopping mall bombed, Jerusalem </a:t>
            </a:r>
            <a:r>
              <a:rPr lang="en-US" sz="1800" dirty="0" smtClean="0">
                <a:solidFill>
                  <a:schemeClr val="tx1"/>
                </a:solidFill>
              </a:rPr>
              <a:t>Israel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096000" y="3810000"/>
            <a:ext cx="12192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1998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U. S. Embassies </a:t>
            </a:r>
            <a:r>
              <a:rPr lang="en-US" sz="1800" dirty="0" err="1">
                <a:solidFill>
                  <a:schemeClr val="tx1"/>
                </a:solidFill>
              </a:rPr>
              <a:t>bomed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Kenya and Tanzania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429000" y="3886200"/>
            <a:ext cx="990600" cy="1892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1992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Two car bombs explode, Lima, Peru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620000" y="4038600"/>
            <a:ext cx="13716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2001</a:t>
            </a:r>
            <a:r>
              <a:rPr lang="en-US" sz="1800" dirty="0">
                <a:solidFill>
                  <a:schemeClr val="tx1"/>
                </a:solidFill>
              </a:rPr>
              <a:t> Four airplanes hijacked and crashed, Washington, DC &amp; New York City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343400" y="801975"/>
            <a:ext cx="1219200" cy="216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</a:rPr>
              <a:t>1995 </a:t>
            </a:r>
            <a:r>
              <a:rPr lang="en-US" sz="1800" dirty="0" err="1">
                <a:solidFill>
                  <a:schemeClr val="tx1"/>
                </a:solidFill>
              </a:rPr>
              <a:t>Murrah</a:t>
            </a:r>
            <a:r>
              <a:rPr lang="en-US" sz="1800" dirty="0">
                <a:solidFill>
                  <a:schemeClr val="tx1"/>
                </a:solidFill>
              </a:rPr>
              <a:t> Building bombed, Oklahoma City 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Oklahoma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86868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80772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678180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62484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V="1">
            <a:off x="54102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105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32004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24384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1447800" y="2667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V="1">
            <a:off x="685800" y="3429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flipV="1">
            <a:off x="3962400" y="3429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8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animBg="1"/>
      <p:bldP spid="24580" grpId="0" animBg="1" autoUpdateAnimBg="0"/>
      <p:bldP spid="24581" grpId="0" animBg="1" autoUpdateAnimBg="0"/>
      <p:bldP spid="24582" grpId="0" animBg="1" autoUpdateAnimBg="0"/>
      <p:bldP spid="24583" grpId="0" animBg="1" autoUpdateAnimBg="0"/>
      <p:bldP spid="24584" grpId="0" animBg="1" autoUpdateAnimBg="0"/>
      <p:bldP spid="24585" grpId="0" animBg="1" autoUpdateAnimBg="0"/>
      <p:bldP spid="24586" grpId="0" animBg="1" autoUpdateAnimBg="0"/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24591" grpId="0" animBg="1"/>
      <p:bldP spid="24592" grpId="0" animBg="1"/>
      <p:bldP spid="24593" grpId="0" animBg="1"/>
      <p:bldP spid="24594" grpId="0" animBg="1"/>
      <p:bldP spid="24595" grpId="0" animBg="1"/>
      <p:bldP spid="24596" grpId="0" animBg="1"/>
      <p:bldP spid="24597" grpId="0" animBg="1"/>
      <p:bldP spid="24598" grpId="0" animBg="1"/>
      <p:bldP spid="24599" grpId="0" animBg="1"/>
      <p:bldP spid="24600" grpId="0" animBg="1"/>
      <p:bldP spid="24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34000" y="457200"/>
            <a:ext cx="36576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1972 Israeli athletes taken hostage, Munich Germany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4419600" y="1143000"/>
            <a:ext cx="914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400800" y="3276600"/>
            <a:ext cx="25146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1979 Diplomats held hostage, Tehran, Iran</a:t>
            </a:r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5562600" y="2971800"/>
            <a:ext cx="838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2819400" cy="3276600"/>
          </a:xfrm>
        </p:spPr>
        <p:txBody>
          <a:bodyPr/>
          <a:lstStyle/>
          <a:p>
            <a:r>
              <a:rPr lang="en-US"/>
              <a:t>Recent Terrorism</a:t>
            </a:r>
            <a:br>
              <a:rPr lang="en-US"/>
            </a:br>
            <a:r>
              <a:rPr lang="en-US"/>
              <a:t>1970s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 autoUpdateAnimBg="0"/>
      <p:bldP spid="4104" grpId="0" animBg="1"/>
      <p:bldP spid="4109" grpId="0" animBg="1" autoUpdateAnimBg="0"/>
      <p:bldP spid="4110" grpId="0" animBg="1"/>
      <p:bldP spid="41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Munich Olympics, 1972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11 Israeli athletes held hostage by Palestinians who demanded 235 prisoners in Israel released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Hostage situation televised to the world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Terrorists discovered the power of the media in spreading their actions with high-profile targets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nich1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172" y="0"/>
            <a:ext cx="6675657" cy="58894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Terrorist’s picture that was broadcast around the world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1a1b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72070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838200"/>
            <a:ext cx="8763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After </a:t>
            </a:r>
            <a:r>
              <a:rPr lang="en-US" sz="3200" dirty="0">
                <a:solidFill>
                  <a:schemeClr val="bg1"/>
                </a:solidFill>
              </a:rPr>
              <a:t>exiled Shah </a:t>
            </a:r>
            <a:r>
              <a:rPr lang="en-US" sz="3200" dirty="0" smtClean="0">
                <a:solidFill>
                  <a:schemeClr val="bg1"/>
                </a:solidFill>
              </a:rPr>
              <a:t>was </a:t>
            </a:r>
            <a:r>
              <a:rPr lang="en-US" sz="3200" dirty="0">
                <a:solidFill>
                  <a:schemeClr val="bg1"/>
                </a:solidFill>
              </a:rPr>
              <a:t>admitted into the </a:t>
            </a:r>
            <a:r>
              <a:rPr lang="en-US" sz="3200" dirty="0" smtClean="0">
                <a:solidFill>
                  <a:schemeClr val="bg1"/>
                </a:solidFill>
              </a:rPr>
              <a:t>U.S. </a:t>
            </a:r>
            <a:r>
              <a:rPr lang="en-US" sz="3200" dirty="0">
                <a:solidFill>
                  <a:schemeClr val="bg1"/>
                </a:solidFill>
              </a:rPr>
              <a:t>for </a:t>
            </a:r>
            <a:r>
              <a:rPr lang="en-US" sz="3200" dirty="0" smtClean="0">
                <a:solidFill>
                  <a:schemeClr val="bg1"/>
                </a:solidFill>
              </a:rPr>
              <a:t> medical </a:t>
            </a:r>
            <a:r>
              <a:rPr lang="en-US" sz="3200" dirty="0">
                <a:solidFill>
                  <a:schemeClr val="bg1"/>
                </a:solidFill>
              </a:rPr>
              <a:t>treatment, angry Iranian students seized the </a:t>
            </a:r>
            <a:r>
              <a:rPr lang="en-US" sz="3200" dirty="0" smtClean="0">
                <a:solidFill>
                  <a:schemeClr val="bg1"/>
                </a:solidFill>
              </a:rPr>
              <a:t>U.S. </a:t>
            </a:r>
            <a:r>
              <a:rPr lang="en-US" sz="3200" dirty="0">
                <a:solidFill>
                  <a:schemeClr val="bg1"/>
                </a:solidFill>
              </a:rPr>
              <a:t>embassy in </a:t>
            </a:r>
            <a:r>
              <a:rPr lang="en-US" sz="3200" dirty="0" smtClean="0">
                <a:solidFill>
                  <a:schemeClr val="bg1"/>
                </a:solidFill>
              </a:rPr>
              <a:t>Tehran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79 American </a:t>
            </a:r>
            <a:r>
              <a:rPr lang="en-US" sz="3200" dirty="0">
                <a:solidFill>
                  <a:schemeClr val="bg1"/>
                </a:solidFill>
              </a:rPr>
              <a:t>diplomats </a:t>
            </a:r>
            <a:r>
              <a:rPr lang="en-US" sz="3200" dirty="0" smtClean="0">
                <a:solidFill>
                  <a:schemeClr val="bg1"/>
                </a:solidFill>
              </a:rPr>
              <a:t>taken hostage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13 </a:t>
            </a:r>
            <a:r>
              <a:rPr lang="en-US" sz="3200" dirty="0">
                <a:solidFill>
                  <a:schemeClr val="bg1"/>
                </a:solidFill>
              </a:rPr>
              <a:t>hostages were released shortly </a:t>
            </a:r>
            <a:r>
              <a:rPr lang="en-US" sz="3200" dirty="0" smtClean="0">
                <a:solidFill>
                  <a:schemeClr val="bg1"/>
                </a:solidFill>
              </a:rPr>
              <a:t>thereafter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66 </a:t>
            </a:r>
            <a:r>
              <a:rPr lang="en-US" sz="3200" dirty="0">
                <a:solidFill>
                  <a:schemeClr val="bg1"/>
                </a:solidFill>
              </a:rPr>
              <a:t>others were held for </a:t>
            </a:r>
            <a:r>
              <a:rPr lang="en-US" sz="3200" dirty="0" smtClean="0">
                <a:solidFill>
                  <a:schemeClr val="bg1"/>
                </a:solidFill>
              </a:rPr>
              <a:t>444 days.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190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endParaRPr lang="en-US" sz="3600" b="1" kern="10" dirty="0">
              <a:ln w="9525"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Tehran </a:t>
            </a:r>
            <a:r>
              <a:rPr lang="en-US" sz="4800" b="1" dirty="0" smtClean="0">
                <a:solidFill>
                  <a:schemeClr val="bg1"/>
                </a:solidFill>
              </a:rPr>
              <a:t>Iran November, 1979 </a:t>
            </a: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nimBg="1"/>
      <p:bldP spid="1126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an_host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467601" cy="560749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162800" y="914400"/>
            <a:ext cx="1828800" cy="3231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400" b="1" dirty="0">
                <a:solidFill>
                  <a:schemeClr val="tx1"/>
                </a:solidFill>
              </a:rPr>
              <a:t>1984</a:t>
            </a:r>
            <a:r>
              <a:rPr lang="en-US" sz="3400" dirty="0">
                <a:solidFill>
                  <a:schemeClr val="tx1"/>
                </a:solidFill>
              </a:rPr>
              <a:t> Golden Temple seized, Amritsar, India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6172200" y="3581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3352800" cy="1752600"/>
          </a:xfrm>
          <a:noFill/>
          <a:ln/>
        </p:spPr>
        <p:txBody>
          <a:bodyPr/>
          <a:lstStyle/>
          <a:p>
            <a:r>
              <a:rPr lang="en-US"/>
              <a:t>Recent Terrorism</a:t>
            </a:r>
            <a:br>
              <a:rPr lang="en-US"/>
            </a:br>
            <a:r>
              <a:rPr lang="en-US"/>
              <a:t>1984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 autoUpdateAnimBg="0"/>
      <p:bldP spid="12299" grpId="0" animBg="1"/>
      <p:bldP spid="123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Amritsar </a:t>
            </a:r>
            <a:r>
              <a:rPr lang="en-US" dirty="0" smtClean="0">
                <a:solidFill>
                  <a:srgbClr val="FFFF00"/>
                </a:solidFill>
              </a:rPr>
              <a:t>India, June 1984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584325" y="1676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0" y="1295401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FFCC"/>
                </a:solidFill>
              </a:rPr>
              <a:t> </a:t>
            </a:r>
            <a:r>
              <a:rPr lang="en-US" sz="3200" dirty="0" smtClean="0"/>
              <a:t>In </a:t>
            </a:r>
            <a:r>
              <a:rPr lang="en-US" sz="3200" dirty="0"/>
              <a:t>an effort to establish an independent state, Sikh terrorists seized the Golden Temple in Amritsar, India. </a:t>
            </a:r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 Prime </a:t>
            </a:r>
            <a:r>
              <a:rPr lang="en-US" sz="3200" dirty="0"/>
              <a:t>Minister Indoor Gandhi ordered a military campaign to drive out the  terrorists. </a:t>
            </a:r>
            <a:endParaRPr lang="en-US" sz="3200" dirty="0" smtClean="0"/>
          </a:p>
          <a:p>
            <a:pPr algn="l">
              <a:buFont typeface="Arial" pitchFamily="34" charset="0"/>
              <a:buChar char="•"/>
            </a:pPr>
            <a:r>
              <a:rPr lang="en-US" sz="3200" dirty="0" smtClean="0"/>
              <a:t>Hundreds </a:t>
            </a:r>
            <a:r>
              <a:rPr lang="en-US" sz="3200" dirty="0"/>
              <a:t>were killed.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CC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419600" y="0"/>
            <a:ext cx="2057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1988, Pan Am #103 bombed, Lockerbie, Scotland</a:t>
            </a: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 flipH="1">
            <a:off x="4191000" y="6858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934200" y="411540"/>
            <a:ext cx="2057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1995 Nerve gas released, </a:t>
            </a:r>
            <a:r>
              <a:rPr lang="en-US" b="1" dirty="0" err="1">
                <a:solidFill>
                  <a:schemeClr val="tx1"/>
                </a:solidFill>
              </a:rPr>
              <a:t>Aum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Shinrikyo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7772400" y="1981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0" y="0"/>
            <a:ext cx="1600200" cy="2308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1995 </a:t>
            </a:r>
            <a:r>
              <a:rPr lang="en-US" b="1" dirty="0" err="1">
                <a:solidFill>
                  <a:schemeClr val="tx1"/>
                </a:solidFill>
              </a:rPr>
              <a:t>Murrah</a:t>
            </a:r>
            <a:r>
              <a:rPr lang="en-US" b="1" dirty="0">
                <a:solidFill>
                  <a:schemeClr val="tx1"/>
                </a:solidFill>
              </a:rPr>
              <a:t> Building bombed, Oklahoma City, OK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1600200" y="1752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4038600"/>
            <a:ext cx="18288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1992 Two car bombs explode, Lima, Peru</a:t>
            </a: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1828800" y="4724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title"/>
          </p:nvPr>
        </p:nvSpPr>
        <p:spPr>
          <a:xfrm>
            <a:off x="2743200" y="4267200"/>
            <a:ext cx="4419600" cy="2209800"/>
          </a:xfrm>
          <a:noFill/>
          <a:ln/>
        </p:spPr>
        <p:txBody>
          <a:bodyPr/>
          <a:lstStyle/>
          <a:p>
            <a:r>
              <a:rPr lang="en-US"/>
              <a:t>Recent Terrorism</a:t>
            </a:r>
            <a:br>
              <a:rPr lang="en-US"/>
            </a:br>
            <a:r>
              <a:rPr lang="en-US"/>
              <a:t>1988-1995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905000" y="0"/>
            <a:ext cx="1981200" cy="2286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2438400" y="2286000"/>
            <a:ext cx="1447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057400" y="0"/>
            <a:ext cx="167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1993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World Trade Center Car Bomb Explosion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utoUpdateAnimBg="0"/>
      <p:bldP spid="35843" grpId="0" animBg="1"/>
      <p:bldP spid="35844" grpId="0" animBg="1" autoUpdateAnimBg="0"/>
      <p:bldP spid="35845" grpId="0" animBg="1"/>
      <p:bldP spid="35848" grpId="0" animBg="1" autoUpdateAnimBg="0"/>
      <p:bldP spid="35849" grpId="0" animBg="1"/>
      <p:bldP spid="35850" grpId="0" animBg="1" autoUpdateAnimBg="0"/>
      <p:bldP spid="35851" grpId="0" animBg="1"/>
      <p:bldP spid="35852" grpId="0" autoUpdateAnimBg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696200" cy="4724400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What is terrorism?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Lockerbie Bombing/ Pan Am 103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December 21, 1988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648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Flight from London to New York, bomb exploded on board an hour into flight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Explosion separated nose section from rest of plane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All 259 people on board killed, along with 11 on ground in Lockerbie, Scotland (189 Americans, 35 were students from Syracuse University in NY)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different radical Islamist groups claimed responsibility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Libyan Involvement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1991, US &amp; UK courts believed Libyan </a:t>
            </a:r>
            <a:r>
              <a:rPr lang="en-US" dirty="0" err="1" smtClean="0">
                <a:solidFill>
                  <a:srgbClr val="FFFF00"/>
                </a:solidFill>
              </a:rPr>
              <a:t>Abdelbaset</a:t>
            </a:r>
            <a:r>
              <a:rPr lang="en-US" dirty="0" smtClean="0">
                <a:solidFill>
                  <a:srgbClr val="FFFF00"/>
                </a:solidFill>
              </a:rPr>
              <a:t> al-</a:t>
            </a:r>
            <a:r>
              <a:rPr lang="en-US" dirty="0" err="1" smtClean="0">
                <a:solidFill>
                  <a:srgbClr val="FFFF00"/>
                </a:solidFill>
              </a:rPr>
              <a:t>Megrahi</a:t>
            </a:r>
            <a:r>
              <a:rPr lang="en-US" dirty="0" smtClean="0">
                <a:solidFill>
                  <a:srgbClr val="FFFF00"/>
                </a:solidFill>
              </a:rPr>
              <a:t> was man responsible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Libyan leader Muammar Gaddafi refused to extradite him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Al-</a:t>
            </a:r>
            <a:r>
              <a:rPr lang="en-US" dirty="0" err="1" smtClean="0">
                <a:solidFill>
                  <a:srgbClr val="FFFF00"/>
                </a:solidFill>
              </a:rPr>
              <a:t>Megrahi</a:t>
            </a:r>
            <a:r>
              <a:rPr lang="en-US" dirty="0" smtClean="0">
                <a:solidFill>
                  <a:srgbClr val="FFFF00"/>
                </a:solidFill>
              </a:rPr>
              <a:t> was found guilty in 2001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January 2011, an ex-Libyan official said Gaddafi personally ordered bombing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05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 April 1986, a bomb exploded in a West Berlin nightclub frequented by US military, 3 killed, 230 injured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response, the US bombed Libya, killing Gaddafi’s adopted daughter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 also supported Chad in its war against Libya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n_Am_Boeing_747_at_Zurich_Airport_in_May_19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010400" cy="467588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8000" y="0"/>
            <a:ext cx="2286000" cy="4114800"/>
          </a:xfrm>
        </p:spPr>
        <p:txBody>
          <a:bodyPr/>
          <a:lstStyle/>
          <a:p>
            <a:pPr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Bomb exploded under the P in Pan Am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A103cockpit4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248401" cy="51398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2971800" cy="4114800"/>
          </a:xfrm>
        </p:spPr>
        <p:txBody>
          <a:bodyPr/>
          <a:lstStyle/>
          <a:p>
            <a:pPr indent="0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Nose section of flight 103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ckerbie_disaster_memori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1211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38800" y="0"/>
            <a:ext cx="3505200" cy="4114800"/>
          </a:xfrm>
        </p:spPr>
        <p:txBody>
          <a:bodyPr/>
          <a:lstStyle/>
          <a:p>
            <a:pPr indent="0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Memorial at Syracuse University in New York for the 35 students who were on their way home for Christmas break after spending the 1</a:t>
            </a:r>
            <a:r>
              <a:rPr lang="en-US" sz="3000" baseline="30000" dirty="0" smtClean="0">
                <a:solidFill>
                  <a:srgbClr val="FFFF00"/>
                </a:solidFill>
              </a:rPr>
              <a:t>st</a:t>
            </a:r>
            <a:r>
              <a:rPr lang="en-US" sz="3000" dirty="0" smtClean="0">
                <a:solidFill>
                  <a:srgbClr val="FFFF00"/>
                </a:solidFill>
              </a:rPr>
              <a:t> semester studying abroad in London</a:t>
            </a:r>
            <a:endParaRPr lang="en-US" sz="3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Syracuse_University_Flight_103_Memoria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894983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Oklahoma City Bombing, April 1995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Murrah</a:t>
            </a:r>
            <a:r>
              <a:rPr lang="en-US" dirty="0" smtClean="0">
                <a:solidFill>
                  <a:srgbClr val="FFFF00"/>
                </a:solidFill>
              </a:rPr>
              <a:t> Federal Building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U.S. Army veteran Timothy McVeigh, hated the federal, detonated bomb in rental truck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Killed 168 people, including 19 kids under 6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Injured more than 680 other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Worst act of terrorism in U.S. until Sept 11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8600"/>
            <a:ext cx="4038600" cy="58674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FF00"/>
                </a:solidFill>
              </a:rPr>
              <a:t>Murrah</a:t>
            </a:r>
            <a:r>
              <a:rPr lang="en-US" sz="3600" dirty="0" smtClean="0">
                <a:solidFill>
                  <a:srgbClr val="FFFF00"/>
                </a:solidFill>
              </a:rPr>
              <a:t> Federal Building before the bombing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 descr="Alfred_P__Murrah_Federal_Building_before_destruc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4904590" cy="610508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5943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Oklahomacitybombing-DF-ST-98-0135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36304" y="0"/>
            <a:ext cx="4671392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/>
          <a:lstStyle/>
          <a:p>
            <a:r>
              <a:rPr lang="en-US"/>
              <a:t>Definitions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Murrah_Building_-_Aeri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9215" y="0"/>
            <a:ext cx="850557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4572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1993 World Trade Center Car Bomb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86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February 26 – truck bomb exploded in the North Tower of the World Trade Center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Ramzi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Yousef</a:t>
            </a:r>
            <a:r>
              <a:rPr lang="en-US" dirty="0" smtClean="0">
                <a:solidFill>
                  <a:srgbClr val="FFFF00"/>
                </a:solidFill>
              </a:rPr>
              <a:t> claimed responsibility for the attack. He spent time at an al-Qaeda training camp in Afghanistan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He said that this would be the first of many attacks on the WTC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995401e40be2d2df503a749137651f4_1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6096000" cy="4575690"/>
          </a:xfrm>
          <a:prstGeom prst="rect">
            <a:avLst/>
          </a:prstGeom>
        </p:spPr>
      </p:pic>
      <p:pic>
        <p:nvPicPr>
          <p:cNvPr id="6" name="Picture 5" descr="WTC_1993_ATF_Comm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0"/>
            <a:ext cx="8686800" cy="5820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WTC Truck Bomb 1993 Damage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1143000" y="152400"/>
            <a:ext cx="2362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</a:rPr>
              <a:t>1996, Truck bomb, </a:t>
            </a:r>
            <a:r>
              <a:rPr lang="en-US" sz="2800" b="1" dirty="0" smtClean="0">
                <a:solidFill>
                  <a:schemeClr val="tx1"/>
                </a:solidFill>
              </a:rPr>
              <a:t>Manchester</a:t>
            </a:r>
            <a:r>
              <a:rPr lang="en-US" sz="2800" b="1" dirty="0">
                <a:solidFill>
                  <a:schemeClr val="tx1"/>
                </a:solidFill>
              </a:rPr>
              <a:t>, England</a:t>
            </a:r>
          </a:p>
        </p:txBody>
      </p:sp>
      <p:sp>
        <p:nvSpPr>
          <p:cNvPr id="38915" name="Line 1027"/>
          <p:cNvSpPr>
            <a:spLocks noChangeShapeType="1"/>
          </p:cNvSpPr>
          <p:nvPr/>
        </p:nvSpPr>
        <p:spPr bwMode="auto">
          <a:xfrm>
            <a:off x="3505200" y="838200"/>
            <a:ext cx="685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1038"/>
          <p:cNvSpPr txBox="1">
            <a:spLocks noChangeArrowheads="1"/>
          </p:cNvSpPr>
          <p:nvPr/>
        </p:nvSpPr>
        <p:spPr bwMode="auto">
          <a:xfrm>
            <a:off x="6705600" y="4343400"/>
            <a:ext cx="2209800" cy="216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700" b="1" dirty="0">
                <a:solidFill>
                  <a:schemeClr val="tx1"/>
                </a:solidFill>
              </a:rPr>
              <a:t>1997 Shopping mall bombed, </a:t>
            </a:r>
            <a:r>
              <a:rPr lang="en-US" sz="2700" b="1" dirty="0" smtClean="0">
                <a:solidFill>
                  <a:schemeClr val="tx1"/>
                </a:solidFill>
              </a:rPr>
              <a:t>Jerusalem, Israel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8927" name="Line 1039"/>
          <p:cNvSpPr>
            <a:spLocks noChangeShapeType="1"/>
          </p:cNvSpPr>
          <p:nvPr/>
        </p:nvSpPr>
        <p:spPr bwMode="auto">
          <a:xfrm flipH="1" flipV="1">
            <a:off x="5105400" y="3124200"/>
            <a:ext cx="16002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Text Box 1040"/>
          <p:cNvSpPr txBox="1">
            <a:spLocks noChangeArrowheads="1"/>
          </p:cNvSpPr>
          <p:nvPr/>
        </p:nvSpPr>
        <p:spPr bwMode="auto">
          <a:xfrm>
            <a:off x="2209800" y="5791200"/>
            <a:ext cx="3810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1998 U. S. Embassies </a:t>
            </a:r>
            <a:r>
              <a:rPr lang="en-US" b="1" dirty="0" smtClean="0">
                <a:solidFill>
                  <a:schemeClr val="tx1"/>
                </a:solidFill>
              </a:rPr>
              <a:t>bombed, Kenya &amp;Tanzania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929" name="Line 1041"/>
          <p:cNvSpPr>
            <a:spLocks noChangeShapeType="1"/>
          </p:cNvSpPr>
          <p:nvPr/>
        </p:nvSpPr>
        <p:spPr bwMode="auto">
          <a:xfrm flipH="1" flipV="1">
            <a:off x="5181600" y="46482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Line 1042"/>
          <p:cNvSpPr>
            <a:spLocks noChangeShapeType="1"/>
          </p:cNvSpPr>
          <p:nvPr/>
        </p:nvSpPr>
        <p:spPr bwMode="auto">
          <a:xfrm flipV="1">
            <a:off x="4267200" y="44196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Text Box 1045"/>
          <p:cNvSpPr txBox="1">
            <a:spLocks noChangeArrowheads="1"/>
          </p:cNvSpPr>
          <p:nvPr/>
        </p:nvSpPr>
        <p:spPr bwMode="auto">
          <a:xfrm>
            <a:off x="152400" y="3733800"/>
            <a:ext cx="1981200" cy="289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600" b="1" dirty="0">
                <a:solidFill>
                  <a:schemeClr val="tx1"/>
                </a:solidFill>
              </a:rPr>
              <a:t>2001 Four airplanes hijacked </a:t>
            </a:r>
            <a:r>
              <a:rPr lang="en-US" sz="2600" b="1" dirty="0" smtClean="0">
                <a:solidFill>
                  <a:schemeClr val="tx1"/>
                </a:solidFill>
              </a:rPr>
              <a:t>&amp; </a:t>
            </a:r>
            <a:r>
              <a:rPr lang="en-US" sz="2600" b="1" dirty="0">
                <a:solidFill>
                  <a:schemeClr val="tx1"/>
                </a:solidFill>
              </a:rPr>
              <a:t>crashed, Washington, DC and New York City</a:t>
            </a:r>
          </a:p>
        </p:txBody>
      </p:sp>
      <p:sp>
        <p:nvSpPr>
          <p:cNvPr id="38934" name="Line 1046"/>
          <p:cNvSpPr>
            <a:spLocks noChangeShapeType="1"/>
          </p:cNvSpPr>
          <p:nvPr/>
        </p:nvSpPr>
        <p:spPr bwMode="auto">
          <a:xfrm flipV="1">
            <a:off x="1676400" y="28194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Rectangle 1050"/>
          <p:cNvSpPr>
            <a:spLocks noGrp="1" noChangeArrowheads="1"/>
          </p:cNvSpPr>
          <p:nvPr>
            <p:ph type="title"/>
          </p:nvPr>
        </p:nvSpPr>
        <p:spPr>
          <a:xfrm>
            <a:off x="4419600" y="533400"/>
            <a:ext cx="4419600" cy="2209800"/>
          </a:xfrm>
          <a:noFill/>
          <a:ln/>
        </p:spPr>
        <p:txBody>
          <a:bodyPr/>
          <a:lstStyle/>
          <a:p>
            <a:r>
              <a:rPr lang="en-US"/>
              <a:t>Recent Terrorism</a:t>
            </a:r>
            <a:br>
              <a:rPr lang="en-US"/>
            </a:br>
            <a:r>
              <a:rPr lang="en-US"/>
              <a:t>1995-2001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 autoUpdateAnimBg="0"/>
      <p:bldP spid="38915" grpId="0" animBg="1"/>
      <p:bldP spid="38926" grpId="0" animBg="1" autoUpdateAnimBg="0"/>
      <p:bldP spid="38927" grpId="0" animBg="1"/>
      <p:bldP spid="38928" grpId="0" animBg="1" autoUpdateAnimBg="0"/>
      <p:bldP spid="38929" grpId="0" animBg="1"/>
      <p:bldP spid="38930" grpId="0" animBg="1"/>
      <p:bldP spid="38933" grpId="0" animBg="1" autoUpdateAnimBg="0"/>
      <p:bldP spid="38934" grpId="0" animBg="1"/>
      <p:bldP spid="389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>
                <a:solidFill>
                  <a:srgbClr val="FFFFCC"/>
                </a:solidFill>
              </a:rPr>
              <a:t>New York </a:t>
            </a:r>
            <a:r>
              <a:rPr lang="en-US" dirty="0" smtClean="0">
                <a:solidFill>
                  <a:srgbClr val="FFFFCC"/>
                </a:solidFill>
              </a:rPr>
              <a:t>City &amp; Washington, D.C., USA</a:t>
            </a:r>
            <a:endParaRPr lang="en-US" dirty="0">
              <a:solidFill>
                <a:srgbClr val="FFFFC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72000"/>
          </a:xfrm>
        </p:spPr>
        <p:txBody>
          <a:bodyPr/>
          <a:lstStyle/>
          <a:p>
            <a:r>
              <a:rPr lang="en-US" sz="3400" dirty="0" smtClean="0">
                <a:solidFill>
                  <a:srgbClr val="FFFF00"/>
                </a:solidFill>
              </a:rPr>
              <a:t>19 Islamist terrorists with al-Qaeda flew 2 planes into the World Trade Center in New York &amp; 1 into the Pentagon in D.C.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Within 2 hours, Twin Towers collapsed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Almost 3,000 people from </a:t>
            </a:r>
            <a:r>
              <a:rPr lang="en-US" sz="3400" smtClean="0">
                <a:solidFill>
                  <a:srgbClr val="FFFF00"/>
                </a:solidFill>
              </a:rPr>
              <a:t>80 </a:t>
            </a:r>
            <a:r>
              <a:rPr lang="en-US" sz="3400" smtClean="0">
                <a:solidFill>
                  <a:srgbClr val="FFFF00"/>
                </a:solidFill>
              </a:rPr>
              <a:t>countries killed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76200" y="152400"/>
            <a:ext cx="228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CC">
                  <a:alpha val="50000"/>
                </a:srgbClr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orth_face_south_tower_after_plane_strike_9-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2756" y="10309"/>
            <a:ext cx="5958489" cy="684769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C-remnant_high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4101" y="9293"/>
            <a:ext cx="4495799" cy="685335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erial_view_of_the_Pentagon_during_rescue_operations_post-September_11_att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5819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do about Terrorism?</a:t>
            </a:r>
          </a:p>
        </p:txBody>
      </p:sp>
      <p:pic>
        <p:nvPicPr>
          <p:cNvPr id="20483" name="Picture 3" descr="c:\Program Files\Microsoft Office\Office\Clipart\smbusbas\pe0726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264150" cy="42306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400" b="1" dirty="0"/>
              <a:t>The spread of terrorism world wide must be stopped through education.</a:t>
            </a:r>
          </a:p>
          <a:p>
            <a:pPr>
              <a:spcBef>
                <a:spcPct val="50000"/>
              </a:spcBef>
            </a:pPr>
            <a:r>
              <a:rPr lang="en-US" sz="3400" b="1" dirty="0"/>
              <a:t>Education about the terrorist groups and why the terrorist incidents happen is crucial, so that these acts can be stopped before they happen.</a:t>
            </a:r>
          </a:p>
          <a:p>
            <a:pPr>
              <a:spcBef>
                <a:spcPct val="50000"/>
              </a:spcBef>
            </a:pPr>
            <a:r>
              <a:rPr lang="en-US" sz="3400" b="1" dirty="0"/>
              <a:t>People worldwide need to join together in not allowing these criminals to use intimidation as a means of achieving their goals.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/>
              <a:t>Encyclopedia Britannica</a:t>
            </a: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“The systematic use of terror (such as bombings, killings, and kidnappings) as a means of forcing some political objective. When used by a government, it may signal efforts to stifle dissent; used by insurrectionists or guerrillas, it many be part of an overall effort to effect desired political change.”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2133600"/>
          </a:xfrm>
        </p:spPr>
        <p:txBody>
          <a:bodyPr/>
          <a:lstStyle/>
          <a:p>
            <a:r>
              <a:rPr lang="en-US" b="1" dirty="0"/>
              <a:t>Federal Bureau of Investigation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05400" y="0"/>
            <a:ext cx="4038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3200" dirty="0"/>
              <a:t>“Terrorism is the unlawful use of force or violence against persons or property to intimidate or coerce a government, the civilian population, or any segment thereof, in furtherance of political or social objectives.”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-381000"/>
            <a:ext cx="4648200" cy="1981200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League of Nations Convention (1937)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0"/>
            <a:ext cx="4038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400" dirty="0">
                <a:solidFill>
                  <a:schemeClr val="bg1"/>
                </a:solidFill>
              </a:rPr>
              <a:t>“All criminal acts directed against a State and calculated to create a state of terror in the minds of particular persons or group of persons or the general public.”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57400"/>
            <a:ext cx="7772400" cy="1143000"/>
          </a:xfrm>
        </p:spPr>
        <p:txBody>
          <a:bodyPr/>
          <a:lstStyle/>
          <a:p>
            <a:r>
              <a:rPr lang="en-US" sz="5400">
                <a:solidFill>
                  <a:srgbClr val="CCECFF"/>
                </a:solidFill>
              </a:rPr>
              <a:t>History </a:t>
            </a:r>
            <a:r>
              <a:rPr lang="en-US" sz="5400" smtClean="0">
                <a:solidFill>
                  <a:srgbClr val="CCECFF"/>
                </a:solidFill>
              </a:rPr>
              <a:t>of </a:t>
            </a:r>
            <a:r>
              <a:rPr lang="en-US" sz="5400">
                <a:solidFill>
                  <a:srgbClr val="CCECFF"/>
                </a:solidFill>
              </a:rPr>
              <a:t>Terrorism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/>
          <p:cNvSpPr txBox="1"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“terrorism” evolved during a phase of the French Revolution known as the “Reign of Terror”. From 1793 to 1794, one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Revolution used violent methods to weed out “traitors” and to spread “terror” throughout the country. In just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weeks, more than 1,300 people were guillotined in Paris alone.</a:t>
            </a:r>
          </a:p>
        </p:txBody>
      </p:sp>
      <p:sp>
        <p:nvSpPr>
          <p:cNvPr id="6149" name="WordArt 1029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304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endParaRPr lang="en-US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3962400"/>
            <a:ext cx="2819400" cy="13716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Revolution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allAtOnce" autoUpdateAnimBg="0"/>
      <p:bldP spid="6149" grpId="0" animBg="1"/>
      <p:bldP spid="615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0000"/>
                </a:solidFill>
              </a:rPr>
              <a:t>Terrorism is on the rise in recent years.</a:t>
            </a:r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p:oleObj spid="_x0000_s34819" name="Chart" r:id="rId4" imgW="7747920" imgH="409536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OleChart spid="34819" grpId="0" 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Office\Office\Templates\Presentation Designs\Global.pot</Template>
  <TotalTime>1004</TotalTime>
  <Words>1003</Words>
  <Application>Microsoft Office PowerPoint</Application>
  <PresentationFormat>On-screen Show (4:3)</PresentationFormat>
  <Paragraphs>97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Chart</vt:lpstr>
      <vt:lpstr>Terrorism</vt:lpstr>
      <vt:lpstr>What is terrorism?</vt:lpstr>
      <vt:lpstr>Definitions</vt:lpstr>
      <vt:lpstr>Encyclopedia Britannica</vt:lpstr>
      <vt:lpstr>Federal Bureau of Investigation</vt:lpstr>
      <vt:lpstr>League of Nations Convention (1937)</vt:lpstr>
      <vt:lpstr>History of Terrorism</vt:lpstr>
      <vt:lpstr>French Revolution</vt:lpstr>
      <vt:lpstr>Terrorism is on the rise in recent years.</vt:lpstr>
      <vt:lpstr>Time Line</vt:lpstr>
      <vt:lpstr>Recent Terrorism 1970s</vt:lpstr>
      <vt:lpstr>Munich Olympics, 1972</vt:lpstr>
      <vt:lpstr>Slide 13</vt:lpstr>
      <vt:lpstr>Terrorist’s picture that was broadcast around the world</vt:lpstr>
      <vt:lpstr>Tehran Iran November, 1979  </vt:lpstr>
      <vt:lpstr>Slide 16</vt:lpstr>
      <vt:lpstr>Recent Terrorism 1984</vt:lpstr>
      <vt:lpstr>Amritsar India, June 1984</vt:lpstr>
      <vt:lpstr>Recent Terrorism 1988-1995</vt:lpstr>
      <vt:lpstr>Lockerbie Bombing/ Pan Am 103 December 21, 1988 </vt:lpstr>
      <vt:lpstr>Libyan Involvement</vt:lpstr>
      <vt:lpstr>Motives</vt:lpstr>
      <vt:lpstr>Slide 23</vt:lpstr>
      <vt:lpstr>Slide 24</vt:lpstr>
      <vt:lpstr>Slide 25</vt:lpstr>
      <vt:lpstr>Slide 26</vt:lpstr>
      <vt:lpstr>Oklahoma City Bombing, April 1995</vt:lpstr>
      <vt:lpstr>Slide 28</vt:lpstr>
      <vt:lpstr>Slide 29</vt:lpstr>
      <vt:lpstr>Slide 30</vt:lpstr>
      <vt:lpstr>1993 World Trade Center Car Bomb</vt:lpstr>
      <vt:lpstr>Slide 32</vt:lpstr>
      <vt:lpstr>Recent Terrorism 1995-2001</vt:lpstr>
      <vt:lpstr>New York City &amp; Washington, D.C., USA</vt:lpstr>
      <vt:lpstr>Slide 35</vt:lpstr>
      <vt:lpstr>Slide 36</vt:lpstr>
      <vt:lpstr>Slide 37</vt:lpstr>
      <vt:lpstr>What can we do about Terrorism?</vt:lpstr>
      <vt:lpstr>Slide 39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Terrorism</dc:title>
  <dc:creator>Spartanburg School District 5</dc:creator>
  <cp:lastModifiedBy>Administrator</cp:lastModifiedBy>
  <cp:revision>90</cp:revision>
  <dcterms:created xsi:type="dcterms:W3CDTF">2002-10-10T22:40:12Z</dcterms:created>
  <dcterms:modified xsi:type="dcterms:W3CDTF">2012-05-17T20:36:13Z</dcterms:modified>
</cp:coreProperties>
</file>