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1" r:id="rId14"/>
    <p:sldId id="266" r:id="rId15"/>
    <p:sldId id="269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14FE20-908C-42E8-85B5-A752FEFDEB2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9399B8-C93B-43CC-A3E9-5F2E7599C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casualties.org/oef/" TargetMode="External"/><Relationship Id="rId2" Type="http://schemas.openxmlformats.org/officeDocument/2006/relationships/hyperlink" Target="http://costofwar.com/e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pages/frontline/opium-br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nald_Reagan" TargetMode="External"/><Relationship Id="rId2" Type="http://schemas.openxmlformats.org/officeDocument/2006/relationships/hyperlink" Target="http://en.wikipedia.org/wiki/Jimmy_Car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Afghanistan</a:t>
            </a:r>
            <a:br>
              <a:rPr lang="en-US" sz="6000" dirty="0" smtClean="0"/>
            </a:br>
            <a:r>
              <a:rPr lang="en-US" sz="2800" dirty="0" smtClean="0"/>
              <a:t>A Brief History…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“Where empires go to die”- Mike Malloy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Gets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2001</a:t>
            </a:r>
            <a:r>
              <a:rPr lang="en-US" dirty="0" smtClean="0"/>
              <a:t> October - US-led bombing of Afghanistan begins following the September 11 attacks on the United States. Anti-Taliban Northern Alliance forces enter Kabul shortly afterwards.</a:t>
            </a:r>
          </a:p>
          <a:p>
            <a:endParaRPr lang="en-US" dirty="0"/>
          </a:p>
        </p:txBody>
      </p:sp>
      <p:pic>
        <p:nvPicPr>
          <p:cNvPr id="4" name="Picture 3" descr="9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914399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Involvment</a:t>
            </a:r>
            <a:r>
              <a:rPr lang="en-US" dirty="0" smtClean="0"/>
              <a:t>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5867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2002</a:t>
            </a:r>
            <a:r>
              <a:rPr lang="en-US" dirty="0" smtClean="0"/>
              <a:t> June - </a:t>
            </a:r>
            <a:r>
              <a:rPr lang="en-US" dirty="0" err="1" smtClean="0"/>
              <a:t>Loya</a:t>
            </a:r>
            <a:r>
              <a:rPr lang="en-US" dirty="0" smtClean="0"/>
              <a:t> </a:t>
            </a:r>
            <a:r>
              <a:rPr lang="en-US" dirty="0" err="1" smtClean="0"/>
              <a:t>Jirga</a:t>
            </a:r>
            <a:r>
              <a:rPr lang="en-US" dirty="0" smtClean="0"/>
              <a:t>, or grand council, elects </a:t>
            </a:r>
            <a:r>
              <a:rPr lang="en-US" dirty="0" err="1" smtClean="0"/>
              <a:t>Hamid</a:t>
            </a:r>
            <a:r>
              <a:rPr lang="en-US" dirty="0" smtClean="0"/>
              <a:t> </a:t>
            </a:r>
            <a:r>
              <a:rPr lang="en-US" dirty="0" err="1" smtClean="0"/>
              <a:t>Karzai</a:t>
            </a:r>
            <a:r>
              <a:rPr lang="en-US" dirty="0" smtClean="0"/>
              <a:t> as interim head of state. </a:t>
            </a:r>
            <a:r>
              <a:rPr lang="en-US" dirty="0" err="1" smtClean="0"/>
              <a:t>Karzai</a:t>
            </a:r>
            <a:r>
              <a:rPr lang="en-US" dirty="0" smtClean="0"/>
              <a:t> picks members of his administration which is to serve until 2004. </a:t>
            </a:r>
          </a:p>
          <a:p>
            <a:r>
              <a:rPr lang="en-US" b="1" dirty="0" smtClean="0"/>
              <a:t>2004</a:t>
            </a:r>
            <a:r>
              <a:rPr lang="en-US" dirty="0" smtClean="0"/>
              <a:t> October-November - Presidential elections. </a:t>
            </a:r>
            <a:r>
              <a:rPr lang="en-US" dirty="0" err="1" smtClean="0"/>
              <a:t>Hamid</a:t>
            </a:r>
            <a:r>
              <a:rPr lang="en-US" dirty="0" smtClean="0"/>
              <a:t> </a:t>
            </a:r>
            <a:r>
              <a:rPr lang="en-US" dirty="0" err="1" smtClean="0"/>
              <a:t>Karzai</a:t>
            </a:r>
            <a:r>
              <a:rPr lang="en-US" dirty="0" smtClean="0"/>
              <a:t> is declared winner and is still currently president.</a:t>
            </a:r>
            <a:endParaRPr lang="en-US" dirty="0"/>
          </a:p>
        </p:txBody>
      </p:sp>
      <p:pic>
        <p:nvPicPr>
          <p:cNvPr id="4" name="Picture 3" descr="hamid-karz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524000"/>
            <a:ext cx="3352038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Involvment</a:t>
            </a:r>
            <a:r>
              <a:rPr lang="en-US" dirty="0" smtClean="0"/>
              <a:t> continued…</a:t>
            </a:r>
            <a:endParaRPr lang="en-US" dirty="0"/>
          </a:p>
        </p:txBody>
      </p:sp>
      <p:pic>
        <p:nvPicPr>
          <p:cNvPr id="4" name="Content Placeholder 3" descr="taliban_wo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66294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Involvment</a:t>
            </a:r>
            <a:r>
              <a:rPr lang="en-US" dirty="0" smtClean="0"/>
              <a:t>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300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2007</a:t>
            </a:r>
            <a:r>
              <a:rPr lang="en-US" dirty="0" smtClean="0"/>
              <a:t> August - Opium production in Afghanistan has soared to a record high, the UN reports.</a:t>
            </a:r>
          </a:p>
          <a:p>
            <a:r>
              <a:rPr lang="en-US" dirty="0" smtClean="0"/>
              <a:t>Many Afghans see </a:t>
            </a:r>
            <a:r>
              <a:rPr lang="en-US" dirty="0" err="1" smtClean="0"/>
              <a:t>Karzai</a:t>
            </a:r>
            <a:r>
              <a:rPr lang="en-US" dirty="0" smtClean="0"/>
              <a:t> and his US-backed government as corrupt.</a:t>
            </a:r>
          </a:p>
          <a:p>
            <a:endParaRPr lang="en-US" dirty="0"/>
          </a:p>
        </p:txBody>
      </p:sp>
      <p:pic>
        <p:nvPicPr>
          <p:cNvPr id="4" name="Picture 3" descr="Harvesting-op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Longest Running War in US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goals in Afghanistan include: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Remove the Taliban from power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Disrupt Al-Qaeda terrorist network that was responsible for 9-11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Capture/Kill Osama bin Laden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Establish a democratic state that can be responsible for it’s own security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Eventually Found Him…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9304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1</a:t>
            </a:r>
            <a:r>
              <a:rPr lang="en-US" baseline="30000" dirty="0" smtClean="0"/>
              <a:t>st</a:t>
            </a:r>
            <a:r>
              <a:rPr lang="en-US" dirty="0" smtClean="0"/>
              <a:t> 2011, Osama bin Laden was killed by a group of 25 Navy SEALS in a mansion located just miles away from Pakistan’s most prestigious military academy. </a:t>
            </a:r>
            <a:endParaRPr lang="en-US" dirty="0"/>
          </a:p>
        </p:txBody>
      </p:sp>
      <p:pic>
        <p:nvPicPr>
          <p:cNvPr id="4" name="Picture 3" descr="times-osama-bin-laden-cov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524000"/>
            <a:ext cx="4876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US War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http://costofwar.com/en/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http://icasualties.org/oef/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Source-BBC, ABC News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http://www.pbs.org/wgbh/pages/frontline/opium-brides/</a:t>
            </a:r>
            <a:endParaRPr lang="en-US" dirty="0" smtClean="0"/>
          </a:p>
          <a:p>
            <a:r>
              <a:rPr lang="en-US" dirty="0" smtClean="0"/>
              <a:t>Ch.18 sec.5 and Ch.20 sec.4 deal with Central Asia and Terrorism respectively.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“Great Game”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349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Imperial Russia and the British Empire in India competed for control of Afghanistan</a:t>
            </a:r>
            <a:endParaRPr lang="en-US" dirty="0"/>
          </a:p>
        </p:txBody>
      </p:sp>
      <p:pic>
        <p:nvPicPr>
          <p:cNvPr id="4" name="Picture 3" descr="central_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971800"/>
            <a:ext cx="7239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Fight for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96609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1838-42</a:t>
            </a:r>
            <a:r>
              <a:rPr lang="en-US" sz="2400" dirty="0" smtClean="0"/>
              <a:t> - British forces invade, install King Shah </a:t>
            </a:r>
            <a:r>
              <a:rPr lang="en-US" sz="2400" dirty="0" err="1" smtClean="0"/>
              <a:t>Shujah</a:t>
            </a:r>
            <a:r>
              <a:rPr lang="en-US" sz="2400" dirty="0" smtClean="0"/>
              <a:t>. He is assassinated in 1842. British and Indian troops are massacred during retreat from Kabul.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Shah-Shuja.1939-1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276600"/>
            <a:ext cx="2590800" cy="3048000"/>
          </a:xfrm>
          <a:prstGeom prst="rect">
            <a:avLst/>
          </a:prstGeom>
        </p:spPr>
      </p:pic>
      <p:pic>
        <p:nvPicPr>
          <p:cNvPr id="5" name="Picture 4" descr="afghan-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124200"/>
            <a:ext cx="32956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Afghans Fight for Independence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1933</a:t>
            </a:r>
            <a:r>
              <a:rPr lang="en-US" sz="2800" dirty="0" smtClean="0"/>
              <a:t> - </a:t>
            </a:r>
            <a:r>
              <a:rPr lang="en-US" sz="2800" dirty="0" err="1" smtClean="0"/>
              <a:t>Zahir</a:t>
            </a:r>
            <a:r>
              <a:rPr lang="en-US" sz="2800" dirty="0" smtClean="0"/>
              <a:t> Shah becomes king and Afghanistan remains a monarchy for next four decades.</a:t>
            </a:r>
            <a:endParaRPr lang="en-US" sz="2800" dirty="0"/>
          </a:p>
        </p:txBody>
      </p:sp>
      <p:pic>
        <p:nvPicPr>
          <p:cNvPr id="9" name="Picture 8" descr="Mohammad-Zah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19400"/>
            <a:ext cx="4114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Soviets Try to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01409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 smtClean="0"/>
              <a:t>1979</a:t>
            </a:r>
            <a:r>
              <a:rPr lang="en-US" sz="5500" dirty="0" smtClean="0"/>
              <a:t> December - Soviet Red Army invades and props up communist government.</a:t>
            </a:r>
          </a:p>
          <a:p>
            <a:pPr>
              <a:buNone/>
            </a:pPr>
            <a:endParaRPr lang="en-US" sz="5500" dirty="0" smtClean="0"/>
          </a:p>
          <a:p>
            <a:r>
              <a:rPr lang="en-US" sz="5500" b="1" dirty="0" smtClean="0"/>
              <a:t>1980</a:t>
            </a:r>
            <a:r>
              <a:rPr lang="en-US" sz="5500" dirty="0" smtClean="0"/>
              <a:t> - </a:t>
            </a:r>
            <a:r>
              <a:rPr lang="en-US" sz="5500" dirty="0" err="1" smtClean="0"/>
              <a:t>Babrak</a:t>
            </a:r>
            <a:r>
              <a:rPr lang="en-US" sz="5500" dirty="0" smtClean="0"/>
              <a:t> </a:t>
            </a:r>
            <a:r>
              <a:rPr lang="en-US" sz="5500" dirty="0" err="1" smtClean="0"/>
              <a:t>Karmal</a:t>
            </a:r>
            <a:r>
              <a:rPr lang="en-US" sz="5500" dirty="0" smtClean="0"/>
              <a:t> installed as ruler. He is a friend of the Soviet Union. Many Afghans want to be free from foreign control and fight back. This resistance is called </a:t>
            </a:r>
            <a:r>
              <a:rPr lang="en-US" sz="5500" dirty="0" err="1" smtClean="0"/>
              <a:t>Mujahideen</a:t>
            </a:r>
            <a:r>
              <a:rPr lang="en-US" sz="5500" dirty="0" smtClean="0"/>
              <a:t> or “struggle”.</a:t>
            </a:r>
          </a:p>
          <a:p>
            <a:endParaRPr lang="en-US" dirty="0"/>
          </a:p>
        </p:txBody>
      </p:sp>
      <p:pic>
        <p:nvPicPr>
          <p:cNvPr id="4" name="Picture 3" descr="ka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505200"/>
            <a:ext cx="3162300" cy="3200400"/>
          </a:xfrm>
          <a:prstGeom prst="rect">
            <a:avLst/>
          </a:prstGeom>
        </p:spPr>
      </p:pic>
      <p:pic>
        <p:nvPicPr>
          <p:cNvPr id="5" name="Picture 4" descr="soviet inva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10000"/>
            <a:ext cx="44386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Mujahideen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39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mujahideen</a:t>
            </a:r>
            <a:r>
              <a:rPr lang="en-US" sz="2400" dirty="0" smtClean="0"/>
              <a:t> were significantly financed, armed and trained by the United States Central Intelligence Agency (CIA) during the administrations of </a:t>
            </a:r>
            <a:r>
              <a:rPr lang="en-US" sz="2400" dirty="0" smtClean="0">
                <a:hlinkClick r:id="rId2" action="ppaction://hlinkfile" tooltip="Jimmy Carter"/>
              </a:rPr>
              <a:t>Jimmy Carter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 action="ppaction://hlinkfile" tooltip="Ronald Reagan"/>
              </a:rPr>
              <a:t>Ronald Reagan</a:t>
            </a:r>
            <a:endParaRPr lang="en-US" sz="2400" dirty="0" smtClean="0"/>
          </a:p>
          <a:p>
            <a:r>
              <a:rPr lang="en-US" sz="2400" dirty="0" smtClean="0"/>
              <a:t>Remember, this is the during the Cold War. The US wanted to </a:t>
            </a:r>
            <a:r>
              <a:rPr lang="en-US" sz="2400" b="1" u="sng" dirty="0" smtClean="0"/>
              <a:t>contain</a:t>
            </a:r>
            <a:r>
              <a:rPr lang="en-US" sz="2400" b="1" dirty="0" smtClean="0"/>
              <a:t> the spread of Communism</a:t>
            </a:r>
            <a:endParaRPr lang="en-US" sz="2400" b="1" dirty="0"/>
          </a:p>
        </p:txBody>
      </p:sp>
      <p:pic>
        <p:nvPicPr>
          <p:cNvPr id="5" name="Picture 4" descr="Hizbul_Mujahid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038600"/>
            <a:ext cx="4572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Mujahideen</a:t>
            </a:r>
            <a:r>
              <a:rPr lang="en-US" dirty="0" smtClean="0"/>
              <a:t>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124200" cy="48542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wealthy Saudi Arabian was also heavily involved in organizing and funding Muslims fighting against the Soviets. His name was </a:t>
            </a:r>
            <a:r>
              <a:rPr lang="en-US" b="1" dirty="0" smtClean="0"/>
              <a:t>Osama bin Laden</a:t>
            </a:r>
            <a:endParaRPr lang="en-US" b="1" dirty="0"/>
          </a:p>
        </p:txBody>
      </p:sp>
      <p:pic>
        <p:nvPicPr>
          <p:cNvPr id="4" name="Picture 3" descr="osama-bin-la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532417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Mujahideen</a:t>
            </a:r>
            <a:r>
              <a:rPr lang="en-US" dirty="0" smtClean="0"/>
              <a:t>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4252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1989</a:t>
            </a:r>
            <a:r>
              <a:rPr lang="en-US" sz="2800" dirty="0" smtClean="0"/>
              <a:t> - Last Soviet troops leave, but civil war continues as </a:t>
            </a:r>
            <a:r>
              <a:rPr lang="en-US" sz="2800" dirty="0" err="1" smtClean="0"/>
              <a:t>mujahideen</a:t>
            </a:r>
            <a:r>
              <a:rPr lang="en-US" sz="2800" dirty="0" smtClean="0"/>
              <a:t> push to control the new government</a:t>
            </a:r>
            <a:endParaRPr lang="en-US" sz="2800" dirty="0"/>
          </a:p>
        </p:txBody>
      </p:sp>
      <p:pic>
        <p:nvPicPr>
          <p:cNvPr id="5" name="Picture 4" descr="soviets le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Taliban Come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110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1996</a:t>
            </a:r>
            <a:r>
              <a:rPr lang="en-US" dirty="0" smtClean="0"/>
              <a:t> - Taliban seize control of Kabul and introduce hard-line version of Islam, banning women from work, and introducing Islamic punishments, which include stoning to death and amputations. </a:t>
            </a:r>
          </a:p>
          <a:p>
            <a:endParaRPr lang="en-US" dirty="0"/>
          </a:p>
        </p:txBody>
      </p:sp>
      <p:pic>
        <p:nvPicPr>
          <p:cNvPr id="4" name="Picture 3" descr="bur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7848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720</TotalTime>
  <Words>511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Afghanistan A Brief History…</vt:lpstr>
      <vt:lpstr>The “Great Game”</vt:lpstr>
      <vt:lpstr>British Fight for Control</vt:lpstr>
      <vt:lpstr>Afghans Fight for Independence</vt:lpstr>
      <vt:lpstr>The Soviets Try to Control</vt:lpstr>
      <vt:lpstr>Mujahideen</vt:lpstr>
      <vt:lpstr>Mujahideen continued…</vt:lpstr>
      <vt:lpstr>Mujahideen continued…</vt:lpstr>
      <vt:lpstr>Taliban Come to Power</vt:lpstr>
      <vt:lpstr>The United States Gets Involved</vt:lpstr>
      <vt:lpstr>US Involvment continued…</vt:lpstr>
      <vt:lpstr>US Involvment continued…</vt:lpstr>
      <vt:lpstr>US Involvment continued…</vt:lpstr>
      <vt:lpstr>Longest Running War in US History</vt:lpstr>
      <vt:lpstr>The US Eventually Found Him…</vt:lpstr>
      <vt:lpstr>Costs of US War in Afghanistan</vt:lpstr>
      <vt:lpstr>Slide 17</vt:lpstr>
    </vt:vector>
  </TitlesOfParts>
  <Company>Washington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</dc:title>
  <dc:creator>Administrator</dc:creator>
  <cp:lastModifiedBy>Administrator</cp:lastModifiedBy>
  <cp:revision>40</cp:revision>
  <dcterms:created xsi:type="dcterms:W3CDTF">2012-04-24T16:03:41Z</dcterms:created>
  <dcterms:modified xsi:type="dcterms:W3CDTF">2012-05-01T20:30:22Z</dcterms:modified>
</cp:coreProperties>
</file>