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0" r:id="rId6"/>
    <p:sldId id="25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DFB4-FBAE-4E66-AC2A-D89299D1D084}" type="datetimeFigureOut">
              <a:rPr lang="en-US" smtClean="0"/>
              <a:pPr/>
              <a:t>3/19/2012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93E21-264D-43BF-8533-890B64B2D9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DFB4-FBAE-4E66-AC2A-D89299D1D084}" type="datetimeFigureOut">
              <a:rPr lang="en-US" smtClean="0"/>
              <a:pPr/>
              <a:t>3/19/2012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93E21-264D-43BF-8533-890B64B2D9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DFB4-FBAE-4E66-AC2A-D89299D1D084}" type="datetimeFigureOut">
              <a:rPr lang="en-US" smtClean="0"/>
              <a:pPr/>
              <a:t>3/19/2012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93E21-264D-43BF-8533-890B64B2D9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DFB4-FBAE-4E66-AC2A-D89299D1D084}" type="datetimeFigureOut">
              <a:rPr lang="en-US" smtClean="0"/>
              <a:pPr/>
              <a:t>3/19/2012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93E21-264D-43BF-8533-890B64B2D9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DFB4-FBAE-4E66-AC2A-D89299D1D084}" type="datetimeFigureOut">
              <a:rPr lang="en-US" smtClean="0"/>
              <a:pPr/>
              <a:t>3/19/2012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93E21-264D-43BF-8533-890B64B2D9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DFB4-FBAE-4E66-AC2A-D89299D1D084}" type="datetimeFigureOut">
              <a:rPr lang="en-US" smtClean="0"/>
              <a:pPr/>
              <a:t>3/19/2012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93E21-264D-43BF-8533-890B64B2D9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DFB4-FBAE-4E66-AC2A-D89299D1D084}" type="datetimeFigureOut">
              <a:rPr lang="en-US" smtClean="0"/>
              <a:pPr/>
              <a:t>3/19/2012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93E21-264D-43BF-8533-890B64B2D9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DFB4-FBAE-4E66-AC2A-D89299D1D084}" type="datetimeFigureOut">
              <a:rPr lang="en-US" smtClean="0"/>
              <a:pPr/>
              <a:t>3/19/2012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93E21-264D-43BF-8533-890B64B2D9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DFB4-FBAE-4E66-AC2A-D89299D1D084}" type="datetimeFigureOut">
              <a:rPr lang="en-US" smtClean="0"/>
              <a:pPr/>
              <a:t>3/19/2012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93E21-264D-43BF-8533-890B64B2D9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DFB4-FBAE-4E66-AC2A-D89299D1D084}" type="datetimeFigureOut">
              <a:rPr lang="en-US" smtClean="0"/>
              <a:pPr/>
              <a:t>3/19/2012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93E21-264D-43BF-8533-890B64B2D9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DFB4-FBAE-4E66-AC2A-D89299D1D084}" type="datetimeFigureOut">
              <a:rPr lang="en-US" smtClean="0"/>
              <a:pPr/>
              <a:t>3/19/2012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93E21-264D-43BF-8533-890B64B2D9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8DFB4-FBAE-4E66-AC2A-D89299D1D084}" type="datetimeFigureOut">
              <a:rPr lang="en-US" smtClean="0"/>
              <a:pPr/>
              <a:t>3/19/2012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93E21-264D-43BF-8533-890B64B2D9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WordArt 2" descr="blood_dripping"/>
          <p:cNvSpPr>
            <a:spLocks noChangeArrowheads="1" noChangeShapeType="1" noTextEdit="1"/>
          </p:cNvSpPr>
          <p:nvPr/>
        </p:nvSpPr>
        <p:spPr bwMode="auto">
          <a:xfrm>
            <a:off x="1905000" y="838200"/>
            <a:ext cx="6324600" cy="502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7200" kern="10">
                <a:ln w="19050">
                  <a:solidFill>
                    <a:srgbClr val="D80000"/>
                  </a:solidFill>
                  <a:round/>
                  <a:headEnd type="none" w="sm" len="sm"/>
                  <a:tailEnd type="none" w="sm" len="sm"/>
                </a:ln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>
                  <a:outerShdw dist="35921" dir="2700000" algn="ctr" rotWithShape="0">
                    <a:srgbClr val="990000"/>
                  </a:outerShdw>
                </a:effectLst>
                <a:latin typeface="Ale and Wenches BB"/>
              </a:rPr>
              <a:t>Results</a:t>
            </a:r>
          </a:p>
          <a:p>
            <a:pPr algn="ctr"/>
            <a:r>
              <a:rPr lang="en-US" sz="7200" kern="10">
                <a:ln w="19050">
                  <a:solidFill>
                    <a:srgbClr val="D80000"/>
                  </a:solidFill>
                  <a:round/>
                  <a:headEnd type="none" w="sm" len="sm"/>
                  <a:tailEnd type="none" w="sm" len="sm"/>
                </a:ln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>
                  <a:outerShdw dist="35921" dir="2700000" algn="ctr" rotWithShape="0">
                    <a:srgbClr val="990000"/>
                  </a:outerShdw>
                </a:effectLst>
                <a:latin typeface="Ale and Wenches BB"/>
              </a:rPr>
              <a:t>of</a:t>
            </a:r>
          </a:p>
          <a:p>
            <a:pPr algn="ctr"/>
            <a:r>
              <a:rPr lang="en-US" sz="7200" kern="10">
                <a:ln w="19050">
                  <a:solidFill>
                    <a:srgbClr val="D80000"/>
                  </a:solidFill>
                  <a:round/>
                  <a:headEnd type="none" w="sm" len="sm"/>
                  <a:tailEnd type="none" w="sm" len="sm"/>
                </a:ln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>
                  <a:outerShdw dist="35921" dir="2700000" algn="ctr" rotWithShape="0">
                    <a:srgbClr val="990000"/>
                  </a:outerShdw>
                </a:effectLst>
                <a:latin typeface="Ale and Wenches BB"/>
              </a:rPr>
              <a:t>World War II</a:t>
            </a:r>
          </a:p>
        </p:txBody>
      </p:sp>
      <p:pic>
        <p:nvPicPr>
          <p:cNvPr id="129027" name="Picture 3" descr="DrippingBlood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5400000">
            <a:off x="-2359818" y="3274218"/>
            <a:ext cx="6858000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Text Box 2"/>
          <p:cNvSpPr txBox="1">
            <a:spLocks noChangeArrowheads="1"/>
          </p:cNvSpPr>
          <p:nvPr/>
        </p:nvSpPr>
        <p:spPr bwMode="auto">
          <a:xfrm>
            <a:off x="1676400" y="76200"/>
            <a:ext cx="6858000" cy="6715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800" b="1" dirty="0" smtClean="0">
                <a:solidFill>
                  <a:srgbClr val="D80000"/>
                </a:solidFill>
                <a:latin typeface="Comic Sans MS" pitchFamily="66" charset="0"/>
              </a:rPr>
              <a:t>WWII </a:t>
            </a:r>
            <a:r>
              <a:rPr lang="en-US" sz="3800" b="1" dirty="0">
                <a:solidFill>
                  <a:srgbClr val="D80000"/>
                </a:solidFill>
                <a:latin typeface="Comic Sans MS" pitchFamily="66" charset="0"/>
              </a:rPr>
              <a:t>Casualties: Europe</a:t>
            </a:r>
          </a:p>
        </p:txBody>
      </p:sp>
      <p:sp>
        <p:nvSpPr>
          <p:cNvPr id="130051" name="Rectangle 3"/>
          <p:cNvSpPr>
            <a:spLocks noChangeArrowheads="1"/>
          </p:cNvSpPr>
          <p:nvPr/>
        </p:nvSpPr>
        <p:spPr bwMode="auto">
          <a:xfrm>
            <a:off x="0" y="-547688"/>
            <a:ext cx="0" cy="71755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lIns="0" tIns="53958" rIns="0" bIns="53958" anchor="ctr">
            <a:spAutoFit/>
          </a:bodyPr>
          <a:lstStyle/>
          <a:p>
            <a:endParaRPr lang="en-US" sz="1600" b="1">
              <a:latin typeface="Lucida"/>
            </a:endParaRPr>
          </a:p>
          <a:p>
            <a:pPr eaLnBrk="0" hangingPunct="0"/>
            <a:endParaRPr lang="en-US">
              <a:latin typeface="Arial" pitchFamily="34" charset="0"/>
            </a:endParaRPr>
          </a:p>
        </p:txBody>
      </p:sp>
      <p:pic>
        <p:nvPicPr>
          <p:cNvPr id="130052" name="Picture 153" descr="map-losses in WW2-Europe"/>
          <p:cNvPicPr>
            <a:picLocks noChangeAspect="1" noChangeArrowheads="1"/>
          </p:cNvPicPr>
          <p:nvPr/>
        </p:nvPicPr>
        <p:blipFill>
          <a:blip r:embed="rId2" cstate="print">
            <a:lum bright="30000" contrast="12000"/>
          </a:blip>
          <a:srcRect/>
          <a:stretch>
            <a:fillRect/>
          </a:stretch>
        </p:blipFill>
        <p:spPr bwMode="auto">
          <a:xfrm>
            <a:off x="1295400" y="857250"/>
            <a:ext cx="5505450" cy="5848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30053" name="Rectangle 154"/>
          <p:cNvSpPr>
            <a:spLocks noChangeArrowheads="1"/>
          </p:cNvSpPr>
          <p:nvPr/>
        </p:nvSpPr>
        <p:spPr bwMode="auto">
          <a:xfrm>
            <a:off x="7010400" y="4406900"/>
            <a:ext cx="1968500" cy="11557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pPr algn="ctr"/>
            <a:r>
              <a:rPr lang="en-US" sz="1400" b="1">
                <a:latin typeface="Arial" pitchFamily="34" charset="0"/>
              </a:rPr>
              <a:t>Each symbol indicates 100,000 dead in the appropriate theater of operations</a:t>
            </a:r>
          </a:p>
        </p:txBody>
      </p:sp>
      <p:sp>
        <p:nvSpPr>
          <p:cNvPr id="130054" name="Rectangle 160"/>
          <p:cNvSpPr>
            <a:spLocks noChangeArrowheads="1"/>
          </p:cNvSpPr>
          <p:nvPr/>
        </p:nvSpPr>
        <p:spPr bwMode="auto">
          <a:xfrm>
            <a:off x="6934200" y="1814513"/>
            <a:ext cx="990600" cy="6858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30055" name="Picture 159" descr="ww2-2"/>
          <p:cNvPicPr>
            <a:picLocks noChangeAspect="1" noChangeArrowheads="1"/>
          </p:cNvPicPr>
          <p:nvPr/>
        </p:nvPicPr>
        <p:blipFill>
          <a:blip r:embed="rId3" cstate="print"/>
          <a:srcRect r="82869"/>
          <a:stretch>
            <a:fillRect/>
          </a:stretch>
        </p:blipFill>
        <p:spPr bwMode="auto">
          <a:xfrm>
            <a:off x="6934200" y="1947863"/>
            <a:ext cx="76200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0056" name="Rectangle 161"/>
          <p:cNvSpPr>
            <a:spLocks noChangeArrowheads="1"/>
          </p:cNvSpPr>
          <p:nvPr/>
        </p:nvSpPr>
        <p:spPr bwMode="auto">
          <a:xfrm>
            <a:off x="6934200" y="2500313"/>
            <a:ext cx="2057400" cy="990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30057" name="Picture 158" descr="ww2-2"/>
          <p:cNvPicPr>
            <a:picLocks noChangeAspect="1" noChangeArrowheads="1"/>
          </p:cNvPicPr>
          <p:nvPr/>
        </p:nvPicPr>
        <p:blipFill>
          <a:blip r:embed="rId3" cstate="print"/>
          <a:srcRect l="17131" r="36617"/>
          <a:stretch>
            <a:fillRect/>
          </a:stretch>
        </p:blipFill>
        <p:spPr bwMode="auto">
          <a:xfrm>
            <a:off x="6934200" y="2576513"/>
            <a:ext cx="205740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0058" name="Rectangle 162"/>
          <p:cNvSpPr>
            <a:spLocks noChangeArrowheads="1"/>
          </p:cNvSpPr>
          <p:nvPr/>
        </p:nvSpPr>
        <p:spPr bwMode="auto">
          <a:xfrm>
            <a:off x="6934200" y="3490913"/>
            <a:ext cx="2057400" cy="7620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30059" name="Picture 155" descr="ww2-2"/>
          <p:cNvPicPr>
            <a:picLocks noChangeAspect="1" noChangeArrowheads="1"/>
          </p:cNvPicPr>
          <p:nvPr/>
        </p:nvPicPr>
        <p:blipFill>
          <a:blip r:embed="rId3" cstate="print"/>
          <a:srcRect l="63383" r="18843"/>
          <a:stretch>
            <a:fillRect/>
          </a:stretch>
        </p:blipFill>
        <p:spPr bwMode="auto">
          <a:xfrm>
            <a:off x="7134225" y="3414713"/>
            <a:ext cx="790575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0060" name="Picture 163" descr="ww2-2"/>
          <p:cNvPicPr>
            <a:picLocks noChangeAspect="1" noChangeArrowheads="1"/>
          </p:cNvPicPr>
          <p:nvPr/>
        </p:nvPicPr>
        <p:blipFill>
          <a:blip r:embed="rId3" cstate="print"/>
          <a:srcRect l="80515"/>
          <a:stretch>
            <a:fillRect/>
          </a:stretch>
        </p:blipFill>
        <p:spPr bwMode="auto">
          <a:xfrm>
            <a:off x="8077200" y="3395663"/>
            <a:ext cx="866775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Text Box 2"/>
          <p:cNvSpPr txBox="1">
            <a:spLocks noChangeArrowheads="1"/>
          </p:cNvSpPr>
          <p:nvPr/>
        </p:nvSpPr>
        <p:spPr bwMode="auto">
          <a:xfrm>
            <a:off x="1676400" y="319088"/>
            <a:ext cx="6858000" cy="6715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800" b="1" dirty="0">
                <a:solidFill>
                  <a:srgbClr val="D80000"/>
                </a:solidFill>
                <a:latin typeface="Comic Sans MS" pitchFamily="66" charset="0"/>
              </a:rPr>
              <a:t>WW II Casualties: Asia</a:t>
            </a:r>
          </a:p>
        </p:txBody>
      </p:sp>
      <p:sp>
        <p:nvSpPr>
          <p:cNvPr id="131075" name="Rectangle 3"/>
          <p:cNvSpPr>
            <a:spLocks noChangeArrowheads="1"/>
          </p:cNvSpPr>
          <p:nvPr/>
        </p:nvSpPr>
        <p:spPr bwMode="auto">
          <a:xfrm>
            <a:off x="0" y="-547688"/>
            <a:ext cx="0" cy="71755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lIns="0" tIns="53958" rIns="0" bIns="53958" anchor="ctr">
            <a:spAutoFit/>
          </a:bodyPr>
          <a:lstStyle/>
          <a:p>
            <a:endParaRPr lang="en-US" sz="1600" b="1">
              <a:latin typeface="Lucida"/>
            </a:endParaRPr>
          </a:p>
          <a:p>
            <a:pPr eaLnBrk="0" hangingPunct="0"/>
            <a:endParaRPr lang="en-US">
              <a:latin typeface="Arial" pitchFamily="34" charset="0"/>
            </a:endParaRPr>
          </a:p>
        </p:txBody>
      </p:sp>
      <p:sp>
        <p:nvSpPr>
          <p:cNvPr id="131076" name="Rectangle 5"/>
          <p:cNvSpPr>
            <a:spLocks noChangeArrowheads="1"/>
          </p:cNvSpPr>
          <p:nvPr/>
        </p:nvSpPr>
        <p:spPr bwMode="auto">
          <a:xfrm>
            <a:off x="6858000" y="4787900"/>
            <a:ext cx="1968500" cy="11557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pPr algn="ctr"/>
            <a:r>
              <a:rPr lang="en-US" sz="1400" b="1">
                <a:latin typeface="Arial" pitchFamily="34" charset="0"/>
              </a:rPr>
              <a:t>Each symbol indicates 100,000 dead in the appropriate theater of operations</a:t>
            </a:r>
          </a:p>
        </p:txBody>
      </p:sp>
      <p:sp>
        <p:nvSpPr>
          <p:cNvPr id="131077" name="Rectangle 6"/>
          <p:cNvSpPr>
            <a:spLocks noChangeArrowheads="1"/>
          </p:cNvSpPr>
          <p:nvPr/>
        </p:nvSpPr>
        <p:spPr bwMode="auto">
          <a:xfrm>
            <a:off x="6781800" y="2195513"/>
            <a:ext cx="990600" cy="6858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31078" name="Picture 7" descr="ww2-2"/>
          <p:cNvPicPr>
            <a:picLocks noChangeAspect="1" noChangeArrowheads="1"/>
          </p:cNvPicPr>
          <p:nvPr/>
        </p:nvPicPr>
        <p:blipFill>
          <a:blip r:embed="rId2" cstate="print"/>
          <a:srcRect r="82869"/>
          <a:stretch>
            <a:fillRect/>
          </a:stretch>
        </p:blipFill>
        <p:spPr bwMode="auto">
          <a:xfrm>
            <a:off x="6781800" y="2328863"/>
            <a:ext cx="76200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1079" name="Rectangle 8"/>
          <p:cNvSpPr>
            <a:spLocks noChangeArrowheads="1"/>
          </p:cNvSpPr>
          <p:nvPr/>
        </p:nvSpPr>
        <p:spPr bwMode="auto">
          <a:xfrm>
            <a:off x="6781800" y="2881313"/>
            <a:ext cx="2057400" cy="990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31080" name="Picture 9" descr="ww2-2"/>
          <p:cNvPicPr>
            <a:picLocks noChangeAspect="1" noChangeArrowheads="1"/>
          </p:cNvPicPr>
          <p:nvPr/>
        </p:nvPicPr>
        <p:blipFill>
          <a:blip r:embed="rId2" cstate="print"/>
          <a:srcRect l="17131" r="36617"/>
          <a:stretch>
            <a:fillRect/>
          </a:stretch>
        </p:blipFill>
        <p:spPr bwMode="auto">
          <a:xfrm>
            <a:off x="6781800" y="2957513"/>
            <a:ext cx="205740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1081" name="Rectangle 10"/>
          <p:cNvSpPr>
            <a:spLocks noChangeArrowheads="1"/>
          </p:cNvSpPr>
          <p:nvPr/>
        </p:nvSpPr>
        <p:spPr bwMode="auto">
          <a:xfrm>
            <a:off x="6781800" y="3871913"/>
            <a:ext cx="2057400" cy="7620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31082" name="Picture 11" descr="ww2-2"/>
          <p:cNvPicPr>
            <a:picLocks noChangeAspect="1" noChangeArrowheads="1"/>
          </p:cNvPicPr>
          <p:nvPr/>
        </p:nvPicPr>
        <p:blipFill>
          <a:blip r:embed="rId2" cstate="print"/>
          <a:srcRect l="63383" r="18843"/>
          <a:stretch>
            <a:fillRect/>
          </a:stretch>
        </p:blipFill>
        <p:spPr bwMode="auto">
          <a:xfrm>
            <a:off x="6981825" y="3795713"/>
            <a:ext cx="790575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1083" name="Picture 12" descr="ww2-2"/>
          <p:cNvPicPr>
            <a:picLocks noChangeAspect="1" noChangeArrowheads="1"/>
          </p:cNvPicPr>
          <p:nvPr/>
        </p:nvPicPr>
        <p:blipFill>
          <a:blip r:embed="rId2" cstate="print"/>
          <a:srcRect l="80515"/>
          <a:stretch>
            <a:fillRect/>
          </a:stretch>
        </p:blipFill>
        <p:spPr bwMode="auto">
          <a:xfrm>
            <a:off x="7924800" y="3776663"/>
            <a:ext cx="866775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1084" name="Picture 14" descr="map-losses in WW2-Asia"/>
          <p:cNvPicPr>
            <a:picLocks noChangeAspect="1" noChangeArrowheads="1"/>
          </p:cNvPicPr>
          <p:nvPr/>
        </p:nvPicPr>
        <p:blipFill>
          <a:blip r:embed="rId3" cstate="print">
            <a:lum bright="24000" contrast="6000"/>
          </a:blip>
          <a:srcRect/>
          <a:stretch>
            <a:fillRect/>
          </a:stretch>
        </p:blipFill>
        <p:spPr bwMode="auto">
          <a:xfrm>
            <a:off x="1447800" y="1347788"/>
            <a:ext cx="5029200" cy="48244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3" name="Rectangle 3"/>
          <p:cNvSpPr>
            <a:spLocks noChangeArrowheads="1"/>
          </p:cNvSpPr>
          <p:nvPr/>
        </p:nvSpPr>
        <p:spPr bwMode="auto">
          <a:xfrm>
            <a:off x="0" y="-674284"/>
            <a:ext cx="65" cy="97074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lIns="0" tIns="53958" rIns="0" bIns="53958" anchor="ctr">
            <a:spAutoFit/>
          </a:bodyPr>
          <a:lstStyle/>
          <a:p>
            <a:endParaRPr lang="en-US" sz="2800" b="1">
              <a:latin typeface="Lucida"/>
            </a:endParaRPr>
          </a:p>
          <a:p>
            <a:pPr eaLnBrk="0" hangingPunct="0"/>
            <a:endParaRPr lang="en-US" sz="2800" b="1">
              <a:latin typeface="Arial" pitchFamily="34" charset="0"/>
            </a:endParaRPr>
          </a:p>
        </p:txBody>
      </p:sp>
      <p:grpSp>
        <p:nvGrpSpPr>
          <p:cNvPr id="2" name="Group 77"/>
          <p:cNvGrpSpPr>
            <a:grpSpLocks/>
          </p:cNvGrpSpPr>
          <p:nvPr/>
        </p:nvGrpSpPr>
        <p:grpSpPr bwMode="auto">
          <a:xfrm>
            <a:off x="1143000" y="1066800"/>
            <a:ext cx="7848600" cy="5334000"/>
            <a:chOff x="-3" y="-3"/>
            <a:chExt cx="2705" cy="4131"/>
          </a:xfrm>
        </p:grpSpPr>
        <p:grpSp>
          <p:nvGrpSpPr>
            <p:cNvPr id="3" name="Group 75"/>
            <p:cNvGrpSpPr>
              <a:grpSpLocks/>
            </p:cNvGrpSpPr>
            <p:nvPr/>
          </p:nvGrpSpPr>
          <p:grpSpPr bwMode="auto">
            <a:xfrm>
              <a:off x="0" y="0"/>
              <a:ext cx="2699" cy="4125"/>
              <a:chOff x="0" y="0"/>
              <a:chExt cx="2699" cy="4125"/>
            </a:xfrm>
          </p:grpSpPr>
          <p:grpSp>
            <p:nvGrpSpPr>
              <p:cNvPr id="4" name="Group 28"/>
              <p:cNvGrpSpPr>
                <a:grpSpLocks/>
              </p:cNvGrpSpPr>
              <p:nvPr/>
            </p:nvGrpSpPr>
            <p:grpSpPr bwMode="auto">
              <a:xfrm>
                <a:off x="0" y="0"/>
                <a:ext cx="1057" cy="499"/>
                <a:chOff x="0" y="0"/>
                <a:chExt cx="1057" cy="499"/>
              </a:xfrm>
            </p:grpSpPr>
            <p:sp>
              <p:nvSpPr>
                <p:cNvPr id="79" name="Rectangle 3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057" cy="3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endParaRPr lang="en-US" sz="2800" b="1"/>
                </a:p>
              </p:txBody>
            </p:sp>
            <p:sp>
              <p:nvSpPr>
                <p:cNvPr id="80" name="Rectangle 27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057" cy="49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 sz="2800" b="1"/>
                </a:p>
              </p:txBody>
            </p:sp>
          </p:grpSp>
          <p:grpSp>
            <p:nvGrpSpPr>
              <p:cNvPr id="5" name="Group 30"/>
              <p:cNvGrpSpPr>
                <a:grpSpLocks/>
              </p:cNvGrpSpPr>
              <p:nvPr/>
            </p:nvGrpSpPr>
            <p:grpSpPr bwMode="auto">
              <a:xfrm>
                <a:off x="1057" y="0"/>
                <a:ext cx="821" cy="499"/>
                <a:chOff x="1057" y="0"/>
                <a:chExt cx="821" cy="499"/>
              </a:xfrm>
            </p:grpSpPr>
            <p:sp>
              <p:nvSpPr>
                <p:cNvPr id="77" name="Rectangle 4"/>
                <p:cNvSpPr>
                  <a:spLocks noChangeArrowheads="1"/>
                </p:cNvSpPr>
                <p:nvPr/>
              </p:nvSpPr>
              <p:spPr bwMode="auto">
                <a:xfrm>
                  <a:off x="1057" y="0"/>
                  <a:ext cx="821" cy="4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r" eaLnBrk="0" hangingPunct="0"/>
                  <a:r>
                    <a:rPr lang="en-US" sz="2800" b="1" dirty="0">
                      <a:latin typeface="Arial" pitchFamily="34" charset="0"/>
                    </a:rPr>
                    <a:t>Military</a:t>
                  </a:r>
                  <a:endParaRPr lang="en-US" sz="2800" b="1" dirty="0"/>
                </a:p>
              </p:txBody>
            </p:sp>
            <p:sp>
              <p:nvSpPr>
                <p:cNvPr id="78" name="Rectangle 29"/>
                <p:cNvSpPr>
                  <a:spLocks noChangeArrowheads="1"/>
                </p:cNvSpPr>
                <p:nvPr/>
              </p:nvSpPr>
              <p:spPr bwMode="auto">
                <a:xfrm>
                  <a:off x="1057" y="0"/>
                  <a:ext cx="821" cy="49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 sz="2800" b="1"/>
                </a:p>
              </p:txBody>
            </p:sp>
          </p:grpSp>
          <p:grpSp>
            <p:nvGrpSpPr>
              <p:cNvPr id="6" name="Group 32"/>
              <p:cNvGrpSpPr>
                <a:grpSpLocks/>
              </p:cNvGrpSpPr>
              <p:nvPr/>
            </p:nvGrpSpPr>
            <p:grpSpPr bwMode="auto">
              <a:xfrm>
                <a:off x="1878" y="0"/>
                <a:ext cx="821" cy="499"/>
                <a:chOff x="1878" y="0"/>
                <a:chExt cx="821" cy="499"/>
              </a:xfrm>
            </p:grpSpPr>
            <p:sp>
              <p:nvSpPr>
                <p:cNvPr id="75" name="Rectangle 5"/>
                <p:cNvSpPr>
                  <a:spLocks noChangeArrowheads="1"/>
                </p:cNvSpPr>
                <p:nvPr/>
              </p:nvSpPr>
              <p:spPr bwMode="auto">
                <a:xfrm>
                  <a:off x="1878" y="0"/>
                  <a:ext cx="821" cy="4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 eaLnBrk="0" hangingPunct="0"/>
                  <a:r>
                    <a:rPr lang="en-US" sz="2800" b="1">
                      <a:latin typeface="Arial" pitchFamily="34" charset="0"/>
                    </a:rPr>
                    <a:t>Civilian</a:t>
                  </a:r>
                  <a:endParaRPr lang="en-US" sz="2800" b="1"/>
                </a:p>
              </p:txBody>
            </p:sp>
            <p:sp>
              <p:nvSpPr>
                <p:cNvPr id="76" name="Rectangle 31"/>
                <p:cNvSpPr>
                  <a:spLocks noChangeArrowheads="1"/>
                </p:cNvSpPr>
                <p:nvPr/>
              </p:nvSpPr>
              <p:spPr bwMode="auto">
                <a:xfrm>
                  <a:off x="1878" y="0"/>
                  <a:ext cx="821" cy="49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 sz="2800" b="1"/>
                </a:p>
              </p:txBody>
            </p:sp>
          </p:grpSp>
          <p:grpSp>
            <p:nvGrpSpPr>
              <p:cNvPr id="7" name="Group 34"/>
              <p:cNvGrpSpPr>
                <a:grpSpLocks/>
              </p:cNvGrpSpPr>
              <p:nvPr/>
            </p:nvGrpSpPr>
            <p:grpSpPr bwMode="auto">
              <a:xfrm>
                <a:off x="0" y="499"/>
                <a:ext cx="1057" cy="518"/>
                <a:chOff x="0" y="499"/>
                <a:chExt cx="1057" cy="518"/>
              </a:xfrm>
            </p:grpSpPr>
            <p:sp>
              <p:nvSpPr>
                <p:cNvPr id="73" name="Rectangle 6"/>
                <p:cNvSpPr>
                  <a:spLocks noChangeArrowheads="1"/>
                </p:cNvSpPr>
                <p:nvPr/>
              </p:nvSpPr>
              <p:spPr bwMode="auto">
                <a:xfrm>
                  <a:off x="0" y="499"/>
                  <a:ext cx="1057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eaLnBrk="0" hangingPunct="0"/>
                  <a:r>
                    <a:rPr lang="en-US" sz="2800" b="1" dirty="0">
                      <a:latin typeface="Arial" pitchFamily="34" charset="0"/>
                    </a:rPr>
                    <a:t>USSR</a:t>
                  </a:r>
                  <a:endParaRPr lang="en-US" sz="2800" b="1" dirty="0"/>
                </a:p>
              </p:txBody>
            </p:sp>
            <p:sp>
              <p:nvSpPr>
                <p:cNvPr id="74" name="Rectangle 33"/>
                <p:cNvSpPr>
                  <a:spLocks noChangeArrowheads="1"/>
                </p:cNvSpPr>
                <p:nvPr/>
              </p:nvSpPr>
              <p:spPr bwMode="auto">
                <a:xfrm>
                  <a:off x="0" y="499"/>
                  <a:ext cx="1057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 sz="2800" b="1"/>
                </a:p>
              </p:txBody>
            </p:sp>
          </p:grpSp>
          <p:grpSp>
            <p:nvGrpSpPr>
              <p:cNvPr id="9" name="Group 36"/>
              <p:cNvGrpSpPr>
                <a:grpSpLocks/>
              </p:cNvGrpSpPr>
              <p:nvPr/>
            </p:nvGrpSpPr>
            <p:grpSpPr bwMode="auto">
              <a:xfrm>
                <a:off x="1057" y="499"/>
                <a:ext cx="821" cy="518"/>
                <a:chOff x="1057" y="499"/>
                <a:chExt cx="821" cy="518"/>
              </a:xfrm>
            </p:grpSpPr>
            <p:sp>
              <p:nvSpPr>
                <p:cNvPr id="71" name="Rectangle 7"/>
                <p:cNvSpPr>
                  <a:spLocks noChangeArrowheads="1"/>
                </p:cNvSpPr>
                <p:nvPr/>
              </p:nvSpPr>
              <p:spPr bwMode="auto">
                <a:xfrm>
                  <a:off x="1057" y="499"/>
                  <a:ext cx="821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r" eaLnBrk="0" hangingPunct="0"/>
                  <a:r>
                    <a:rPr lang="en-US" sz="2800" b="1">
                      <a:latin typeface="Arial" pitchFamily="34" charset="0"/>
                    </a:rPr>
                    <a:t>13,600,000  </a:t>
                  </a:r>
                  <a:endParaRPr lang="en-US" sz="2800" b="1"/>
                </a:p>
              </p:txBody>
            </p:sp>
            <p:sp>
              <p:nvSpPr>
                <p:cNvPr id="72" name="Rectangle 35"/>
                <p:cNvSpPr>
                  <a:spLocks noChangeArrowheads="1"/>
                </p:cNvSpPr>
                <p:nvPr/>
              </p:nvSpPr>
              <p:spPr bwMode="auto">
                <a:xfrm>
                  <a:off x="1057" y="499"/>
                  <a:ext cx="821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 sz="2800" b="1"/>
                </a:p>
              </p:txBody>
            </p:sp>
          </p:grpSp>
          <p:grpSp>
            <p:nvGrpSpPr>
              <p:cNvPr id="10" name="Group 38"/>
              <p:cNvGrpSpPr>
                <a:grpSpLocks/>
              </p:cNvGrpSpPr>
              <p:nvPr/>
            </p:nvGrpSpPr>
            <p:grpSpPr bwMode="auto">
              <a:xfrm>
                <a:off x="1878" y="499"/>
                <a:ext cx="821" cy="518"/>
                <a:chOff x="1878" y="499"/>
                <a:chExt cx="821" cy="518"/>
              </a:xfrm>
            </p:grpSpPr>
            <p:sp>
              <p:nvSpPr>
                <p:cNvPr id="69" name="Rectangle 8"/>
                <p:cNvSpPr>
                  <a:spLocks noChangeArrowheads="1"/>
                </p:cNvSpPr>
                <p:nvPr/>
              </p:nvSpPr>
              <p:spPr bwMode="auto">
                <a:xfrm>
                  <a:off x="1878" y="499"/>
                  <a:ext cx="821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r" eaLnBrk="0" hangingPunct="0"/>
                  <a:r>
                    <a:rPr lang="en-US" sz="2800" b="1">
                      <a:latin typeface="Arial" pitchFamily="34" charset="0"/>
                    </a:rPr>
                    <a:t>7,000,000</a:t>
                  </a:r>
                  <a:endParaRPr lang="en-US" sz="2800" b="1"/>
                </a:p>
              </p:txBody>
            </p:sp>
            <p:sp>
              <p:nvSpPr>
                <p:cNvPr id="70" name="Rectangle 37"/>
                <p:cNvSpPr>
                  <a:spLocks noChangeArrowheads="1"/>
                </p:cNvSpPr>
                <p:nvPr/>
              </p:nvSpPr>
              <p:spPr bwMode="auto">
                <a:xfrm>
                  <a:off x="1878" y="499"/>
                  <a:ext cx="821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 sz="2800" b="1"/>
                </a:p>
              </p:txBody>
            </p:sp>
          </p:grpSp>
          <p:grpSp>
            <p:nvGrpSpPr>
              <p:cNvPr id="11" name="Group 40"/>
              <p:cNvGrpSpPr>
                <a:grpSpLocks/>
              </p:cNvGrpSpPr>
              <p:nvPr/>
            </p:nvGrpSpPr>
            <p:grpSpPr bwMode="auto">
              <a:xfrm>
                <a:off x="0" y="1017"/>
                <a:ext cx="1057" cy="518"/>
                <a:chOff x="0" y="1017"/>
                <a:chExt cx="1057" cy="518"/>
              </a:xfrm>
            </p:grpSpPr>
            <p:sp>
              <p:nvSpPr>
                <p:cNvPr id="67" name="Rectangle 9"/>
                <p:cNvSpPr>
                  <a:spLocks noChangeArrowheads="1"/>
                </p:cNvSpPr>
                <p:nvPr/>
              </p:nvSpPr>
              <p:spPr bwMode="auto">
                <a:xfrm>
                  <a:off x="0" y="1017"/>
                  <a:ext cx="1057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eaLnBrk="0" hangingPunct="0"/>
                  <a:r>
                    <a:rPr lang="en-US" sz="2800" b="1">
                      <a:latin typeface="Arial" pitchFamily="34" charset="0"/>
                    </a:rPr>
                    <a:t>Germany</a:t>
                  </a:r>
                  <a:endParaRPr lang="en-US" sz="2800" b="1"/>
                </a:p>
              </p:txBody>
            </p:sp>
            <p:sp>
              <p:nvSpPr>
                <p:cNvPr id="68" name="Rectangle 39"/>
                <p:cNvSpPr>
                  <a:spLocks noChangeArrowheads="1"/>
                </p:cNvSpPr>
                <p:nvPr/>
              </p:nvSpPr>
              <p:spPr bwMode="auto">
                <a:xfrm>
                  <a:off x="0" y="1017"/>
                  <a:ext cx="1057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 sz="2800" b="1"/>
                </a:p>
              </p:txBody>
            </p:sp>
          </p:grpSp>
          <p:grpSp>
            <p:nvGrpSpPr>
              <p:cNvPr id="12" name="Group 42"/>
              <p:cNvGrpSpPr>
                <a:grpSpLocks/>
              </p:cNvGrpSpPr>
              <p:nvPr/>
            </p:nvGrpSpPr>
            <p:grpSpPr bwMode="auto">
              <a:xfrm>
                <a:off x="1057" y="1017"/>
                <a:ext cx="821" cy="518"/>
                <a:chOff x="1057" y="1017"/>
                <a:chExt cx="821" cy="518"/>
              </a:xfrm>
            </p:grpSpPr>
            <p:sp>
              <p:nvSpPr>
                <p:cNvPr id="65" name="Rectangle 10"/>
                <p:cNvSpPr>
                  <a:spLocks noChangeArrowheads="1"/>
                </p:cNvSpPr>
                <p:nvPr/>
              </p:nvSpPr>
              <p:spPr bwMode="auto">
                <a:xfrm>
                  <a:off x="1057" y="1017"/>
                  <a:ext cx="821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r" eaLnBrk="0" hangingPunct="0"/>
                  <a:r>
                    <a:rPr lang="en-US" sz="2800" b="1">
                      <a:latin typeface="Arial" pitchFamily="34" charset="0"/>
                    </a:rPr>
                    <a:t>4,800,000  </a:t>
                  </a:r>
                  <a:endParaRPr lang="en-US" sz="2800" b="1"/>
                </a:p>
              </p:txBody>
            </p:sp>
            <p:sp>
              <p:nvSpPr>
                <p:cNvPr id="66" name="Rectangle 41"/>
                <p:cNvSpPr>
                  <a:spLocks noChangeArrowheads="1"/>
                </p:cNvSpPr>
                <p:nvPr/>
              </p:nvSpPr>
              <p:spPr bwMode="auto">
                <a:xfrm>
                  <a:off x="1057" y="1017"/>
                  <a:ext cx="821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 sz="2800" b="1"/>
                </a:p>
              </p:txBody>
            </p:sp>
          </p:grpSp>
          <p:grpSp>
            <p:nvGrpSpPr>
              <p:cNvPr id="13" name="Group 44"/>
              <p:cNvGrpSpPr>
                <a:grpSpLocks/>
              </p:cNvGrpSpPr>
              <p:nvPr/>
            </p:nvGrpSpPr>
            <p:grpSpPr bwMode="auto">
              <a:xfrm>
                <a:off x="1878" y="1017"/>
                <a:ext cx="821" cy="518"/>
                <a:chOff x="1878" y="1017"/>
                <a:chExt cx="821" cy="518"/>
              </a:xfrm>
            </p:grpSpPr>
            <p:sp>
              <p:nvSpPr>
                <p:cNvPr id="63" name="Rectangle 11"/>
                <p:cNvSpPr>
                  <a:spLocks noChangeArrowheads="1"/>
                </p:cNvSpPr>
                <p:nvPr/>
              </p:nvSpPr>
              <p:spPr bwMode="auto">
                <a:xfrm>
                  <a:off x="1878" y="1017"/>
                  <a:ext cx="821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r" eaLnBrk="0" hangingPunct="0"/>
                  <a:r>
                    <a:rPr lang="en-US" sz="2800" b="1">
                      <a:latin typeface="Arial" pitchFamily="34" charset="0"/>
                    </a:rPr>
                    <a:t>500,000</a:t>
                  </a:r>
                  <a:endParaRPr lang="en-US" sz="2800" b="1"/>
                </a:p>
              </p:txBody>
            </p:sp>
            <p:sp>
              <p:nvSpPr>
                <p:cNvPr id="64" name="Rectangle 43"/>
                <p:cNvSpPr>
                  <a:spLocks noChangeArrowheads="1"/>
                </p:cNvSpPr>
                <p:nvPr/>
              </p:nvSpPr>
              <p:spPr bwMode="auto">
                <a:xfrm>
                  <a:off x="1878" y="1017"/>
                  <a:ext cx="821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 sz="2800" b="1"/>
                </a:p>
              </p:txBody>
            </p:sp>
          </p:grpSp>
          <p:grpSp>
            <p:nvGrpSpPr>
              <p:cNvPr id="14" name="Group 46"/>
              <p:cNvGrpSpPr>
                <a:grpSpLocks/>
              </p:cNvGrpSpPr>
              <p:nvPr/>
            </p:nvGrpSpPr>
            <p:grpSpPr bwMode="auto">
              <a:xfrm>
                <a:off x="0" y="1535"/>
                <a:ext cx="1057" cy="518"/>
                <a:chOff x="0" y="1535"/>
                <a:chExt cx="1057" cy="518"/>
              </a:xfrm>
            </p:grpSpPr>
            <p:sp>
              <p:nvSpPr>
                <p:cNvPr id="61" name="Rectangle 12"/>
                <p:cNvSpPr>
                  <a:spLocks noChangeArrowheads="1"/>
                </p:cNvSpPr>
                <p:nvPr/>
              </p:nvSpPr>
              <p:spPr bwMode="auto">
                <a:xfrm>
                  <a:off x="0" y="1535"/>
                  <a:ext cx="1057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eaLnBrk="0" hangingPunct="0"/>
                  <a:r>
                    <a:rPr lang="en-US" sz="2800" b="1">
                      <a:latin typeface="Arial" pitchFamily="34" charset="0"/>
                    </a:rPr>
                    <a:t>Japan</a:t>
                  </a:r>
                  <a:endParaRPr lang="en-US" sz="2800" b="1"/>
                </a:p>
              </p:txBody>
            </p:sp>
            <p:sp>
              <p:nvSpPr>
                <p:cNvPr id="62" name="Rectangle 45"/>
                <p:cNvSpPr>
                  <a:spLocks noChangeArrowheads="1"/>
                </p:cNvSpPr>
                <p:nvPr/>
              </p:nvSpPr>
              <p:spPr bwMode="auto">
                <a:xfrm>
                  <a:off x="0" y="1535"/>
                  <a:ext cx="1057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 sz="2800" b="1"/>
                </a:p>
              </p:txBody>
            </p:sp>
          </p:grpSp>
          <p:grpSp>
            <p:nvGrpSpPr>
              <p:cNvPr id="15" name="Group 48"/>
              <p:cNvGrpSpPr>
                <a:grpSpLocks/>
              </p:cNvGrpSpPr>
              <p:nvPr/>
            </p:nvGrpSpPr>
            <p:grpSpPr bwMode="auto">
              <a:xfrm>
                <a:off x="1057" y="1535"/>
                <a:ext cx="821" cy="518"/>
                <a:chOff x="1057" y="1535"/>
                <a:chExt cx="821" cy="518"/>
              </a:xfrm>
            </p:grpSpPr>
            <p:sp>
              <p:nvSpPr>
                <p:cNvPr id="59" name="Rectangle 13"/>
                <p:cNvSpPr>
                  <a:spLocks noChangeArrowheads="1"/>
                </p:cNvSpPr>
                <p:nvPr/>
              </p:nvSpPr>
              <p:spPr bwMode="auto">
                <a:xfrm>
                  <a:off x="1057" y="1535"/>
                  <a:ext cx="821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r" eaLnBrk="0" hangingPunct="0"/>
                  <a:r>
                    <a:rPr lang="en-US" sz="2800" b="1">
                      <a:latin typeface="Arial" pitchFamily="34" charset="0"/>
                    </a:rPr>
                    <a:t>1,200,000  </a:t>
                  </a:r>
                  <a:endParaRPr lang="en-US" sz="2800" b="1"/>
                </a:p>
              </p:txBody>
            </p:sp>
            <p:sp>
              <p:nvSpPr>
                <p:cNvPr id="60" name="Rectangle 47"/>
                <p:cNvSpPr>
                  <a:spLocks noChangeArrowheads="1"/>
                </p:cNvSpPr>
                <p:nvPr/>
              </p:nvSpPr>
              <p:spPr bwMode="auto">
                <a:xfrm>
                  <a:off x="1057" y="1535"/>
                  <a:ext cx="821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 sz="2800" b="1"/>
                </a:p>
              </p:txBody>
            </p:sp>
          </p:grpSp>
          <p:grpSp>
            <p:nvGrpSpPr>
              <p:cNvPr id="16" name="Group 50"/>
              <p:cNvGrpSpPr>
                <a:grpSpLocks/>
              </p:cNvGrpSpPr>
              <p:nvPr/>
            </p:nvGrpSpPr>
            <p:grpSpPr bwMode="auto">
              <a:xfrm>
                <a:off x="1878" y="1535"/>
                <a:ext cx="821" cy="518"/>
                <a:chOff x="1878" y="1535"/>
                <a:chExt cx="821" cy="518"/>
              </a:xfrm>
            </p:grpSpPr>
            <p:sp>
              <p:nvSpPr>
                <p:cNvPr id="57" name="Rectangle 14"/>
                <p:cNvSpPr>
                  <a:spLocks noChangeArrowheads="1"/>
                </p:cNvSpPr>
                <p:nvPr/>
              </p:nvSpPr>
              <p:spPr bwMode="auto">
                <a:xfrm>
                  <a:off x="1878" y="1535"/>
                  <a:ext cx="821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r" eaLnBrk="0" hangingPunct="0"/>
                  <a:r>
                    <a:rPr lang="en-US" sz="2800" b="1">
                      <a:latin typeface="Arial" pitchFamily="34" charset="0"/>
                    </a:rPr>
                    <a:t>  600,000</a:t>
                  </a:r>
                  <a:endParaRPr lang="en-US" sz="2800" b="1"/>
                </a:p>
              </p:txBody>
            </p:sp>
            <p:sp>
              <p:nvSpPr>
                <p:cNvPr id="58" name="Rectangle 49"/>
                <p:cNvSpPr>
                  <a:spLocks noChangeArrowheads="1"/>
                </p:cNvSpPr>
                <p:nvPr/>
              </p:nvSpPr>
              <p:spPr bwMode="auto">
                <a:xfrm>
                  <a:off x="1878" y="1535"/>
                  <a:ext cx="821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 sz="2800" b="1"/>
                </a:p>
              </p:txBody>
            </p:sp>
          </p:grpSp>
          <p:grpSp>
            <p:nvGrpSpPr>
              <p:cNvPr id="17" name="Group 52"/>
              <p:cNvGrpSpPr>
                <a:grpSpLocks/>
              </p:cNvGrpSpPr>
              <p:nvPr/>
            </p:nvGrpSpPr>
            <p:grpSpPr bwMode="auto">
              <a:xfrm>
                <a:off x="0" y="2053"/>
                <a:ext cx="1057" cy="518"/>
                <a:chOff x="0" y="2053"/>
                <a:chExt cx="1057" cy="518"/>
              </a:xfrm>
            </p:grpSpPr>
            <p:sp>
              <p:nvSpPr>
                <p:cNvPr id="55" name="Rectangle 15"/>
                <p:cNvSpPr>
                  <a:spLocks noChangeArrowheads="1"/>
                </p:cNvSpPr>
                <p:nvPr/>
              </p:nvSpPr>
              <p:spPr bwMode="auto">
                <a:xfrm>
                  <a:off x="0" y="2053"/>
                  <a:ext cx="1057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eaLnBrk="0" hangingPunct="0"/>
                  <a:r>
                    <a:rPr lang="en-US" sz="2800" b="1">
                      <a:latin typeface="Arial" pitchFamily="34" charset="0"/>
                    </a:rPr>
                    <a:t>Yugoslavia</a:t>
                  </a:r>
                  <a:endParaRPr lang="en-US" sz="2800" b="1"/>
                </a:p>
              </p:txBody>
            </p:sp>
            <p:sp>
              <p:nvSpPr>
                <p:cNvPr id="56" name="Rectangle 51"/>
                <p:cNvSpPr>
                  <a:spLocks noChangeArrowheads="1"/>
                </p:cNvSpPr>
                <p:nvPr/>
              </p:nvSpPr>
              <p:spPr bwMode="auto">
                <a:xfrm>
                  <a:off x="0" y="2053"/>
                  <a:ext cx="1057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 sz="2800" b="1"/>
                </a:p>
              </p:txBody>
            </p:sp>
          </p:grpSp>
          <p:grpSp>
            <p:nvGrpSpPr>
              <p:cNvPr id="18" name="Group 54"/>
              <p:cNvGrpSpPr>
                <a:grpSpLocks/>
              </p:cNvGrpSpPr>
              <p:nvPr/>
            </p:nvGrpSpPr>
            <p:grpSpPr bwMode="auto">
              <a:xfrm>
                <a:off x="1057" y="2053"/>
                <a:ext cx="821" cy="518"/>
                <a:chOff x="1057" y="2053"/>
                <a:chExt cx="821" cy="518"/>
              </a:xfrm>
            </p:grpSpPr>
            <p:sp>
              <p:nvSpPr>
                <p:cNvPr id="53" name="Rectangle 16"/>
                <p:cNvSpPr>
                  <a:spLocks noChangeArrowheads="1"/>
                </p:cNvSpPr>
                <p:nvPr/>
              </p:nvSpPr>
              <p:spPr bwMode="auto">
                <a:xfrm>
                  <a:off x="1057" y="2053"/>
                  <a:ext cx="821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r" eaLnBrk="0" hangingPunct="0"/>
                  <a:r>
                    <a:rPr lang="en-US" sz="2800" b="1">
                      <a:latin typeface="Arial" pitchFamily="34" charset="0"/>
                    </a:rPr>
                    <a:t>400,000  </a:t>
                  </a:r>
                  <a:endParaRPr lang="en-US" sz="2800" b="1"/>
                </a:p>
              </p:txBody>
            </p:sp>
            <p:sp>
              <p:nvSpPr>
                <p:cNvPr id="54" name="Rectangle 53"/>
                <p:cNvSpPr>
                  <a:spLocks noChangeArrowheads="1"/>
                </p:cNvSpPr>
                <p:nvPr/>
              </p:nvSpPr>
              <p:spPr bwMode="auto">
                <a:xfrm>
                  <a:off x="1057" y="2053"/>
                  <a:ext cx="821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 sz="2800" b="1"/>
                </a:p>
              </p:txBody>
            </p:sp>
          </p:grpSp>
          <p:grpSp>
            <p:nvGrpSpPr>
              <p:cNvPr id="19" name="Group 56"/>
              <p:cNvGrpSpPr>
                <a:grpSpLocks/>
              </p:cNvGrpSpPr>
              <p:nvPr/>
            </p:nvGrpSpPr>
            <p:grpSpPr bwMode="auto">
              <a:xfrm>
                <a:off x="1878" y="2053"/>
                <a:ext cx="821" cy="518"/>
                <a:chOff x="1878" y="2053"/>
                <a:chExt cx="821" cy="518"/>
              </a:xfrm>
            </p:grpSpPr>
            <p:sp>
              <p:nvSpPr>
                <p:cNvPr id="51" name="Rectangle 17"/>
                <p:cNvSpPr>
                  <a:spLocks noChangeArrowheads="1"/>
                </p:cNvSpPr>
                <p:nvPr/>
              </p:nvSpPr>
              <p:spPr bwMode="auto">
                <a:xfrm>
                  <a:off x="1878" y="2053"/>
                  <a:ext cx="821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r" eaLnBrk="0" hangingPunct="0"/>
                  <a:r>
                    <a:rPr lang="en-US" sz="2800" b="1">
                      <a:latin typeface="Arial" pitchFamily="34" charset="0"/>
                    </a:rPr>
                    <a:t>    1,300,000</a:t>
                  </a:r>
                  <a:endParaRPr lang="en-US" sz="2800" b="1"/>
                </a:p>
              </p:txBody>
            </p:sp>
            <p:sp>
              <p:nvSpPr>
                <p:cNvPr id="52" name="Rectangle 55"/>
                <p:cNvSpPr>
                  <a:spLocks noChangeArrowheads="1"/>
                </p:cNvSpPr>
                <p:nvPr/>
              </p:nvSpPr>
              <p:spPr bwMode="auto">
                <a:xfrm>
                  <a:off x="1878" y="2053"/>
                  <a:ext cx="821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 sz="2800" b="1"/>
                </a:p>
              </p:txBody>
            </p:sp>
          </p:grpSp>
          <p:grpSp>
            <p:nvGrpSpPr>
              <p:cNvPr id="20" name="Group 58"/>
              <p:cNvGrpSpPr>
                <a:grpSpLocks/>
              </p:cNvGrpSpPr>
              <p:nvPr/>
            </p:nvGrpSpPr>
            <p:grpSpPr bwMode="auto">
              <a:xfrm>
                <a:off x="0" y="2571"/>
                <a:ext cx="1057" cy="518"/>
                <a:chOff x="0" y="2571"/>
                <a:chExt cx="1057" cy="518"/>
              </a:xfrm>
            </p:grpSpPr>
            <p:sp>
              <p:nvSpPr>
                <p:cNvPr id="49" name="Rectangle 18"/>
                <p:cNvSpPr>
                  <a:spLocks noChangeArrowheads="1"/>
                </p:cNvSpPr>
                <p:nvPr/>
              </p:nvSpPr>
              <p:spPr bwMode="auto">
                <a:xfrm>
                  <a:off x="0" y="2571"/>
                  <a:ext cx="1057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eaLnBrk="0" hangingPunct="0"/>
                  <a:r>
                    <a:rPr lang="en-US" sz="2800" b="1">
                      <a:latin typeface="Arial" pitchFamily="34" charset="0"/>
                    </a:rPr>
                    <a:t>USA</a:t>
                  </a:r>
                  <a:endParaRPr lang="en-US" sz="2800" b="1"/>
                </a:p>
              </p:txBody>
            </p:sp>
            <p:sp>
              <p:nvSpPr>
                <p:cNvPr id="50" name="Rectangle 57"/>
                <p:cNvSpPr>
                  <a:spLocks noChangeArrowheads="1"/>
                </p:cNvSpPr>
                <p:nvPr/>
              </p:nvSpPr>
              <p:spPr bwMode="auto">
                <a:xfrm>
                  <a:off x="0" y="2571"/>
                  <a:ext cx="1057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 sz="2800" b="1"/>
                </a:p>
              </p:txBody>
            </p:sp>
          </p:grpSp>
          <p:grpSp>
            <p:nvGrpSpPr>
              <p:cNvPr id="21" name="Group 60"/>
              <p:cNvGrpSpPr>
                <a:grpSpLocks/>
              </p:cNvGrpSpPr>
              <p:nvPr/>
            </p:nvGrpSpPr>
            <p:grpSpPr bwMode="auto">
              <a:xfrm>
                <a:off x="1057" y="2571"/>
                <a:ext cx="821" cy="518"/>
                <a:chOff x="1057" y="2571"/>
                <a:chExt cx="821" cy="518"/>
              </a:xfrm>
            </p:grpSpPr>
            <p:sp>
              <p:nvSpPr>
                <p:cNvPr id="47" name="Rectangle 19"/>
                <p:cNvSpPr>
                  <a:spLocks noChangeArrowheads="1"/>
                </p:cNvSpPr>
                <p:nvPr/>
              </p:nvSpPr>
              <p:spPr bwMode="auto">
                <a:xfrm>
                  <a:off x="1057" y="2571"/>
                  <a:ext cx="821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r" eaLnBrk="0" hangingPunct="0"/>
                  <a:r>
                    <a:rPr lang="en-US" sz="2800" b="1">
                      <a:latin typeface="Arial" pitchFamily="34" charset="0"/>
                    </a:rPr>
                    <a:t>300,000  </a:t>
                  </a:r>
                  <a:endParaRPr lang="en-US" sz="2800" b="1"/>
                </a:p>
              </p:txBody>
            </p:sp>
            <p:sp>
              <p:nvSpPr>
                <p:cNvPr id="48" name="Rectangle 59"/>
                <p:cNvSpPr>
                  <a:spLocks noChangeArrowheads="1"/>
                </p:cNvSpPr>
                <p:nvPr/>
              </p:nvSpPr>
              <p:spPr bwMode="auto">
                <a:xfrm>
                  <a:off x="1057" y="2571"/>
                  <a:ext cx="821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 sz="2800" b="1"/>
                </a:p>
              </p:txBody>
            </p:sp>
          </p:grpSp>
          <p:grpSp>
            <p:nvGrpSpPr>
              <p:cNvPr id="22" name="Group 62"/>
              <p:cNvGrpSpPr>
                <a:grpSpLocks/>
              </p:cNvGrpSpPr>
              <p:nvPr/>
            </p:nvGrpSpPr>
            <p:grpSpPr bwMode="auto">
              <a:xfrm>
                <a:off x="1878" y="2571"/>
                <a:ext cx="821" cy="518"/>
                <a:chOff x="1878" y="2571"/>
                <a:chExt cx="821" cy="518"/>
              </a:xfrm>
            </p:grpSpPr>
            <p:sp>
              <p:nvSpPr>
                <p:cNvPr id="45" name="Rectangle 20"/>
                <p:cNvSpPr>
                  <a:spLocks noChangeArrowheads="1"/>
                </p:cNvSpPr>
                <p:nvPr/>
              </p:nvSpPr>
              <p:spPr bwMode="auto">
                <a:xfrm>
                  <a:off x="1878" y="2571"/>
                  <a:ext cx="821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r" eaLnBrk="0" hangingPunct="0"/>
                  <a:r>
                    <a:rPr lang="en-US" sz="2800" b="1">
                      <a:latin typeface="Arial" pitchFamily="34" charset="0"/>
                    </a:rPr>
                    <a:t>6,000</a:t>
                  </a:r>
                  <a:endParaRPr lang="en-US" sz="2800" b="1"/>
                </a:p>
              </p:txBody>
            </p:sp>
            <p:sp>
              <p:nvSpPr>
                <p:cNvPr id="46" name="Rectangle 61"/>
                <p:cNvSpPr>
                  <a:spLocks noChangeArrowheads="1"/>
                </p:cNvSpPr>
                <p:nvPr/>
              </p:nvSpPr>
              <p:spPr bwMode="auto">
                <a:xfrm>
                  <a:off x="1878" y="2571"/>
                  <a:ext cx="821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 sz="2800" b="1"/>
                </a:p>
              </p:txBody>
            </p:sp>
          </p:grpSp>
          <p:grpSp>
            <p:nvGrpSpPr>
              <p:cNvPr id="23" name="Group 64"/>
              <p:cNvGrpSpPr>
                <a:grpSpLocks/>
              </p:cNvGrpSpPr>
              <p:nvPr/>
            </p:nvGrpSpPr>
            <p:grpSpPr bwMode="auto">
              <a:xfrm>
                <a:off x="0" y="3089"/>
                <a:ext cx="1057" cy="518"/>
                <a:chOff x="0" y="3089"/>
                <a:chExt cx="1057" cy="518"/>
              </a:xfrm>
            </p:grpSpPr>
            <p:sp>
              <p:nvSpPr>
                <p:cNvPr id="43" name="Rectangle 21"/>
                <p:cNvSpPr>
                  <a:spLocks noChangeArrowheads="1"/>
                </p:cNvSpPr>
                <p:nvPr/>
              </p:nvSpPr>
              <p:spPr bwMode="auto">
                <a:xfrm>
                  <a:off x="0" y="3089"/>
                  <a:ext cx="1057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eaLnBrk="0" hangingPunct="0"/>
                  <a:r>
                    <a:rPr lang="en-US" sz="2800" b="1">
                      <a:latin typeface="Arial" pitchFamily="34" charset="0"/>
                    </a:rPr>
                    <a:t>Poland</a:t>
                  </a:r>
                  <a:endParaRPr lang="en-US" sz="2800" b="1"/>
                </a:p>
              </p:txBody>
            </p:sp>
            <p:sp>
              <p:nvSpPr>
                <p:cNvPr id="44" name="Rectangle 63"/>
                <p:cNvSpPr>
                  <a:spLocks noChangeArrowheads="1"/>
                </p:cNvSpPr>
                <p:nvPr/>
              </p:nvSpPr>
              <p:spPr bwMode="auto">
                <a:xfrm>
                  <a:off x="0" y="3089"/>
                  <a:ext cx="1057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 sz="2800" b="1"/>
                </a:p>
              </p:txBody>
            </p:sp>
          </p:grpSp>
          <p:grpSp>
            <p:nvGrpSpPr>
              <p:cNvPr id="24" name="Group 66"/>
              <p:cNvGrpSpPr>
                <a:grpSpLocks/>
              </p:cNvGrpSpPr>
              <p:nvPr/>
            </p:nvGrpSpPr>
            <p:grpSpPr bwMode="auto">
              <a:xfrm>
                <a:off x="1057" y="3089"/>
                <a:ext cx="821" cy="518"/>
                <a:chOff x="1057" y="3089"/>
                <a:chExt cx="821" cy="518"/>
              </a:xfrm>
            </p:grpSpPr>
            <p:sp>
              <p:nvSpPr>
                <p:cNvPr id="41" name="Rectangle 22"/>
                <p:cNvSpPr>
                  <a:spLocks noChangeArrowheads="1"/>
                </p:cNvSpPr>
                <p:nvPr/>
              </p:nvSpPr>
              <p:spPr bwMode="auto">
                <a:xfrm>
                  <a:off x="1057" y="3089"/>
                  <a:ext cx="821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r" eaLnBrk="0" hangingPunct="0"/>
                  <a:r>
                    <a:rPr lang="en-US" sz="2800" b="1">
                      <a:latin typeface="Arial" pitchFamily="34" charset="0"/>
                    </a:rPr>
                    <a:t>300,000  </a:t>
                  </a:r>
                  <a:endParaRPr lang="en-US" sz="2800" b="1"/>
                </a:p>
              </p:txBody>
            </p:sp>
            <p:sp>
              <p:nvSpPr>
                <p:cNvPr id="42" name="Rectangle 65"/>
                <p:cNvSpPr>
                  <a:spLocks noChangeArrowheads="1"/>
                </p:cNvSpPr>
                <p:nvPr/>
              </p:nvSpPr>
              <p:spPr bwMode="auto">
                <a:xfrm>
                  <a:off x="1057" y="3089"/>
                  <a:ext cx="821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 sz="2800" b="1"/>
                </a:p>
              </p:txBody>
            </p:sp>
          </p:grpSp>
          <p:grpSp>
            <p:nvGrpSpPr>
              <p:cNvPr id="25" name="Group 68"/>
              <p:cNvGrpSpPr>
                <a:grpSpLocks/>
              </p:cNvGrpSpPr>
              <p:nvPr/>
            </p:nvGrpSpPr>
            <p:grpSpPr bwMode="auto">
              <a:xfrm>
                <a:off x="1878" y="3089"/>
                <a:ext cx="821" cy="518"/>
                <a:chOff x="1878" y="3089"/>
                <a:chExt cx="821" cy="518"/>
              </a:xfrm>
            </p:grpSpPr>
            <p:sp>
              <p:nvSpPr>
                <p:cNvPr id="39" name="Rectangle 23"/>
                <p:cNvSpPr>
                  <a:spLocks noChangeArrowheads="1"/>
                </p:cNvSpPr>
                <p:nvPr/>
              </p:nvSpPr>
              <p:spPr bwMode="auto">
                <a:xfrm>
                  <a:off x="1878" y="3089"/>
                  <a:ext cx="821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r" eaLnBrk="0" hangingPunct="0"/>
                  <a:r>
                    <a:rPr lang="en-US" sz="2800" b="1">
                      <a:latin typeface="Arial" pitchFamily="34" charset="0"/>
                    </a:rPr>
                    <a:t>     4,200,000 </a:t>
                  </a:r>
                  <a:endParaRPr lang="en-US" sz="2800" b="1"/>
                </a:p>
              </p:txBody>
            </p:sp>
            <p:sp>
              <p:nvSpPr>
                <p:cNvPr id="40" name="Rectangle 67"/>
                <p:cNvSpPr>
                  <a:spLocks noChangeArrowheads="1"/>
                </p:cNvSpPr>
                <p:nvPr/>
              </p:nvSpPr>
              <p:spPr bwMode="auto">
                <a:xfrm>
                  <a:off x="1878" y="3089"/>
                  <a:ext cx="821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 sz="2800" b="1"/>
                </a:p>
              </p:txBody>
            </p:sp>
          </p:grpSp>
          <p:grpSp>
            <p:nvGrpSpPr>
              <p:cNvPr id="26" name="Group 70"/>
              <p:cNvGrpSpPr>
                <a:grpSpLocks/>
              </p:cNvGrpSpPr>
              <p:nvPr/>
            </p:nvGrpSpPr>
            <p:grpSpPr bwMode="auto">
              <a:xfrm>
                <a:off x="0" y="3607"/>
                <a:ext cx="1057" cy="518"/>
                <a:chOff x="0" y="3607"/>
                <a:chExt cx="1057" cy="518"/>
              </a:xfrm>
            </p:grpSpPr>
            <p:sp>
              <p:nvSpPr>
                <p:cNvPr id="37" name="Rectangle 24"/>
                <p:cNvSpPr>
                  <a:spLocks noChangeArrowheads="1"/>
                </p:cNvSpPr>
                <p:nvPr/>
              </p:nvSpPr>
              <p:spPr bwMode="auto">
                <a:xfrm>
                  <a:off x="0" y="3607"/>
                  <a:ext cx="1057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eaLnBrk="0" hangingPunct="0"/>
                  <a:endParaRPr lang="en-US" sz="2800" b="1"/>
                </a:p>
              </p:txBody>
            </p:sp>
            <p:sp>
              <p:nvSpPr>
                <p:cNvPr id="38" name="Rectangle 69"/>
                <p:cNvSpPr>
                  <a:spLocks noChangeArrowheads="1"/>
                </p:cNvSpPr>
                <p:nvPr/>
              </p:nvSpPr>
              <p:spPr bwMode="auto">
                <a:xfrm>
                  <a:off x="0" y="3607"/>
                  <a:ext cx="1057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 sz="2800" b="1"/>
                </a:p>
              </p:txBody>
            </p:sp>
          </p:grpSp>
          <p:grpSp>
            <p:nvGrpSpPr>
              <p:cNvPr id="27" name="Group 72"/>
              <p:cNvGrpSpPr>
                <a:grpSpLocks/>
              </p:cNvGrpSpPr>
              <p:nvPr/>
            </p:nvGrpSpPr>
            <p:grpSpPr bwMode="auto">
              <a:xfrm>
                <a:off x="1057" y="3607"/>
                <a:ext cx="821" cy="518"/>
                <a:chOff x="1057" y="3607"/>
                <a:chExt cx="821" cy="518"/>
              </a:xfrm>
            </p:grpSpPr>
            <p:sp>
              <p:nvSpPr>
                <p:cNvPr id="35" name="Rectangle 25"/>
                <p:cNvSpPr>
                  <a:spLocks noChangeArrowheads="1"/>
                </p:cNvSpPr>
                <p:nvPr/>
              </p:nvSpPr>
              <p:spPr bwMode="auto">
                <a:xfrm>
                  <a:off x="1057" y="3607"/>
                  <a:ext cx="821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r" eaLnBrk="0" hangingPunct="0"/>
                  <a:endParaRPr lang="en-US" sz="2800" b="1"/>
                </a:p>
              </p:txBody>
            </p:sp>
            <p:sp>
              <p:nvSpPr>
                <p:cNvPr id="36" name="Rectangle 71"/>
                <p:cNvSpPr>
                  <a:spLocks noChangeArrowheads="1"/>
                </p:cNvSpPr>
                <p:nvPr/>
              </p:nvSpPr>
              <p:spPr bwMode="auto">
                <a:xfrm>
                  <a:off x="1057" y="3607"/>
                  <a:ext cx="821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 sz="2800" b="1"/>
                </a:p>
              </p:txBody>
            </p:sp>
          </p:grpSp>
          <p:grpSp>
            <p:nvGrpSpPr>
              <p:cNvPr id="28" name="Group 74"/>
              <p:cNvGrpSpPr>
                <a:grpSpLocks/>
              </p:cNvGrpSpPr>
              <p:nvPr/>
            </p:nvGrpSpPr>
            <p:grpSpPr bwMode="auto">
              <a:xfrm>
                <a:off x="1878" y="3607"/>
                <a:ext cx="821" cy="518"/>
                <a:chOff x="1878" y="3607"/>
                <a:chExt cx="821" cy="518"/>
              </a:xfrm>
            </p:grpSpPr>
            <p:sp>
              <p:nvSpPr>
                <p:cNvPr id="33" name="Rectangle 26"/>
                <p:cNvSpPr>
                  <a:spLocks noChangeArrowheads="1"/>
                </p:cNvSpPr>
                <p:nvPr/>
              </p:nvSpPr>
              <p:spPr bwMode="auto">
                <a:xfrm>
                  <a:off x="1878" y="3607"/>
                  <a:ext cx="821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r" eaLnBrk="0" hangingPunct="0"/>
                  <a:r>
                    <a:rPr lang="en-US" sz="2800" b="1">
                      <a:latin typeface="Arial" pitchFamily="34" charset="0"/>
                      <a:cs typeface="Arial" pitchFamily="34" charset="0"/>
                    </a:rPr>
                    <a:t>    </a:t>
                  </a:r>
                  <a:endParaRPr lang="en-US" sz="2800" b="1"/>
                </a:p>
                <a:p>
                  <a:pPr algn="r" eaLnBrk="0" hangingPunct="0"/>
                  <a:endParaRPr lang="en-US" sz="2800" b="1"/>
                </a:p>
              </p:txBody>
            </p:sp>
            <p:sp>
              <p:nvSpPr>
                <p:cNvPr id="34" name="Rectangle 73"/>
                <p:cNvSpPr>
                  <a:spLocks noChangeArrowheads="1"/>
                </p:cNvSpPr>
                <p:nvPr/>
              </p:nvSpPr>
              <p:spPr bwMode="auto">
                <a:xfrm>
                  <a:off x="1878" y="3607"/>
                  <a:ext cx="821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 sz="2800" b="1"/>
                </a:p>
              </p:txBody>
            </p:sp>
          </p:grpSp>
        </p:grpSp>
        <p:sp>
          <p:nvSpPr>
            <p:cNvPr id="8" name="Rectangle 76"/>
            <p:cNvSpPr>
              <a:spLocks noChangeArrowheads="1"/>
            </p:cNvSpPr>
            <p:nvPr/>
          </p:nvSpPr>
          <p:spPr bwMode="auto">
            <a:xfrm>
              <a:off x="-3" y="-3"/>
              <a:ext cx="2705" cy="4131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 sz="2800" b="1"/>
            </a:p>
          </p:txBody>
        </p:sp>
      </p:grpSp>
      <p:sp>
        <p:nvSpPr>
          <p:cNvPr id="81" name="TextBox 80"/>
          <p:cNvSpPr txBox="1"/>
          <p:nvPr/>
        </p:nvSpPr>
        <p:spPr>
          <a:xfrm>
            <a:off x="1066800" y="152400"/>
            <a:ext cx="80772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D80000"/>
                </a:solidFill>
                <a:latin typeface="Comic Sans MS" pitchFamily="66" charset="0"/>
              </a:rPr>
              <a:t>WW II Casualties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Text Box 2"/>
          <p:cNvSpPr txBox="1">
            <a:spLocks noChangeArrowheads="1"/>
          </p:cNvSpPr>
          <p:nvPr/>
        </p:nvSpPr>
        <p:spPr bwMode="auto">
          <a:xfrm>
            <a:off x="5867400" y="304800"/>
            <a:ext cx="2971800" cy="13716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200" b="1" dirty="0">
                <a:solidFill>
                  <a:srgbClr val="D80000"/>
                </a:solidFill>
                <a:latin typeface="Comic Sans MS" pitchFamily="66" charset="0"/>
              </a:rPr>
              <a:t>WW II Casualties</a:t>
            </a:r>
          </a:p>
        </p:txBody>
      </p:sp>
      <p:sp>
        <p:nvSpPr>
          <p:cNvPr id="132099" name="Rectangle 5"/>
          <p:cNvSpPr>
            <a:spLocks noChangeArrowheads="1"/>
          </p:cNvSpPr>
          <p:nvPr/>
        </p:nvSpPr>
        <p:spPr bwMode="auto">
          <a:xfrm>
            <a:off x="0" y="-547688"/>
            <a:ext cx="0" cy="71755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lIns="0" tIns="53958" rIns="0" bIns="53958" anchor="ctr">
            <a:spAutoFit/>
          </a:bodyPr>
          <a:lstStyle/>
          <a:p>
            <a:endParaRPr lang="en-US" sz="1600" b="1">
              <a:latin typeface="Lucida"/>
            </a:endParaRPr>
          </a:p>
          <a:p>
            <a:pPr eaLnBrk="0" hangingPunct="0"/>
            <a:endParaRPr lang="en-US">
              <a:latin typeface="Arial" pitchFamily="34" charset="0"/>
            </a:endParaRPr>
          </a:p>
        </p:txBody>
      </p:sp>
      <p:graphicFrame>
        <p:nvGraphicFramePr>
          <p:cNvPr id="206568" name="Group 744"/>
          <p:cNvGraphicFramePr>
            <a:graphicFrameLocks noGrp="1"/>
          </p:cNvGraphicFramePr>
          <p:nvPr/>
        </p:nvGraphicFramePr>
        <p:xfrm>
          <a:off x="1371600" y="76200"/>
          <a:ext cx="4495800" cy="6827520"/>
        </p:xfrm>
        <a:graphic>
          <a:graphicData uri="http://schemas.openxmlformats.org/drawingml/2006/table">
            <a:tbl>
              <a:tblPr/>
              <a:tblGrid>
                <a:gridCol w="1362075"/>
                <a:gridCol w="979488"/>
                <a:gridCol w="1190625"/>
                <a:gridCol w="963612"/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D829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Country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D829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Men in war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D829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Battle deaths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D829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Wounded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Australia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1,000,000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26,976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180,864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Austria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800,000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280,000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350,117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Belgium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625,000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8,460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55,513</a:t>
                      </a:r>
                      <a:r>
                        <a:rPr kumimoji="0" lang="en-US" sz="1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1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Brazil</a:t>
                      </a:r>
                      <a:r>
                        <a:rPr kumimoji="0" lang="en-US" sz="1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2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40,334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943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4,222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Bulgaria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339,760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6,671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21,878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Canada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1,086,343</a:t>
                      </a:r>
                      <a:r>
                        <a:rPr kumimoji="0" lang="en-US" sz="1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7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42,042</a:t>
                      </a:r>
                      <a:r>
                        <a:rPr kumimoji="0" lang="en-US" sz="1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7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53,145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China</a:t>
                      </a:r>
                      <a:r>
                        <a:rPr kumimoji="0" lang="en-US" sz="1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3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17,250,521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1,324,516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1,762,006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Czechoslovakia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—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6,683</a:t>
                      </a:r>
                      <a:r>
                        <a:rPr kumimoji="0" lang="en-US" sz="1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4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8,017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Denmark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—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4,339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—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Finland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500,000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79,047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50,000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France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—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201,568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400,000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Germany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20,000,000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3,250,000</a:t>
                      </a:r>
                      <a:r>
                        <a:rPr kumimoji="0" lang="en-US" sz="1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4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7,250,000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Greece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—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17,024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47,290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Hungary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—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147,435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89,313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India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2,393,891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32,121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64,354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Italy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3,100,000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149,496</a:t>
                      </a:r>
                      <a:r>
                        <a:rPr kumimoji="0" lang="en-US" sz="1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4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66,716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Japan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9,700,000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1,270,000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140,000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Netherlands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280,000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6,500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2,860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New Zealand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194,000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11,625</a:t>
                      </a:r>
                      <a:r>
                        <a:rPr kumimoji="0" lang="en-US" sz="1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4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17,000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Norway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75,000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2,000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—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Poland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—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664,000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530,000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Romania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650,000</a:t>
                      </a:r>
                      <a:r>
                        <a:rPr kumimoji="0" lang="en-US" sz="1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5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350,000</a:t>
                      </a:r>
                      <a:r>
                        <a:rPr kumimoji="0" lang="en-US" sz="1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6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—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South Africa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410,056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2,473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—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U.S.S.R.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—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6,115,000</a:t>
                      </a:r>
                      <a:r>
                        <a:rPr kumimoji="0" lang="en-US" sz="1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4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14,012,000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United Kingdom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5,896,000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357,116</a:t>
                      </a:r>
                      <a:r>
                        <a:rPr kumimoji="0" lang="en-US" sz="1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4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369,267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United States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16,112,566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291,557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670,846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Yugoslavia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3,741,000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305,000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425,000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2247" name="Rectangle 732"/>
          <p:cNvSpPr>
            <a:spLocks noChangeArrowheads="1"/>
          </p:cNvSpPr>
          <p:nvPr/>
        </p:nvSpPr>
        <p:spPr bwMode="auto">
          <a:xfrm>
            <a:off x="6248400" y="2100263"/>
            <a:ext cx="2590800" cy="39449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pPr marL="290513" indent="-290513">
              <a:buFontTx/>
              <a:buAutoNum type="arabicPeriod"/>
            </a:pPr>
            <a:r>
              <a:rPr lang="en-US" sz="1200" b="1">
                <a:solidFill>
                  <a:srgbClr val="000000"/>
                </a:solidFill>
                <a:latin typeface="Comic Sans MS" pitchFamily="66" charset="0"/>
              </a:rPr>
              <a:t>Civilians only.</a:t>
            </a:r>
          </a:p>
          <a:p>
            <a:pPr marL="290513" indent="-290513" eaLnBrk="0" hangingPunct="0">
              <a:buFontTx/>
              <a:buAutoNum type="arabicPeriod"/>
            </a:pPr>
            <a:r>
              <a:rPr lang="en-US" sz="1200" b="1">
                <a:solidFill>
                  <a:srgbClr val="000000"/>
                </a:solidFill>
                <a:latin typeface="Comic Sans MS" pitchFamily="66" charset="0"/>
              </a:rPr>
              <a:t>Army and navy figures.</a:t>
            </a:r>
          </a:p>
          <a:p>
            <a:pPr marL="290513" indent="-290513" eaLnBrk="0" hangingPunct="0">
              <a:buFontTx/>
              <a:buAutoNum type="arabicPeriod"/>
            </a:pPr>
            <a:r>
              <a:rPr lang="en-US" sz="1200" b="1">
                <a:solidFill>
                  <a:srgbClr val="000000"/>
                </a:solidFill>
                <a:latin typeface="Comic Sans MS" pitchFamily="66" charset="0"/>
              </a:rPr>
              <a:t>Figures cover period July 7, 1937 to  Sept. 2, 1945, and concern only Chinese regular troops. They do not include casualties suffered by guerrillas and local military corps.</a:t>
            </a:r>
          </a:p>
          <a:p>
            <a:pPr marL="290513" indent="-290513" eaLnBrk="0" hangingPunct="0">
              <a:buFontTx/>
              <a:buAutoNum type="arabicPeriod"/>
            </a:pPr>
            <a:r>
              <a:rPr lang="en-US" sz="1200" b="1">
                <a:solidFill>
                  <a:srgbClr val="000000"/>
                </a:solidFill>
                <a:latin typeface="Comic Sans MS" pitchFamily="66" charset="0"/>
              </a:rPr>
              <a:t>Deaths from all causes.</a:t>
            </a:r>
          </a:p>
          <a:p>
            <a:pPr marL="290513" indent="-290513" eaLnBrk="0" hangingPunct="0">
              <a:buFontTx/>
              <a:buAutoNum type="arabicPeriod"/>
            </a:pPr>
            <a:r>
              <a:rPr lang="en-US" sz="1200" b="1">
                <a:solidFill>
                  <a:srgbClr val="000000"/>
                </a:solidFill>
                <a:latin typeface="Comic Sans MS" pitchFamily="66" charset="0"/>
              </a:rPr>
              <a:t>Against Soviet Russia; 385,847 </a:t>
            </a:r>
            <a:br>
              <a:rPr lang="en-US" sz="1200" b="1">
                <a:solidFill>
                  <a:srgbClr val="000000"/>
                </a:solidFill>
                <a:latin typeface="Comic Sans MS" pitchFamily="66" charset="0"/>
              </a:rPr>
            </a:br>
            <a:r>
              <a:rPr lang="en-US" sz="1200" b="1">
                <a:solidFill>
                  <a:srgbClr val="000000"/>
                </a:solidFill>
                <a:latin typeface="Comic Sans MS" pitchFamily="66" charset="0"/>
              </a:rPr>
              <a:t>against Nazi Germany.</a:t>
            </a:r>
          </a:p>
          <a:p>
            <a:pPr marL="290513" indent="-290513" eaLnBrk="0" hangingPunct="0">
              <a:buFontTx/>
              <a:buAutoNum type="arabicPeriod"/>
            </a:pPr>
            <a:r>
              <a:rPr lang="en-US" sz="1200" b="1">
                <a:solidFill>
                  <a:srgbClr val="000000"/>
                </a:solidFill>
                <a:latin typeface="Comic Sans MS" pitchFamily="66" charset="0"/>
              </a:rPr>
              <a:t>Against Soviet Russia; 169,822</a:t>
            </a:r>
            <a:br>
              <a:rPr lang="en-US" sz="1200" b="1">
                <a:solidFill>
                  <a:srgbClr val="000000"/>
                </a:solidFill>
                <a:latin typeface="Comic Sans MS" pitchFamily="66" charset="0"/>
              </a:rPr>
            </a:br>
            <a:r>
              <a:rPr lang="en-US" sz="1200" b="1">
                <a:solidFill>
                  <a:srgbClr val="000000"/>
                </a:solidFill>
                <a:latin typeface="Comic Sans MS" pitchFamily="66" charset="0"/>
              </a:rPr>
              <a:t>against Nazi Germany.</a:t>
            </a:r>
          </a:p>
          <a:p>
            <a:pPr marL="290513" indent="-290513" eaLnBrk="0" hangingPunct="0">
              <a:buFontTx/>
              <a:buAutoNum type="arabicPeriod"/>
            </a:pPr>
            <a:r>
              <a:rPr lang="en-US" sz="1200" b="1">
                <a:solidFill>
                  <a:srgbClr val="000000"/>
                </a:solidFill>
                <a:latin typeface="Comic Sans MS" pitchFamily="66" charset="0"/>
              </a:rPr>
              <a:t>National Defense Ctr., Canadian</a:t>
            </a:r>
            <a:br>
              <a:rPr lang="en-US" sz="1200" b="1">
                <a:solidFill>
                  <a:srgbClr val="000000"/>
                </a:solidFill>
                <a:latin typeface="Comic Sans MS" pitchFamily="66" charset="0"/>
              </a:rPr>
            </a:br>
            <a:r>
              <a:rPr lang="en-US" sz="1200" b="1">
                <a:solidFill>
                  <a:srgbClr val="000000"/>
                </a:solidFill>
                <a:latin typeface="Comic Sans MS" pitchFamily="66" charset="0"/>
              </a:rPr>
              <a:t>Forces Hq., Director of History.</a:t>
            </a:r>
            <a:endParaRPr lang="en-US" sz="1200" b="1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90600" y="228600"/>
            <a:ext cx="8153400" cy="914400"/>
          </a:xfrm>
        </p:spPr>
        <p:txBody>
          <a:bodyPr>
            <a:normAutofit fontScale="90000"/>
          </a:bodyPr>
          <a:lstStyle/>
          <a:p>
            <a:r>
              <a:rPr lang="en-US" b="1" smtClean="0">
                <a:solidFill>
                  <a:srgbClr val="D80000"/>
                </a:solidFill>
                <a:latin typeface="Comic Sans MS" pitchFamily="66" charset="0"/>
              </a:rPr>
              <a:t>WWII </a:t>
            </a:r>
            <a:r>
              <a:rPr lang="en-US" b="1" dirty="0" smtClean="0">
                <a:solidFill>
                  <a:srgbClr val="D80000"/>
                </a:solidFill>
                <a:latin typeface="Comic Sans MS" pitchFamily="66" charset="0"/>
              </a:rPr>
              <a:t>Costs in Billions of $</a:t>
            </a:r>
            <a:br>
              <a:rPr lang="en-US" b="1" dirty="0" smtClean="0">
                <a:solidFill>
                  <a:srgbClr val="D80000"/>
                </a:solidFill>
                <a:latin typeface="Comic Sans MS" pitchFamily="66" charset="0"/>
              </a:rPr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43000" y="838200"/>
            <a:ext cx="7848600" cy="5287963"/>
          </a:xfrm>
        </p:spPr>
        <p:txBody>
          <a:bodyPr/>
          <a:lstStyle/>
          <a:p>
            <a:r>
              <a:rPr lang="en-US" dirty="0" smtClean="0"/>
              <a:t>United States: $338</a:t>
            </a:r>
          </a:p>
          <a:p>
            <a:r>
              <a:rPr lang="en-US" dirty="0" smtClean="0"/>
              <a:t>Germany: $272</a:t>
            </a:r>
          </a:p>
          <a:p>
            <a:r>
              <a:rPr lang="en-US" dirty="0" smtClean="0"/>
              <a:t>Soviet Union: $192</a:t>
            </a:r>
          </a:p>
          <a:p>
            <a:r>
              <a:rPr lang="en-US" dirty="0" smtClean="0"/>
              <a:t>Great Britain: 112</a:t>
            </a:r>
          </a:p>
          <a:p>
            <a:r>
              <a:rPr lang="en-US" dirty="0" smtClean="0"/>
              <a:t>Italy: 94</a:t>
            </a:r>
          </a:p>
          <a:p>
            <a:r>
              <a:rPr lang="en-US" dirty="0" smtClean="0"/>
              <a:t>Japan: 56 </a:t>
            </a:r>
          </a:p>
          <a:p>
            <a:r>
              <a:rPr lang="en-US" dirty="0" smtClean="0"/>
              <a:t>Total cost to all nations: $1.1 trillion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270</Words>
  <Application>Microsoft Office PowerPoint</Application>
  <PresentationFormat>On-screen Show (4:3)</PresentationFormat>
  <Paragraphs>157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WWII Costs in Billions of $ </vt:lpstr>
    </vt:vector>
  </TitlesOfParts>
  <Company>Washington Unified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Administrator</cp:lastModifiedBy>
  <cp:revision>4</cp:revision>
  <dcterms:created xsi:type="dcterms:W3CDTF">2011-03-31T22:19:49Z</dcterms:created>
  <dcterms:modified xsi:type="dcterms:W3CDTF">2012-03-19T17:56:59Z</dcterms:modified>
</cp:coreProperties>
</file>