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49"/>
  </p:notesMasterIdLst>
  <p:handoutMasterIdLst>
    <p:handoutMasterId r:id="rId50"/>
  </p:handoutMasterIdLst>
  <p:sldIdLst>
    <p:sldId id="353" r:id="rId2"/>
    <p:sldId id="431" r:id="rId3"/>
    <p:sldId id="358" r:id="rId4"/>
    <p:sldId id="354" r:id="rId5"/>
    <p:sldId id="355" r:id="rId6"/>
    <p:sldId id="356" r:id="rId7"/>
    <p:sldId id="359" r:id="rId8"/>
    <p:sldId id="357" r:id="rId9"/>
    <p:sldId id="360" r:id="rId10"/>
    <p:sldId id="367" r:id="rId11"/>
    <p:sldId id="369" r:id="rId12"/>
    <p:sldId id="438" r:id="rId13"/>
    <p:sldId id="376" r:id="rId14"/>
    <p:sldId id="439" r:id="rId15"/>
    <p:sldId id="440" r:id="rId16"/>
    <p:sldId id="377" r:id="rId17"/>
    <p:sldId id="379" r:id="rId18"/>
    <p:sldId id="380" r:id="rId19"/>
    <p:sldId id="381" r:id="rId20"/>
    <p:sldId id="443" r:id="rId21"/>
    <p:sldId id="384" r:id="rId22"/>
    <p:sldId id="385" r:id="rId23"/>
    <p:sldId id="386" r:id="rId24"/>
    <p:sldId id="441" r:id="rId25"/>
    <p:sldId id="382" r:id="rId26"/>
    <p:sldId id="409" r:id="rId27"/>
    <p:sldId id="442" r:id="rId28"/>
    <p:sldId id="410" r:id="rId29"/>
    <p:sldId id="411" r:id="rId30"/>
    <p:sldId id="412" r:id="rId31"/>
    <p:sldId id="413" r:id="rId32"/>
    <p:sldId id="432" r:id="rId33"/>
    <p:sldId id="433" r:id="rId34"/>
    <p:sldId id="434" r:id="rId35"/>
    <p:sldId id="435" r:id="rId36"/>
    <p:sldId id="436" r:id="rId37"/>
    <p:sldId id="419" r:id="rId38"/>
    <p:sldId id="420" r:id="rId39"/>
    <p:sldId id="421" r:id="rId40"/>
    <p:sldId id="422" r:id="rId41"/>
    <p:sldId id="424" r:id="rId42"/>
    <p:sldId id="427" r:id="rId43"/>
    <p:sldId id="425" r:id="rId44"/>
    <p:sldId id="426" r:id="rId45"/>
    <p:sldId id="428" r:id="rId46"/>
    <p:sldId id="429" r:id="rId47"/>
    <p:sldId id="430" r:id="rId4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0EDFB6C-AA3B-4382-9EC0-93A2D3DA38F8}" type="datetime1">
              <a:rPr lang="en-US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A5A26F0-ACC4-4270-8892-121515C277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E35E412-0B45-4579-B20B-5E4C0B3DB689}" type="datetime1">
              <a:rPr lang="en-US"/>
              <a:pPr/>
              <a:t>10/31/2012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2834A48-B6A7-412D-A71E-CE55433946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4B762F5-A503-4521-9A83-9743E00E9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187FA-65FE-4CB3-83AC-E2DFE6B25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3ED9D-0CB4-4D7F-87EC-D1580D180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533400"/>
            <a:ext cx="7620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CFA55-D1E9-4938-BA86-4B0FC8BEA0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981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41148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41148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A660B-D3C4-4CB5-835D-81ED54192E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A58B6-2D9A-41CB-A31D-3E162D372F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4D9B4-0313-491E-B9AD-05D5F185E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2A6DB-D370-4AAE-92CC-65FEE0FC8D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B017B-9D77-442E-8797-3D09FBA6BC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29507-707C-4607-BFAC-25A24C768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28393-B5C8-4E6C-94F2-F38FAE6AC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1EA5F-EB43-4E40-8932-E84E503353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A06A2-78CC-4A20-9992-1ED9BC10D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C4D24-D79C-4956-9B37-E5D6872C9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charset="0"/>
              </a:defRPr>
            </a:lvl1pPr>
          </a:lstStyle>
          <a:p>
            <a:fld id="{FB6EF048-8D01-4FD6-8F21-1B100713C9C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1030" descr="strtegic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w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5.xml"/><Relationship Id="rId4" Type="http://schemas.openxmlformats.org/officeDocument/2006/relationships/slide" Target="slide7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0"/>
            <a:ext cx="4953000" cy="6099175"/>
          </a:xfrm>
          <a:effectLst>
            <a:outerShdw dist="38099" dir="2700000" algn="ctr" rotWithShape="0">
              <a:srgbClr val="333399">
                <a:alpha val="50000"/>
              </a:srgbClr>
            </a:outerShdw>
          </a:effectLst>
        </p:spPr>
        <p:txBody>
          <a:bodyPr anchor="t"/>
          <a:lstStyle/>
          <a:p>
            <a:pPr eaLnBrk="1" hangingPunct="1"/>
            <a:r>
              <a:rPr lang="en-US" sz="2800" smtClean="0">
                <a:latin typeface="Lombardic Narrow" pitchFamily="2" charset="0"/>
              </a:rPr>
              <a:t/>
            </a:r>
            <a:br>
              <a:rPr lang="en-US" sz="2800" smtClean="0">
                <a:latin typeface="Lombardic Narrow" pitchFamily="2" charset="0"/>
              </a:rPr>
            </a:br>
            <a:r>
              <a:rPr lang="en-US" sz="7200" smtClean="0">
                <a:latin typeface="Lombardic Narrow" pitchFamily="2" charset="0"/>
              </a:rPr>
              <a:t>Causes and effects of WWI on the Home Fronts</a:t>
            </a:r>
            <a:endParaRPr lang="en-US" sz="7200" smtClean="0">
              <a:solidFill>
                <a:srgbClr val="664400"/>
              </a:solidFill>
              <a:latin typeface="Lombardic Narr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996600"/>
                </a:solidFill>
                <a:latin typeface="Comic Sans MS" charset="0"/>
                <a:ea typeface="+mn-ea"/>
              </a:rPr>
              <a:t>The Schlieffen Plan</a:t>
            </a:r>
          </a:p>
        </p:txBody>
      </p:sp>
      <p:pic>
        <p:nvPicPr>
          <p:cNvPr id="27651" name="Picture 3" descr="map-Schlieffen Pla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2933700" y="990600"/>
            <a:ext cx="4494213" cy="55626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371600" y="762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996600"/>
                </a:solidFill>
                <a:latin typeface="Comic Sans MS" charset="0"/>
                <a:ea typeface="+mn-ea"/>
              </a:rPr>
              <a:t>Nationalism &amp; Mobilization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524000" y="3438525"/>
            <a:ext cx="67818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B1B53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>
                <a:solidFill>
                  <a:srgbClr val="664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It's a long way to Tipperary,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>
                <a:solidFill>
                  <a:srgbClr val="664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       It's a long way to go;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>
                <a:solidFill>
                  <a:srgbClr val="664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       It's a long way to Tipperary,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>
                <a:solidFill>
                  <a:srgbClr val="664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       To the sweetest girl I know!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>
                <a:solidFill>
                  <a:srgbClr val="664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       Goodbye, Piccadilly,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>
                <a:solidFill>
                  <a:srgbClr val="664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       Farewell, Leicester Square,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>
                <a:solidFill>
                  <a:srgbClr val="664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       It's a long, long way to Tipperary,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>
                <a:solidFill>
                  <a:srgbClr val="664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       But my heart's right there!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1447800" y="1066800"/>
            <a:ext cx="4648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w"/>
              <a:defRPr/>
            </a:pPr>
            <a:r>
              <a:rPr lang="en-US" sz="3200" b="1">
                <a:solidFill>
                  <a:srgbClr val="1B1B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Home by Christmas!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w"/>
              <a:defRPr/>
            </a:pPr>
            <a:r>
              <a:rPr lang="en-US" sz="3200" b="1">
                <a:solidFill>
                  <a:srgbClr val="1B1B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No major war </a:t>
            </a:r>
            <a:br>
              <a:rPr lang="en-US" sz="3200" b="1">
                <a:solidFill>
                  <a:srgbClr val="1B1B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</a:br>
            <a:r>
              <a:rPr lang="en-US" sz="3200" b="1">
                <a:solidFill>
                  <a:srgbClr val="1B1B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in 50 years!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w"/>
              <a:defRPr/>
            </a:pPr>
            <a:r>
              <a:rPr lang="en-US" sz="3200" b="1">
                <a:solidFill>
                  <a:srgbClr val="1B1B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Nationalism!</a:t>
            </a:r>
          </a:p>
        </p:txBody>
      </p:sp>
      <p:pic>
        <p:nvPicPr>
          <p:cNvPr id="86025" name="Picture 9" descr="Full soldier's kit"/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>
          <a:xfrm>
            <a:off x="6096000" y="914400"/>
            <a:ext cx="2827338" cy="3109913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ransition>
    <p:sndAc>
      <p:stSnd loop="1">
        <p:snd r:embed="rId2" name="It's a Long Way to Tipperar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32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32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/>
          <a:lstStyle/>
          <a:p>
            <a:r>
              <a:rPr lang="en-US" smtClean="0"/>
              <a:t>The M.A.N.I.A of WWI!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Militarism</a:t>
            </a:r>
          </a:p>
          <a:p>
            <a:r>
              <a:rPr lang="en-US" smtClean="0"/>
              <a:t>Alliances (Both Open &amp; Secret)</a:t>
            </a:r>
          </a:p>
          <a:p>
            <a:r>
              <a:rPr lang="en-US" smtClean="0"/>
              <a:t>Nationalism</a:t>
            </a:r>
          </a:p>
          <a:p>
            <a:r>
              <a:rPr lang="en-US" smtClean="0"/>
              <a:t>Imperialism (and Industrial Revolution)</a:t>
            </a:r>
          </a:p>
          <a:p>
            <a:r>
              <a:rPr lang="en-US" smtClean="0"/>
              <a:t>Assassination (F. Ferdinand in Sarajevo)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0"/>
            <a:ext cx="4953000" cy="6781800"/>
          </a:xfrm>
          <a:effectLst>
            <a:outerShdw dist="38099" dir="2700000" algn="ctr" rotWithShape="0">
              <a:srgbClr val="333399">
                <a:alpha val="50000"/>
              </a:srgbClr>
            </a:outerShdw>
          </a:effectLst>
        </p:spPr>
        <p:txBody>
          <a:bodyPr anchor="t"/>
          <a:lstStyle/>
          <a:p>
            <a:pPr eaLnBrk="1" hangingPunct="1"/>
            <a:r>
              <a:rPr lang="en-US" sz="6600" dirty="0" smtClean="0">
                <a:latin typeface="Lombardic Narrow" pitchFamily="2" charset="0"/>
              </a:rPr>
              <a:t/>
            </a:r>
            <a:br>
              <a:rPr lang="en-US" sz="6600" dirty="0" smtClean="0">
                <a:latin typeface="Lombardic Narrow" pitchFamily="2" charset="0"/>
              </a:rPr>
            </a:br>
            <a:r>
              <a:rPr lang="en-US" sz="9600" dirty="0" smtClean="0">
                <a:solidFill>
                  <a:srgbClr val="333399"/>
                </a:solidFill>
                <a:latin typeface="Lombardic Narrow" pitchFamily="2" charset="0"/>
              </a:rPr>
              <a:t>Total</a:t>
            </a:r>
            <a:r>
              <a:rPr lang="en-US" sz="9600" dirty="0" smtClean="0">
                <a:solidFill>
                  <a:srgbClr val="333399"/>
                </a:solidFill>
                <a:latin typeface="Lombardic Narrow" pitchFamily="2" charset="0"/>
              </a:rPr>
              <a:t/>
            </a:r>
            <a:br>
              <a:rPr lang="en-US" sz="9600" dirty="0" smtClean="0">
                <a:solidFill>
                  <a:srgbClr val="333399"/>
                </a:solidFill>
                <a:latin typeface="Lombardic Narrow" pitchFamily="2" charset="0"/>
              </a:rPr>
            </a:br>
            <a:r>
              <a:rPr lang="en-US" sz="9600" dirty="0" smtClean="0">
                <a:solidFill>
                  <a:srgbClr val="333399"/>
                </a:solidFill>
                <a:latin typeface="Lombardic Narrow" pitchFamily="2" charset="0"/>
              </a:rPr>
              <a:t>War</a:t>
            </a:r>
            <a:r>
              <a:rPr lang="en-US" sz="9600" dirty="0" smtClean="0">
                <a:solidFill>
                  <a:srgbClr val="333399"/>
                </a:solidFill>
                <a:latin typeface="Lombardic Narrow" pitchFamily="2" charset="0"/>
              </a:rPr>
              <a:t/>
            </a:r>
            <a:br>
              <a:rPr lang="en-US" sz="9600" dirty="0" smtClean="0">
                <a:solidFill>
                  <a:srgbClr val="333399"/>
                </a:solidFill>
                <a:latin typeface="Lombardic Narrow" pitchFamily="2" charset="0"/>
              </a:rPr>
            </a:br>
            <a:endParaRPr lang="en-US" sz="9600" dirty="0" smtClean="0">
              <a:solidFill>
                <a:srgbClr val="664400"/>
              </a:solidFill>
              <a:latin typeface="Lombardic Narr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1"/>
          <p:cNvSpPr>
            <a:spLocks noGrp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/>
          <a:lstStyle/>
          <a:p>
            <a:r>
              <a:rPr lang="en-US" dirty="0" smtClean="0"/>
              <a:t>Definition of “Total War”</a:t>
            </a:r>
          </a:p>
        </p:txBody>
      </p:sp>
      <p:sp>
        <p:nvSpPr>
          <p:cNvPr id="31747" name="Content Placeholder 32"/>
          <p:cNvSpPr>
            <a:spLocks noGrp="1"/>
          </p:cNvSpPr>
          <p:nvPr>
            <p:ph idx="1"/>
          </p:nvPr>
        </p:nvSpPr>
        <p:spPr>
          <a:xfrm>
            <a:off x="1252728" y="1143000"/>
            <a:ext cx="7738872" cy="4953000"/>
          </a:xfrm>
        </p:spPr>
        <p:txBody>
          <a:bodyPr/>
          <a:lstStyle/>
          <a:p>
            <a:r>
              <a:rPr lang="en-US" sz="4400" u="sng" dirty="0" smtClean="0"/>
              <a:t>All</a:t>
            </a:r>
            <a:r>
              <a:rPr lang="en-US" sz="4400" dirty="0" smtClean="0"/>
              <a:t> able </a:t>
            </a:r>
            <a:r>
              <a:rPr lang="en-US" sz="4400" u="sng" dirty="0" smtClean="0"/>
              <a:t>members</a:t>
            </a:r>
            <a:r>
              <a:rPr lang="en-US" sz="4400" dirty="0" smtClean="0"/>
              <a:t> of </a:t>
            </a:r>
            <a:r>
              <a:rPr lang="en-US" sz="4400" u="sng" dirty="0" smtClean="0"/>
              <a:t>society</a:t>
            </a:r>
            <a:r>
              <a:rPr lang="en-US" sz="4400" dirty="0" smtClean="0"/>
              <a:t> </a:t>
            </a:r>
            <a:r>
              <a:rPr lang="en-US" sz="4400" u="sng" dirty="0" smtClean="0"/>
              <a:t>working</a:t>
            </a:r>
            <a:r>
              <a:rPr lang="en-US" sz="4400" dirty="0" smtClean="0"/>
              <a:t> for </a:t>
            </a:r>
            <a:r>
              <a:rPr lang="en-US" sz="4400" u="sng" dirty="0" smtClean="0"/>
              <a:t>the war effort</a:t>
            </a:r>
            <a:r>
              <a:rPr lang="en-US" sz="4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1447800" y="0"/>
            <a:ext cx="7543800" cy="886968"/>
          </a:xfrm>
        </p:spPr>
        <p:txBody>
          <a:bodyPr/>
          <a:lstStyle/>
          <a:p>
            <a:r>
              <a:rPr lang="en-US" dirty="0" smtClean="0"/>
              <a:t>Government Responsibilities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43584" y="777240"/>
            <a:ext cx="7900416" cy="5545773"/>
          </a:xfrm>
        </p:spPr>
        <p:txBody>
          <a:bodyPr/>
          <a:lstStyle/>
          <a:p>
            <a:r>
              <a:rPr lang="en-US" sz="3400" u="sng" dirty="0" smtClean="0"/>
              <a:t>Find needs </a:t>
            </a:r>
            <a:r>
              <a:rPr lang="en-US" sz="3400" dirty="0" smtClean="0"/>
              <a:t>of the war and </a:t>
            </a:r>
            <a:r>
              <a:rPr lang="en-US" sz="3400" u="sng" dirty="0" smtClean="0"/>
              <a:t>fill them</a:t>
            </a:r>
          </a:p>
          <a:p>
            <a:r>
              <a:rPr lang="en-US" sz="3400" dirty="0" smtClean="0"/>
              <a:t>Direct war effort by…</a:t>
            </a:r>
          </a:p>
          <a:p>
            <a:pPr lvl="1"/>
            <a:r>
              <a:rPr lang="en-US" sz="3000" u="sng" dirty="0" smtClean="0"/>
              <a:t>Paying companies to build </a:t>
            </a:r>
            <a:r>
              <a:rPr lang="en-US" sz="3000" dirty="0" smtClean="0"/>
              <a:t>materials</a:t>
            </a:r>
          </a:p>
          <a:p>
            <a:pPr lvl="1"/>
            <a:r>
              <a:rPr lang="en-US" sz="3000" u="sng" dirty="0" smtClean="0"/>
              <a:t>Obtain</a:t>
            </a:r>
            <a:r>
              <a:rPr lang="en-US" sz="3000" dirty="0" smtClean="0"/>
              <a:t> the </a:t>
            </a:r>
            <a:r>
              <a:rPr lang="en-US" sz="3000" u="sng" dirty="0" smtClean="0"/>
              <a:t>materials</a:t>
            </a:r>
            <a:r>
              <a:rPr lang="en-US" sz="3000" dirty="0" smtClean="0"/>
              <a:t> and </a:t>
            </a:r>
            <a:r>
              <a:rPr lang="en-US" sz="3000" u="sng" dirty="0" smtClean="0"/>
              <a:t>labor</a:t>
            </a:r>
            <a:r>
              <a:rPr lang="en-US" sz="3000" dirty="0" smtClean="0"/>
              <a:t> if needed</a:t>
            </a:r>
          </a:p>
          <a:p>
            <a:pPr lvl="1"/>
            <a:r>
              <a:rPr lang="en-US" sz="3000" dirty="0" smtClean="0"/>
              <a:t>Govt. also </a:t>
            </a:r>
            <a:r>
              <a:rPr lang="en-US" sz="3000" u="sng" dirty="0" smtClean="0"/>
              <a:t>directs rations and requirements to </a:t>
            </a:r>
            <a:r>
              <a:rPr lang="en-US" sz="3000" u="sng" dirty="0" smtClean="0"/>
              <a:t>society</a:t>
            </a:r>
          </a:p>
          <a:p>
            <a:r>
              <a:rPr lang="en-US" sz="3400" dirty="0" smtClean="0"/>
              <a:t>What </a:t>
            </a:r>
            <a:r>
              <a:rPr lang="en-US" sz="3400" dirty="0" smtClean="0"/>
              <a:t>kind of examples can you think 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rgbClr val="996600"/>
                </a:solidFill>
                <a:latin typeface="Comic Sans MS" charset="0"/>
                <a:ea typeface="+mn-ea"/>
              </a:rPr>
              <a:t>Financing the War</a:t>
            </a:r>
          </a:p>
        </p:txBody>
      </p:sp>
      <p:pic>
        <p:nvPicPr>
          <p:cNvPr id="33795" name="Picture 5" descr="poster-US-My Daddy Bought Me A Bond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352800" y="1143000"/>
            <a:ext cx="3630613" cy="53340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371600" y="762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996600"/>
                </a:solidFill>
                <a:latin typeface="Comic Sans MS" charset="0"/>
                <a:ea typeface="+mn-ea"/>
              </a:rPr>
              <a:t>Munitions Workers</a:t>
            </a:r>
          </a:p>
        </p:txBody>
      </p:sp>
      <p:pic>
        <p:nvPicPr>
          <p:cNvPr id="34819" name="Picture 8" descr="poster-women-On Her Their Lives Depend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448050" y="990600"/>
            <a:ext cx="3638550" cy="54864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762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996600"/>
                </a:solidFill>
                <a:latin typeface="Comic Sans MS" charset="0"/>
                <a:ea typeface="+mn-ea"/>
              </a:rPr>
              <a:t>French Women Factory Workers</a:t>
            </a:r>
            <a:r>
              <a:rPr lang="en-US" sz="4400" b="1">
                <a:solidFill>
                  <a:srgbClr val="996600"/>
                </a:solidFill>
                <a:latin typeface="Comic Sans MS" charset="0"/>
                <a:ea typeface="+mn-ea"/>
              </a:rPr>
              <a:t> </a:t>
            </a:r>
          </a:p>
        </p:txBody>
      </p:sp>
      <p:pic>
        <p:nvPicPr>
          <p:cNvPr id="35843" name="Picture 8" descr="women at a French munitions factory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>
          <a:xfrm>
            <a:off x="1676400" y="1600200"/>
            <a:ext cx="7010400" cy="4919663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1219200" y="12065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996600"/>
                </a:solidFill>
                <a:latin typeface="Comic Sans MS" charset="0"/>
                <a:ea typeface="+mn-ea"/>
              </a:rPr>
              <a:t>German Women Factory Workers </a:t>
            </a:r>
          </a:p>
        </p:txBody>
      </p:sp>
      <p:pic>
        <p:nvPicPr>
          <p:cNvPr id="36867" name="Picture 5" descr="German women factory worker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2801938" y="990600"/>
            <a:ext cx="4589462" cy="55626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0"/>
            <a:ext cx="4953000" cy="6099175"/>
          </a:xfrm>
          <a:effectLst>
            <a:outerShdw dist="38099" dir="2700000" algn="ctr" rotWithShape="0">
              <a:srgbClr val="333399">
                <a:alpha val="50000"/>
              </a:srgbClr>
            </a:outerShdw>
          </a:effectLst>
        </p:spPr>
        <p:txBody>
          <a:bodyPr anchor="t"/>
          <a:lstStyle/>
          <a:p>
            <a:pPr eaLnBrk="1" hangingPunct="1"/>
            <a:r>
              <a:rPr lang="en-US" sz="7200" smtClean="0">
                <a:solidFill>
                  <a:srgbClr val="664400"/>
                </a:solidFill>
                <a:latin typeface="Lombardic Narrow" pitchFamily="2" charset="0"/>
              </a:rPr>
              <a:t>Quick recap of what's happening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"/>
          <p:cNvSpPr>
            <a:spLocks noGrp="1"/>
          </p:cNvSpPr>
          <p:nvPr>
            <p:ph type="title"/>
          </p:nvPr>
        </p:nvSpPr>
        <p:spPr>
          <a:xfrm>
            <a:off x="1371600" y="0"/>
            <a:ext cx="7543800" cy="758952"/>
          </a:xfrm>
        </p:spPr>
        <p:txBody>
          <a:bodyPr/>
          <a:lstStyle/>
          <a:p>
            <a:r>
              <a:rPr lang="en-US" dirty="0" smtClean="0"/>
              <a:t>Societal Responsibilities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25296" y="768096"/>
            <a:ext cx="7918704" cy="5594223"/>
          </a:xfrm>
        </p:spPr>
        <p:txBody>
          <a:bodyPr/>
          <a:lstStyle/>
          <a:p>
            <a:r>
              <a:rPr lang="en-US" dirty="0" smtClean="0"/>
              <a:t>Working people must </a:t>
            </a:r>
            <a:r>
              <a:rPr lang="en-US" u="sng" dirty="0" smtClean="0"/>
              <a:t>work in </a:t>
            </a:r>
            <a:r>
              <a:rPr lang="en-US" u="sng" dirty="0" smtClean="0"/>
              <a:t>a job </a:t>
            </a:r>
            <a:r>
              <a:rPr lang="en-US" u="sng" dirty="0" smtClean="0"/>
              <a:t>that supports the war or the society.</a:t>
            </a:r>
          </a:p>
          <a:p>
            <a:pPr lvl="1"/>
            <a:r>
              <a:rPr lang="en-US" dirty="0" smtClean="0"/>
              <a:t>Teachers</a:t>
            </a:r>
            <a:r>
              <a:rPr lang="en-US" dirty="0" smtClean="0"/>
              <a:t>, police and fire, medical, etc.</a:t>
            </a:r>
          </a:p>
          <a:p>
            <a:r>
              <a:rPr lang="en-US" dirty="0" smtClean="0"/>
              <a:t>Civilian </a:t>
            </a:r>
            <a:r>
              <a:rPr lang="en-US" u="sng" dirty="0" smtClean="0"/>
              <a:t>volunteers</a:t>
            </a:r>
            <a:r>
              <a:rPr lang="en-US" dirty="0" smtClean="0"/>
              <a:t> </a:t>
            </a:r>
            <a:r>
              <a:rPr lang="en-US" u="sng" dirty="0" smtClean="0"/>
              <a:t>help</a:t>
            </a:r>
            <a:r>
              <a:rPr lang="en-US" dirty="0" smtClean="0"/>
              <a:t> </a:t>
            </a:r>
            <a:r>
              <a:rPr lang="en-US" u="sng" dirty="0" smtClean="0"/>
              <a:t>however</a:t>
            </a:r>
            <a:r>
              <a:rPr lang="en-US" dirty="0" smtClean="0"/>
              <a:t> possible. </a:t>
            </a:r>
          </a:p>
          <a:p>
            <a:r>
              <a:rPr lang="en-US" dirty="0" smtClean="0"/>
              <a:t>Women knitted socks and beanies.</a:t>
            </a:r>
          </a:p>
          <a:p>
            <a:r>
              <a:rPr lang="en-US" u="sng" dirty="0" smtClean="0"/>
              <a:t>Organized</a:t>
            </a:r>
            <a:r>
              <a:rPr lang="en-US" dirty="0" smtClean="0"/>
              <a:t> the gathering of resources!</a:t>
            </a:r>
          </a:p>
          <a:p>
            <a:r>
              <a:rPr lang="en-US" dirty="0" smtClean="0"/>
              <a:t>What sort of things could civilians organize?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7620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300" b="1">
                <a:solidFill>
                  <a:srgbClr val="996600"/>
                </a:solidFill>
                <a:latin typeface="Comic Sans MS" charset="0"/>
                <a:ea typeface="+mn-ea"/>
              </a:rPr>
              <a:t>Red Cross Nurses</a:t>
            </a:r>
          </a:p>
        </p:txBody>
      </p:sp>
      <p:pic>
        <p:nvPicPr>
          <p:cNvPr id="38915" name="Picture 5" descr="WW1poster-The Spirit of America - Red Cros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>
          <a:xfrm>
            <a:off x="3276600" y="990600"/>
            <a:ext cx="3733800" cy="55626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371600" y="212725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996600"/>
                </a:solidFill>
                <a:latin typeface="Comic Sans MS" charset="0"/>
                <a:ea typeface="+mn-ea"/>
              </a:rPr>
              <a:t>Women in the Army Auxiliary</a:t>
            </a:r>
          </a:p>
        </p:txBody>
      </p:sp>
      <p:pic>
        <p:nvPicPr>
          <p:cNvPr id="39939" name="Picture 5" descr="Queen_Mary's_Army_Auxiliary_Corp_jk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>
          <a:xfrm>
            <a:off x="3352800" y="1066800"/>
            <a:ext cx="3622675" cy="54102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rgbClr val="996600"/>
                </a:solidFill>
                <a:latin typeface="Comic Sans MS" charset="0"/>
                <a:ea typeface="+mn-ea"/>
              </a:rPr>
              <a:t>Russian Women Soldiers</a:t>
            </a:r>
          </a:p>
        </p:txBody>
      </p:sp>
      <p:pic>
        <p:nvPicPr>
          <p:cNvPr id="40963" name="Picture 3" descr="Russian women soldier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1752600" y="1143000"/>
            <a:ext cx="6934200" cy="5281613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6"/>
          <p:cNvSpPr>
            <a:spLocks noGrp="1"/>
          </p:cNvSpPr>
          <p:nvPr>
            <p:ph type="title"/>
          </p:nvPr>
        </p:nvSpPr>
        <p:spPr>
          <a:xfrm>
            <a:off x="1371600" y="0"/>
            <a:ext cx="7543800" cy="746449"/>
          </a:xfrm>
        </p:spPr>
        <p:txBody>
          <a:bodyPr/>
          <a:lstStyle/>
          <a:p>
            <a:r>
              <a:rPr lang="en-US" dirty="0" smtClean="0"/>
              <a:t>Rationing Responsibilities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34440" y="690463"/>
            <a:ext cx="7909560" cy="5573389"/>
          </a:xfrm>
        </p:spPr>
        <p:txBody>
          <a:bodyPr/>
          <a:lstStyle/>
          <a:p>
            <a:r>
              <a:rPr lang="en-US" u="sng" dirty="0" smtClean="0"/>
              <a:t>Food</a:t>
            </a:r>
            <a:r>
              <a:rPr lang="en-US" dirty="0" smtClean="0"/>
              <a:t> </a:t>
            </a:r>
            <a:r>
              <a:rPr lang="en-US" u="sng" dirty="0" smtClean="0"/>
              <a:t>controlled</a:t>
            </a:r>
            <a:r>
              <a:rPr lang="en-US" dirty="0" smtClean="0"/>
              <a:t> by Govt. Like what?</a:t>
            </a:r>
          </a:p>
          <a:p>
            <a:pPr lvl="1"/>
            <a:r>
              <a:rPr lang="en-US" dirty="0" smtClean="0"/>
              <a:t>Meat, milk, coffee, tobacco, sugar, shoes, clothing, gas, rubber, cars, steel, etc.</a:t>
            </a:r>
          </a:p>
          <a:p>
            <a:r>
              <a:rPr lang="en-US" dirty="0" smtClean="0"/>
              <a:t>Given </a:t>
            </a:r>
            <a:r>
              <a:rPr lang="en-US" u="sng" dirty="0" smtClean="0"/>
              <a:t>tickets for when to buy items </a:t>
            </a:r>
            <a:r>
              <a:rPr lang="en-US" dirty="0" smtClean="0"/>
              <a:t>based on family size. No discounts!</a:t>
            </a:r>
          </a:p>
          <a:p>
            <a:r>
              <a:rPr lang="en-US" dirty="0" smtClean="0"/>
              <a:t>Govt. promoted </a:t>
            </a:r>
            <a:r>
              <a:rPr lang="en-US" u="sng" dirty="0" smtClean="0"/>
              <a:t>“Liberty gardens” </a:t>
            </a:r>
            <a:r>
              <a:rPr lang="en-US" dirty="0" smtClean="0"/>
              <a:t>to free up resources.</a:t>
            </a:r>
          </a:p>
          <a:p>
            <a:r>
              <a:rPr lang="en-US" dirty="0" smtClean="0"/>
              <a:t>Because of Govt. control, some items don’t get produced. What would be sacrificed?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7620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300" b="1">
                <a:solidFill>
                  <a:srgbClr val="996600"/>
                </a:solidFill>
                <a:latin typeface="Comic Sans MS" charset="0"/>
                <a:ea typeface="+mn-ea"/>
              </a:rPr>
              <a:t>Working in the Fields</a:t>
            </a:r>
          </a:p>
        </p:txBody>
      </p:sp>
      <p:pic>
        <p:nvPicPr>
          <p:cNvPr id="43011" name="Picture 5" descr="The Girl Serves the Nation's Need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2163763" y="1219200"/>
            <a:ext cx="6035675" cy="5072063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8600" y="1143000"/>
            <a:ext cx="5029200" cy="4114800"/>
          </a:xfrm>
          <a:effectLst>
            <a:outerShdw dist="38099" dir="2700000" algn="ctr" rotWithShape="0">
              <a:srgbClr val="333399">
                <a:alpha val="50000"/>
              </a:srgbClr>
            </a:outerShdw>
          </a:effectLst>
        </p:spPr>
        <p:txBody>
          <a:bodyPr anchor="t"/>
          <a:lstStyle/>
          <a:p>
            <a:pPr eaLnBrk="1" hangingPunct="1"/>
            <a:r>
              <a:rPr lang="en-US" sz="8400" smtClean="0">
                <a:solidFill>
                  <a:srgbClr val="664400"/>
                </a:solidFill>
                <a:latin typeface="Lombardic Narrow" pitchFamily="2" charset="0"/>
              </a:rPr>
              <a:t>The</a:t>
            </a:r>
            <a:br>
              <a:rPr lang="en-US" sz="8400" smtClean="0">
                <a:solidFill>
                  <a:srgbClr val="664400"/>
                </a:solidFill>
                <a:latin typeface="Lombardic Narrow" pitchFamily="2" charset="0"/>
              </a:rPr>
            </a:br>
            <a:r>
              <a:rPr lang="en-US" sz="8400" smtClean="0">
                <a:solidFill>
                  <a:srgbClr val="664400"/>
                </a:solidFill>
                <a:latin typeface="Lombardic Narrow" pitchFamily="2" charset="0"/>
              </a:rPr>
              <a:t>“Colonial”</a:t>
            </a:r>
            <a:br>
              <a:rPr lang="en-US" sz="8400" smtClean="0">
                <a:solidFill>
                  <a:srgbClr val="664400"/>
                </a:solidFill>
                <a:latin typeface="Lombardic Narrow" pitchFamily="2" charset="0"/>
              </a:rPr>
            </a:br>
            <a:r>
              <a:rPr lang="en-US" sz="8400" smtClean="0">
                <a:solidFill>
                  <a:srgbClr val="664400"/>
                </a:solidFill>
                <a:latin typeface="Lombardic Narrow" pitchFamily="2" charset="0"/>
              </a:rPr>
              <a:t>Fronts</a:t>
            </a:r>
            <a:endParaRPr lang="en-US" sz="7000" smtClean="0">
              <a:latin typeface="Lombardic Narr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543800" cy="836613"/>
          </a:xfrm>
        </p:spPr>
        <p:txBody>
          <a:bodyPr/>
          <a:lstStyle/>
          <a:p>
            <a:r>
              <a:rPr lang="en-US" smtClean="0"/>
              <a:t>Colonial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685800"/>
            <a:ext cx="7909560" cy="5927725"/>
          </a:xfrm>
        </p:spPr>
        <p:txBody>
          <a:bodyPr/>
          <a:lstStyle/>
          <a:p>
            <a:r>
              <a:rPr lang="en-US" dirty="0" smtClean="0"/>
              <a:t>Empires </a:t>
            </a:r>
            <a:r>
              <a:rPr lang="en-US" u="sng" dirty="0" smtClean="0"/>
              <a:t>expected</a:t>
            </a:r>
            <a:r>
              <a:rPr lang="en-US" dirty="0" smtClean="0"/>
              <a:t> their colonists </a:t>
            </a:r>
            <a:r>
              <a:rPr lang="en-US" u="sng" dirty="0" smtClean="0"/>
              <a:t>to serve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Some</a:t>
            </a:r>
            <a:r>
              <a:rPr lang="en-US" dirty="0" smtClean="0"/>
              <a:t> </a:t>
            </a:r>
            <a:r>
              <a:rPr lang="en-US" u="sng" dirty="0" smtClean="0"/>
              <a:t>volunteered</a:t>
            </a:r>
            <a:r>
              <a:rPr lang="en-US" dirty="0" smtClean="0"/>
              <a:t>, others were </a:t>
            </a:r>
            <a:r>
              <a:rPr lang="en-US" u="sng" dirty="0" smtClean="0"/>
              <a:t>drafted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Service did not mean equal rights </a:t>
            </a:r>
            <a:r>
              <a:rPr lang="en-US" dirty="0" smtClean="0"/>
              <a:t>afterward.</a:t>
            </a:r>
          </a:p>
          <a:p>
            <a:r>
              <a:rPr lang="en-US" dirty="0" smtClean="0"/>
              <a:t>How would this affect peoples’ ideas of fairness and equality when thinking about those who enlisted them i.e. the empires?</a:t>
            </a:r>
          </a:p>
          <a:p>
            <a:r>
              <a:rPr lang="en-US" dirty="0" smtClean="0"/>
              <a:t>What could potentially happen in the long-term future?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1371600" y="3048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900" b="1">
                <a:solidFill>
                  <a:srgbClr val="996600"/>
                </a:solidFill>
                <a:latin typeface="Comic Sans MS" charset="0"/>
                <a:ea typeface="+mn-ea"/>
              </a:rPr>
              <a:t>Sikh British Soldiers in India</a:t>
            </a:r>
          </a:p>
        </p:txBody>
      </p:sp>
      <p:pic>
        <p:nvPicPr>
          <p:cNvPr id="46083" name="Picture 5" descr="Sikh soldiers in India - WW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2133600" y="1371600"/>
            <a:ext cx="6096000" cy="475615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1371600" y="3048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900" b="1">
                <a:solidFill>
                  <a:srgbClr val="996600"/>
                </a:solidFill>
                <a:latin typeface="Comic Sans MS" charset="0"/>
                <a:ea typeface="+mn-ea"/>
              </a:rPr>
              <a:t>Fighting in Africa</a:t>
            </a:r>
          </a:p>
        </p:txBody>
      </p:sp>
      <p:pic>
        <p:nvPicPr>
          <p:cNvPr id="47107" name="Picture 5" descr="Sikh Mountain Gunners in Afri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>
          <a:xfrm>
            <a:off x="1600200" y="1295400"/>
            <a:ext cx="3352800" cy="2776538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1447800" y="4114800"/>
            <a:ext cx="29718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1B1B53"/>
                </a:solidFill>
                <a:latin typeface="Comic Sans MS" charset="0"/>
                <a:ea typeface="+mn-ea"/>
              </a:rPr>
              <a:t>British Sikh </a:t>
            </a:r>
            <a:br>
              <a:rPr lang="en-US" b="1">
                <a:solidFill>
                  <a:srgbClr val="1B1B53"/>
                </a:solidFill>
                <a:latin typeface="Comic Sans MS" charset="0"/>
                <a:ea typeface="+mn-ea"/>
              </a:rPr>
            </a:br>
            <a:r>
              <a:rPr lang="en-US" b="1">
                <a:solidFill>
                  <a:srgbClr val="1B1B53"/>
                </a:solidFill>
                <a:latin typeface="Comic Sans MS" charset="0"/>
                <a:ea typeface="+mn-ea"/>
              </a:rPr>
              <a:t>Mountain Gunners</a:t>
            </a:r>
          </a:p>
        </p:txBody>
      </p:sp>
      <p:pic>
        <p:nvPicPr>
          <p:cNvPr id="47109" name="Picture 8" descr="Africans in Schutztruppe-Ger Colonial Arm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12000"/>
          </a:blip>
          <a:srcRect/>
          <a:stretch>
            <a:fillRect/>
          </a:stretch>
        </p:blipFill>
        <p:spPr>
          <a:xfrm>
            <a:off x="4495800" y="4365625"/>
            <a:ext cx="4495800" cy="2263775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5181600" y="2895600"/>
            <a:ext cx="358140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1B1B53"/>
                </a:solidFill>
                <a:latin typeface="Comic Sans MS" charset="0"/>
              </a:rPr>
              <a:t>Black Soldiers in the German </a:t>
            </a:r>
            <a:r>
              <a:rPr lang="en-US" b="1" i="1">
                <a:solidFill>
                  <a:srgbClr val="1B1B53"/>
                </a:solidFill>
                <a:latin typeface="Comic Sans MS" charset="0"/>
              </a:rPr>
              <a:t>Schutztruppen</a:t>
            </a:r>
            <a:r>
              <a:rPr lang="en-US" b="1">
                <a:solidFill>
                  <a:srgbClr val="1B1B53"/>
                </a:solidFill>
                <a:latin typeface="Comic Sans MS" charset="0"/>
              </a:rPr>
              <a:t/>
            </a:r>
            <a:br>
              <a:rPr lang="en-US" b="1">
                <a:solidFill>
                  <a:srgbClr val="1B1B53"/>
                </a:solidFill>
                <a:latin typeface="Comic Sans MS" charset="0"/>
              </a:rPr>
            </a:br>
            <a:r>
              <a:rPr lang="en-US" b="1">
                <a:solidFill>
                  <a:srgbClr val="1B1B53"/>
                </a:solidFill>
                <a:latin typeface="Comic Sans MS" charset="0"/>
              </a:rPr>
              <a:t>[German E. Africa]</a:t>
            </a:r>
            <a:endParaRPr lang="en-US" b="1" i="1">
              <a:solidFill>
                <a:srgbClr val="1B1B53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371600" y="212725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996600"/>
                </a:solidFill>
                <a:latin typeface="Comic Sans MS" charset="0"/>
                <a:ea typeface="+mn-ea"/>
              </a:rPr>
              <a:t>2. Militarism &amp; Arms Race</a:t>
            </a:r>
          </a:p>
        </p:txBody>
      </p:sp>
      <p:graphicFrame>
        <p:nvGraphicFramePr>
          <p:cNvPr id="171104" name="Group 96"/>
          <p:cNvGraphicFramePr>
            <a:graphicFrameLocks noGrp="1"/>
          </p:cNvGraphicFramePr>
          <p:nvPr>
            <p:ph sz="half" idx="1"/>
          </p:nvPr>
        </p:nvGraphicFramePr>
        <p:xfrm>
          <a:off x="2362200" y="2514600"/>
          <a:ext cx="5715000" cy="994093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331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1F0A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Arial" charset="0"/>
                        </a:rPr>
                        <a:t>1870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E61F0A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1F0A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Arial" charset="0"/>
                        </a:rPr>
                        <a:t>1880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E61F0A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1F0A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Arial" charset="0"/>
                        </a:rPr>
                        <a:t>1890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E61F0A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1F0A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Arial" charset="0"/>
                        </a:rPr>
                        <a:t>1900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E61F0A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1F0A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Arial" charset="0"/>
                        </a:rPr>
                        <a:t>1910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E61F0A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1F0A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Arial" charset="0"/>
                        </a:rPr>
                        <a:t>1914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E61F0A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Arial" charset="0"/>
                        </a:rPr>
                        <a:t>94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Arial" charset="0"/>
                        </a:rPr>
                        <a:t>130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Arial" charset="0"/>
                        </a:rPr>
                        <a:t>154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Arial" charset="0"/>
                        </a:rPr>
                        <a:t>268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Arial" charset="0"/>
                        </a:rPr>
                        <a:t>289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Arial" charset="0"/>
                        </a:rPr>
                        <a:t>398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1075" name="Text Box 67"/>
          <p:cNvSpPr txBox="1">
            <a:spLocks noChangeArrowheads="1"/>
          </p:cNvSpPr>
          <p:nvPr/>
        </p:nvSpPr>
        <p:spPr bwMode="auto">
          <a:xfrm>
            <a:off x="1752600" y="1295400"/>
            <a:ext cx="693420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1B1B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Total Defense Expenditures for the Great Powers [Ger., A-H, It., Fr., Br., Rus.] </a:t>
            </a:r>
            <a:br>
              <a:rPr lang="en-US" b="1">
                <a:solidFill>
                  <a:srgbClr val="1B1B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b="1">
                <a:solidFill>
                  <a:srgbClr val="1B1B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in millions of £s.</a:t>
            </a:r>
          </a:p>
        </p:txBody>
      </p:sp>
      <p:graphicFrame>
        <p:nvGraphicFramePr>
          <p:cNvPr id="171137" name="Group 129"/>
          <p:cNvGraphicFramePr>
            <a:graphicFrameLocks noGrp="1"/>
          </p:cNvGraphicFramePr>
          <p:nvPr>
            <p:ph sz="half" idx="2"/>
          </p:nvPr>
        </p:nvGraphicFramePr>
        <p:xfrm>
          <a:off x="3048000" y="4043363"/>
          <a:ext cx="4572000" cy="2286000"/>
        </p:xfrm>
        <a:graphic>
          <a:graphicData uri="http://schemas.openxmlformats.org/drawingml/2006/table">
            <a:tbl>
              <a:tblPr/>
              <a:tblGrid>
                <a:gridCol w="1371600"/>
                <a:gridCol w="3200400"/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61F0A"/>
                          </a:solidFill>
                          <a:effectLst/>
                          <a:latin typeface="Comic Sans MS" charset="0"/>
                        </a:rPr>
                        <a:t>1910-1914 Increase in Defense Expenditures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France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Britain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Russia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Germany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73%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900" b="1">
                <a:solidFill>
                  <a:srgbClr val="996600"/>
                </a:solidFill>
                <a:latin typeface="Comic Sans MS" charset="0"/>
                <a:ea typeface="+mn-ea"/>
              </a:rPr>
              <a:t>Fighting in Africa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1524000" y="5943600"/>
            <a:ext cx="723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1B1B53"/>
                </a:solidFill>
                <a:latin typeface="Comic Sans MS" charset="0"/>
              </a:rPr>
              <a:t>3</a:t>
            </a:r>
            <a:r>
              <a:rPr lang="en-US" b="1" baseline="30000">
                <a:solidFill>
                  <a:srgbClr val="1B1B53"/>
                </a:solidFill>
                <a:latin typeface="Comic Sans MS" charset="0"/>
              </a:rPr>
              <a:t>rd</a:t>
            </a:r>
            <a:r>
              <a:rPr lang="en-US" b="1">
                <a:solidFill>
                  <a:srgbClr val="1B1B53"/>
                </a:solidFill>
                <a:latin typeface="Comic Sans MS" charset="0"/>
              </a:rPr>
              <a:t> British Battalion, Nigerian Brigade</a:t>
            </a:r>
            <a:endParaRPr lang="en-US" b="1" i="1">
              <a:solidFill>
                <a:srgbClr val="1B1B53"/>
              </a:solidFill>
              <a:latin typeface="Comic Sans MS" charset="0"/>
            </a:endParaRPr>
          </a:p>
        </p:txBody>
      </p:sp>
      <p:pic>
        <p:nvPicPr>
          <p:cNvPr id="48132" name="Picture 9" descr="3rd battalion-Nigerian Brigade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b="1964"/>
          <a:stretch>
            <a:fillRect/>
          </a:stretch>
        </p:blipFill>
        <p:spPr>
          <a:xfrm>
            <a:off x="1676400" y="1071563"/>
            <a:ext cx="7010400" cy="4795837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900" b="1">
                <a:solidFill>
                  <a:srgbClr val="996600"/>
                </a:solidFill>
                <a:latin typeface="Comic Sans MS" charset="0"/>
                <a:ea typeface="+mn-ea"/>
              </a:rPr>
              <a:t>Fighting in Salonika, Greece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1524000" y="5791200"/>
            <a:ext cx="7239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1B1B53"/>
                </a:solidFill>
                <a:latin typeface="Comic Sans MS" charset="0"/>
              </a:rPr>
              <a:t>French colonial marine infantry from</a:t>
            </a:r>
            <a:br>
              <a:rPr lang="en-US" b="1">
                <a:solidFill>
                  <a:srgbClr val="1B1B53"/>
                </a:solidFill>
                <a:latin typeface="Comic Sans MS" charset="0"/>
              </a:rPr>
            </a:br>
            <a:r>
              <a:rPr lang="en-US" b="1">
                <a:solidFill>
                  <a:srgbClr val="1B1B53"/>
                </a:solidFill>
                <a:latin typeface="Comic Sans MS" charset="0"/>
              </a:rPr>
              <a:t>Cochin, China - 1916</a:t>
            </a:r>
            <a:endParaRPr lang="en-US" b="1" i="1">
              <a:solidFill>
                <a:srgbClr val="1B1B53"/>
              </a:solidFill>
              <a:latin typeface="Comic Sans MS" charset="0"/>
            </a:endParaRPr>
          </a:p>
        </p:txBody>
      </p:sp>
      <p:pic>
        <p:nvPicPr>
          <p:cNvPr id="49156" name="Picture 6" descr="Fr colonial marine infantry from Cochin-CHina-191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2362200" y="1066800"/>
            <a:ext cx="5562600" cy="44704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371600" y="762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rgbClr val="996600"/>
                </a:solidFill>
                <a:latin typeface="Comic Sans MS" charset="0"/>
                <a:ea typeface="+mn-ea"/>
              </a:rPr>
              <a:t>A Young Australian Recruit</a:t>
            </a:r>
          </a:p>
        </p:txBody>
      </p:sp>
      <p:pic>
        <p:nvPicPr>
          <p:cNvPr id="50179" name="Picture 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3200400" y="990600"/>
            <a:ext cx="3868738" cy="55626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219200" y="76200"/>
            <a:ext cx="7924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rgbClr val="996600"/>
                </a:solidFill>
                <a:latin typeface="Comic Sans MS" charset="0"/>
                <a:ea typeface="+mn-ea"/>
              </a:rPr>
              <a:t>Recruits of the </a:t>
            </a:r>
            <a:br>
              <a:rPr lang="en-US" sz="4400" b="1">
                <a:solidFill>
                  <a:srgbClr val="996600"/>
                </a:solidFill>
                <a:latin typeface="Comic Sans MS" charset="0"/>
                <a:ea typeface="+mn-ea"/>
              </a:rPr>
            </a:br>
            <a:r>
              <a:rPr lang="en-US" sz="4400" b="1">
                <a:solidFill>
                  <a:srgbClr val="996600"/>
                </a:solidFill>
                <a:latin typeface="Comic Sans MS" charset="0"/>
                <a:ea typeface="+mn-ea"/>
              </a:rPr>
              <a:t>Central Powers</a:t>
            </a:r>
          </a:p>
        </p:txBody>
      </p:sp>
      <p:pic>
        <p:nvPicPr>
          <p:cNvPr id="112645" name="Picture 5" descr="Austro-Hung troops waiting to dep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>
          <a:xfrm>
            <a:off x="1752600" y="1844675"/>
            <a:ext cx="3021013" cy="35052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981200" y="5349875"/>
            <a:ext cx="25146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rgbClr val="9966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Austro-Hungarians</a:t>
            </a:r>
          </a:p>
        </p:txBody>
      </p:sp>
      <p:pic>
        <p:nvPicPr>
          <p:cNvPr id="112648" name="Picture 8" descr="German recruit bids farewell to his moth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3097213"/>
            <a:ext cx="3733800" cy="2998787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5562600" y="1828800"/>
            <a:ext cx="281940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rgbClr val="9966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A German Soldier Says Farewell to His Mother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7" grpId="0"/>
      <p:bldP spid="1126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rgbClr val="996600"/>
                </a:solidFill>
                <a:latin typeface="Comic Sans MS" charset="0"/>
                <a:ea typeface="+mn-ea"/>
              </a:rPr>
              <a:t>New French Recruits</a:t>
            </a:r>
          </a:p>
        </p:txBody>
      </p:sp>
      <p:pic>
        <p:nvPicPr>
          <p:cNvPr id="52227" name="Picture 5" descr="carefree French troops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1066800"/>
            <a:ext cx="4843463" cy="52578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371600" y="212725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996600"/>
                </a:solidFill>
                <a:latin typeface="Comic Sans MS" charset="0"/>
                <a:ea typeface="+mn-ea"/>
              </a:rPr>
              <a:t>A German Boy Pretends to Be a Soldier</a:t>
            </a:r>
          </a:p>
        </p:txBody>
      </p:sp>
      <p:pic>
        <p:nvPicPr>
          <p:cNvPr id="53251" name="Picture 3" descr="young boy pretending to be a German soldier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457325"/>
            <a:ext cx="5181600" cy="5095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>
            <p:ph/>
          </p:nvPr>
        </p:nvGraphicFramePr>
        <p:xfrm>
          <a:off x="1524000" y="447675"/>
          <a:ext cx="7315200" cy="5876925"/>
        </p:xfrm>
        <a:graphic>
          <a:graphicData uri="http://schemas.openxmlformats.org/presentationml/2006/ole">
            <p:oleObj spid="_x0000_s54274" name="Chart" r:id="rId3" imgW="3781349" imgH="3038551" progId="Excel.Sheet.8">
              <p:embed/>
            </p:oleObj>
          </a:graphicData>
        </a:graphic>
      </p:graphicFrame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-76200"/>
            <a:ext cx="5181600" cy="6781800"/>
          </a:xfrm>
          <a:effectLst>
            <a:outerShdw dist="38099" dir="2700000" algn="ctr" rotWithShape="0">
              <a:srgbClr val="333399">
                <a:alpha val="50000"/>
              </a:srgbClr>
            </a:outerShdw>
          </a:effectLst>
        </p:spPr>
        <p:txBody>
          <a:bodyPr anchor="t"/>
          <a:lstStyle/>
          <a:p>
            <a:pPr eaLnBrk="1" hangingPunct="1"/>
            <a:r>
              <a:rPr lang="en-US" sz="2800" smtClean="0">
                <a:latin typeface="Lombardic Narrow" pitchFamily="2" charset="0"/>
              </a:rPr>
              <a:t/>
            </a:r>
            <a:br>
              <a:rPr lang="en-US" sz="2800" smtClean="0">
                <a:latin typeface="Lombardic Narrow" pitchFamily="2" charset="0"/>
              </a:rPr>
            </a:br>
            <a:r>
              <a:rPr lang="en-US" sz="6800" smtClean="0">
                <a:solidFill>
                  <a:srgbClr val="333399"/>
                </a:solidFill>
                <a:latin typeface="Lombardic Narrow" pitchFamily="2" charset="0"/>
              </a:rPr>
              <a:t>What products did women produce from rationing?</a:t>
            </a:r>
            <a:r>
              <a:rPr lang="en-US" sz="1400" smtClean="0">
                <a:solidFill>
                  <a:srgbClr val="333399"/>
                </a:solidFill>
                <a:latin typeface="Lombardic Narrow" pitchFamily="2" charset="0"/>
              </a:rPr>
              <a:t/>
            </a:r>
            <a:br>
              <a:rPr lang="en-US" sz="1400" smtClean="0">
                <a:solidFill>
                  <a:srgbClr val="333399"/>
                </a:solidFill>
                <a:latin typeface="Lombardic Narrow" pitchFamily="2" charset="0"/>
              </a:rPr>
            </a:br>
            <a:r>
              <a:rPr lang="en-US" sz="1400" smtClean="0">
                <a:solidFill>
                  <a:srgbClr val="333399"/>
                </a:solidFill>
                <a:latin typeface="Lombardic Narrow" pitchFamily="2" charset="0"/>
              </a:rPr>
              <a:t/>
            </a:r>
            <a:br>
              <a:rPr lang="en-US" sz="1400" smtClean="0">
                <a:solidFill>
                  <a:srgbClr val="333399"/>
                </a:solidFill>
                <a:latin typeface="Lombardic Narrow" pitchFamily="2" charset="0"/>
              </a:rPr>
            </a:br>
            <a:r>
              <a:rPr lang="en-US" sz="1400" smtClean="0">
                <a:solidFill>
                  <a:srgbClr val="333399"/>
                </a:solidFill>
                <a:latin typeface="Lombardic Narrow" pitchFamily="2" charset="0"/>
              </a:rPr>
              <a:t/>
            </a:r>
            <a:br>
              <a:rPr lang="en-US" sz="1400" smtClean="0">
                <a:solidFill>
                  <a:srgbClr val="333399"/>
                </a:solidFill>
                <a:latin typeface="Lombardic Narrow" pitchFamily="2" charset="0"/>
              </a:rPr>
            </a:br>
            <a:endParaRPr lang="en-US" sz="8400" smtClean="0">
              <a:solidFill>
                <a:srgbClr val="664400"/>
              </a:solidFill>
              <a:latin typeface="Lombardic Narr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371600" y="212725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996600"/>
                </a:solidFill>
                <a:latin typeface="Comic Sans MS" charset="0"/>
                <a:ea typeface="+mn-ea"/>
              </a:rPr>
              <a:t>French Renault Tank</a:t>
            </a:r>
          </a:p>
        </p:txBody>
      </p:sp>
      <p:pic>
        <p:nvPicPr>
          <p:cNvPr id="56323" name="Picture 7" descr="French Renault Tank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1284288"/>
            <a:ext cx="7086600" cy="5081587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1371600" y="212725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996600"/>
                </a:solidFill>
                <a:latin typeface="Comic Sans MS" charset="0"/>
                <a:ea typeface="+mn-ea"/>
              </a:rPr>
              <a:t>British Tank at Ypres</a:t>
            </a:r>
          </a:p>
        </p:txBody>
      </p:sp>
      <p:pic>
        <p:nvPicPr>
          <p:cNvPr id="57347" name="Picture 5" descr="British tank at Ypres - 191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1981200" y="1219200"/>
            <a:ext cx="6400800" cy="5049838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371600" y="212725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996600"/>
                </a:solidFill>
                <a:latin typeface="Comic Sans MS" charset="0"/>
                <a:ea typeface="+mn-ea"/>
              </a:rPr>
              <a:t>1. The Alliance System</a:t>
            </a:r>
          </a:p>
        </p:txBody>
      </p:sp>
      <p:pic>
        <p:nvPicPr>
          <p:cNvPr id="100361" name="Picture 9" descr="france_lar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3417888"/>
            <a:ext cx="1981200" cy="1320800"/>
          </a:xfrm>
          <a:noFill/>
        </p:spPr>
      </p:pic>
      <p:pic>
        <p:nvPicPr>
          <p:cNvPr id="100363" name="Picture 11" descr="russia_lar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676400" y="4891088"/>
            <a:ext cx="1981200" cy="1320800"/>
          </a:xfrm>
          <a:noFill/>
        </p:spPr>
      </p:pic>
      <p:pic>
        <p:nvPicPr>
          <p:cNvPr id="100366" name="Picture 14" descr="unitedkingdom_mediu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676400" y="1981200"/>
            <a:ext cx="1981200" cy="1295400"/>
          </a:xfrm>
          <a:noFill/>
        </p:spPr>
      </p:pic>
      <p:pic>
        <p:nvPicPr>
          <p:cNvPr id="100369" name="Picture 17" descr="arm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 l="1622" r="1622"/>
          <a:stretch>
            <a:fillRect/>
          </a:stretch>
        </p:blipFill>
        <p:spPr>
          <a:xfrm>
            <a:off x="6705600" y="3443288"/>
            <a:ext cx="1981200" cy="1357312"/>
          </a:xfrm>
        </p:spPr>
      </p:pic>
      <p:pic>
        <p:nvPicPr>
          <p:cNvPr id="100372" name="Picture 20" descr="germany_noeagle_mediu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19812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ITAL001"/>
          <p:cNvPicPr>
            <a:picLocks noChangeAspect="1" noChangeArrowheads="1"/>
          </p:cNvPicPr>
          <p:nvPr/>
        </p:nvPicPr>
        <p:blipFill>
          <a:blip r:embed="rId8"/>
          <a:srcRect l="2777" t="4117" r="2777" b="5318"/>
          <a:stretch>
            <a:fillRect/>
          </a:stretch>
        </p:blipFill>
        <p:spPr bwMode="auto">
          <a:xfrm>
            <a:off x="6705600" y="49530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75" name="Line 23"/>
          <p:cNvSpPr>
            <a:spLocks noChangeShapeType="1"/>
          </p:cNvSpPr>
          <p:nvPr/>
        </p:nvSpPr>
        <p:spPr bwMode="auto">
          <a:xfrm>
            <a:off x="3962400" y="2286000"/>
            <a:ext cx="0" cy="3657600"/>
          </a:xfrm>
          <a:prstGeom prst="line">
            <a:avLst/>
          </a:prstGeom>
          <a:noFill/>
          <a:ln w="38100" cap="sq">
            <a:solidFill>
              <a:srgbClr val="E61F0A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0376" name="Line 24"/>
          <p:cNvSpPr>
            <a:spLocks noChangeShapeType="1"/>
          </p:cNvSpPr>
          <p:nvPr/>
        </p:nvSpPr>
        <p:spPr bwMode="auto">
          <a:xfrm>
            <a:off x="3657600" y="5943600"/>
            <a:ext cx="304800" cy="0"/>
          </a:xfrm>
          <a:prstGeom prst="line">
            <a:avLst/>
          </a:prstGeom>
          <a:noFill/>
          <a:ln w="38100" cap="sq">
            <a:solidFill>
              <a:srgbClr val="E61F0A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0378" name="Line 26"/>
          <p:cNvSpPr>
            <a:spLocks noChangeShapeType="1"/>
          </p:cNvSpPr>
          <p:nvPr/>
        </p:nvSpPr>
        <p:spPr bwMode="auto">
          <a:xfrm>
            <a:off x="3657600" y="2286000"/>
            <a:ext cx="304800" cy="0"/>
          </a:xfrm>
          <a:prstGeom prst="line">
            <a:avLst/>
          </a:prstGeom>
          <a:noFill/>
          <a:ln w="38100" cap="sq">
            <a:solidFill>
              <a:srgbClr val="E61F0A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3962400" y="4191000"/>
            <a:ext cx="304800" cy="0"/>
          </a:xfrm>
          <a:prstGeom prst="line">
            <a:avLst/>
          </a:prstGeom>
          <a:noFill/>
          <a:ln w="38100" cap="sq">
            <a:solidFill>
              <a:srgbClr val="E61F0A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 flipH="1">
            <a:off x="6400800" y="2286000"/>
            <a:ext cx="0" cy="365760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0381" name="Line 29"/>
          <p:cNvSpPr>
            <a:spLocks noChangeShapeType="1"/>
          </p:cNvSpPr>
          <p:nvPr/>
        </p:nvSpPr>
        <p:spPr bwMode="auto">
          <a:xfrm flipH="1">
            <a:off x="6400800" y="5943600"/>
            <a:ext cx="304800" cy="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0382" name="Line 30"/>
          <p:cNvSpPr>
            <a:spLocks noChangeShapeType="1"/>
          </p:cNvSpPr>
          <p:nvPr/>
        </p:nvSpPr>
        <p:spPr bwMode="auto">
          <a:xfrm>
            <a:off x="6400800" y="2286000"/>
            <a:ext cx="304800" cy="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 flipH="1">
            <a:off x="6096000" y="4191000"/>
            <a:ext cx="304800" cy="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0384" name="AutoShape 32"/>
          <p:cNvSpPr>
            <a:spLocks noChangeArrowheads="1"/>
          </p:cNvSpPr>
          <p:nvPr/>
        </p:nvSpPr>
        <p:spPr bwMode="auto">
          <a:xfrm>
            <a:off x="4419600" y="3124200"/>
            <a:ext cx="1600200" cy="1981200"/>
          </a:xfrm>
          <a:prstGeom prst="irregularSeal1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92892" dir="4388475" algn="ctr" rotWithShape="0">
              <a:srgbClr val="996600">
                <a:alpha val="74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0387" name="Text Box 35"/>
          <p:cNvSpPr txBox="1">
            <a:spLocks noChangeArrowheads="1"/>
          </p:cNvSpPr>
          <p:nvPr/>
        </p:nvSpPr>
        <p:spPr bwMode="auto">
          <a:xfrm>
            <a:off x="1219200" y="1219200"/>
            <a:ext cx="3124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u="sng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Triple Entente</a:t>
            </a:r>
            <a:r>
              <a:rPr lang="en-US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:</a:t>
            </a:r>
          </a:p>
        </p:txBody>
      </p:sp>
      <p:sp>
        <p:nvSpPr>
          <p:cNvPr id="100388" name="Text Box 36"/>
          <p:cNvSpPr txBox="1">
            <a:spLocks noChangeArrowheads="1"/>
          </p:cNvSpPr>
          <p:nvPr/>
        </p:nvSpPr>
        <p:spPr bwMode="auto">
          <a:xfrm>
            <a:off x="6324600" y="1219200"/>
            <a:ext cx="2590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Triple Alliance</a:t>
            </a: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00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003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5" grpId="0" animBg="1"/>
      <p:bldP spid="100376" grpId="0" animBg="1"/>
      <p:bldP spid="100378" grpId="0" animBg="1"/>
      <p:bldP spid="100379" grpId="0" animBg="1"/>
      <p:bldP spid="100380" grpId="0" animBg="1"/>
      <p:bldP spid="100381" grpId="0" animBg="1"/>
      <p:bldP spid="100382" grpId="0" animBg="1"/>
      <p:bldP spid="100383" grpId="0" animBg="1"/>
      <p:bldP spid="10038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4953000" y="212725"/>
            <a:ext cx="4038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996600"/>
                </a:solidFill>
                <a:latin typeface="Comic Sans MS" charset="0"/>
                <a:ea typeface="+mn-ea"/>
              </a:rPr>
              <a:t>U-Boats</a:t>
            </a:r>
          </a:p>
        </p:txBody>
      </p:sp>
      <p:pic>
        <p:nvPicPr>
          <p:cNvPr id="121867" name="Picture 11" descr="beached German U-boat off English coa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6000" contrast="6000"/>
          </a:blip>
          <a:srcRect l="4834" t="8218" r="3278" b="8220"/>
          <a:stretch>
            <a:fillRect/>
          </a:stretch>
        </p:blipFill>
        <p:spPr>
          <a:xfrm>
            <a:off x="1566863" y="304800"/>
            <a:ext cx="2547937" cy="28956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121873" name="Picture 17" descr="poster-Germany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bright="-6000" contrast="6000"/>
          </a:blip>
          <a:srcRect/>
          <a:stretch>
            <a:fillRect/>
          </a:stretch>
        </p:blipFill>
        <p:spPr>
          <a:xfrm>
            <a:off x="3124200" y="2895600"/>
            <a:ext cx="2438400" cy="36576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121876" name="Picture 20" descr="poster-German-England surrounded by UBoat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lum bright="-6000" contrast="12000"/>
          </a:blip>
          <a:srcRect/>
          <a:stretch>
            <a:fillRect/>
          </a:stretch>
        </p:blipFill>
        <p:spPr>
          <a:xfrm>
            <a:off x="5791200" y="1295400"/>
            <a:ext cx="3073400" cy="45720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ransition>
    <p:sndAc>
      <p:stSnd>
        <p:snd r:embed="rId2" name="Abandon shi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371600" y="212725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996600"/>
                </a:solidFill>
                <a:latin typeface="Comic Sans MS" charset="0"/>
                <a:ea typeface="+mn-ea"/>
              </a:rPr>
              <a:t>The Airplane</a:t>
            </a:r>
          </a:p>
        </p:txBody>
      </p:sp>
      <p:pic>
        <p:nvPicPr>
          <p:cNvPr id="145413" name="Picture 5" descr="von Poosch-Squadron over Brenta-1917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514600" y="1066800"/>
            <a:ext cx="5486400" cy="4598988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3048000" y="5791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996600"/>
                </a:solidFill>
                <a:latin typeface="Comic Sans MS" charset="0"/>
              </a:rPr>
              <a:t>“Squadron Over the Brenta”</a:t>
            </a:r>
            <a:br>
              <a:rPr lang="en-US" b="1">
                <a:solidFill>
                  <a:srgbClr val="996600"/>
                </a:solidFill>
                <a:latin typeface="Comic Sans MS" charset="0"/>
              </a:rPr>
            </a:br>
            <a:r>
              <a:rPr lang="en-US" b="1">
                <a:solidFill>
                  <a:srgbClr val="996600"/>
                </a:solidFill>
                <a:latin typeface="Comic Sans MS" charset="0"/>
              </a:rPr>
              <a:t>Max Edler von Poosch, 1917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w1_bipl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1295400" y="365125"/>
            <a:ext cx="77724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100" b="1">
                <a:solidFill>
                  <a:srgbClr val="996600"/>
                </a:solidFill>
                <a:latin typeface="Comic Sans MS" charset="0"/>
              </a:rPr>
              <a:t>Looking for the “</a:t>
            </a:r>
            <a:r>
              <a:rPr lang="en-US" sz="4100" b="1">
                <a:solidFill>
                  <a:srgbClr val="E61F0A"/>
                </a:solidFill>
                <a:latin typeface="Comic Sans MS" charset="0"/>
              </a:rPr>
              <a:t>Red Baron</a:t>
            </a:r>
            <a:r>
              <a:rPr lang="en-US" sz="4100" b="1">
                <a:solidFill>
                  <a:srgbClr val="996600"/>
                </a:solidFill>
                <a:latin typeface="Comic Sans MS" charset="0"/>
              </a:rPr>
              <a:t>?”</a:t>
            </a:r>
          </a:p>
        </p:txBody>
      </p:sp>
      <p:pic>
        <p:nvPicPr>
          <p:cNvPr id="188441" name="Picture 25" descr="Snoopy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>
          <a:xfrm>
            <a:off x="3336925" y="1371600"/>
            <a:ext cx="3521075" cy="50292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9" descr="Willy Coppens de Houthulst-Belg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638300" y="4038600"/>
            <a:ext cx="1257300" cy="1676400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</p:spPr>
      </p:pic>
      <p:pic>
        <p:nvPicPr>
          <p:cNvPr id="61443" name="Picture 28" descr="Rene Paul Fonck-F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4038600"/>
            <a:ext cx="1257300" cy="1676400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</p:spPr>
      </p:pic>
      <p:pic>
        <p:nvPicPr>
          <p:cNvPr id="61444" name="Picture 26" descr="Francesco Baracca-It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4572000" y="1143000"/>
            <a:ext cx="1298575" cy="1676400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</p:spPr>
      </p:pic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1295400" y="152400"/>
            <a:ext cx="77724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700" b="1">
                <a:solidFill>
                  <a:srgbClr val="996600"/>
                </a:solidFill>
                <a:latin typeface="Comic Sans MS" charset="0"/>
                <a:ea typeface="+mn-ea"/>
              </a:rPr>
              <a:t>The Flying Aces of World War I</a:t>
            </a:r>
          </a:p>
        </p:txBody>
      </p:sp>
      <p:pic>
        <p:nvPicPr>
          <p:cNvPr id="61446" name="Picture 10" descr="belgiu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447800" y="3733800"/>
            <a:ext cx="476250" cy="476250"/>
          </a:xfrm>
          <a:noFill/>
        </p:spPr>
      </p:pic>
      <p:pic>
        <p:nvPicPr>
          <p:cNvPr id="61447" name="Picture 16" descr="Briti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7909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18" descr="Eddie Richenbacker-US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 bwMode="auto">
          <a:xfrm>
            <a:off x="1676400" y="1219200"/>
            <a:ext cx="1143000" cy="1600200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</p:spPr>
      </p:pic>
      <p:sp>
        <p:nvSpPr>
          <p:cNvPr id="61449" name="Text Box 19"/>
          <p:cNvSpPr txBox="1">
            <a:spLocks noChangeArrowheads="1"/>
          </p:cNvSpPr>
          <p:nvPr/>
        </p:nvSpPr>
        <p:spPr bwMode="auto">
          <a:xfrm>
            <a:off x="1295400" y="2787650"/>
            <a:ext cx="19812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Times New Roman" charset="0"/>
              </a:rPr>
              <a:t>Eddie Rickenbacher, US</a:t>
            </a:r>
          </a:p>
        </p:txBody>
      </p:sp>
      <p:pic>
        <p:nvPicPr>
          <p:cNvPr id="61450" name="Picture 5" descr="americ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1428750" y="914400"/>
            <a:ext cx="476250" cy="476250"/>
          </a:xfrm>
          <a:noFill/>
        </p:spPr>
      </p:pic>
      <p:pic>
        <p:nvPicPr>
          <p:cNvPr id="61451" name="Picture 20" descr="Edward Mick Mannock-E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3800" y="1219200"/>
            <a:ext cx="1143000" cy="1524000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</p:spPr>
      </p:pic>
      <p:pic>
        <p:nvPicPr>
          <p:cNvPr id="61452" name="Picture 13" descr="franc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0"/>
          <a:srcRect/>
          <a:stretch>
            <a:fillRect/>
          </a:stretch>
        </p:blipFill>
        <p:spPr>
          <a:xfrm>
            <a:off x="7315200" y="914400"/>
            <a:ext cx="476250" cy="476250"/>
          </a:xfrm>
          <a:noFill/>
        </p:spPr>
      </p:pic>
      <p:sp>
        <p:nvSpPr>
          <p:cNvPr id="61453" name="Text Box 21"/>
          <p:cNvSpPr txBox="1">
            <a:spLocks noChangeArrowheads="1"/>
          </p:cNvSpPr>
          <p:nvPr/>
        </p:nvSpPr>
        <p:spPr bwMode="auto">
          <a:xfrm>
            <a:off x="4267200" y="2743200"/>
            <a:ext cx="19812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Times New Roman" charset="0"/>
              </a:rPr>
              <a:t>Francesco</a:t>
            </a:r>
            <a:br>
              <a:rPr lang="en-US" b="1">
                <a:solidFill>
                  <a:srgbClr val="333399"/>
                </a:solidFill>
                <a:latin typeface="Times New Roman" charset="0"/>
              </a:rPr>
            </a:br>
            <a:r>
              <a:rPr lang="en-US" b="1">
                <a:solidFill>
                  <a:srgbClr val="333399"/>
                </a:solidFill>
                <a:latin typeface="Times New Roman" charset="0"/>
              </a:rPr>
              <a:t>Barraco, It.</a:t>
            </a:r>
          </a:p>
        </p:txBody>
      </p:sp>
      <p:sp>
        <p:nvSpPr>
          <p:cNvPr id="61454" name="Text Box 22"/>
          <p:cNvSpPr txBox="1">
            <a:spLocks noChangeArrowheads="1"/>
          </p:cNvSpPr>
          <p:nvPr/>
        </p:nvSpPr>
        <p:spPr bwMode="auto">
          <a:xfrm>
            <a:off x="4267200" y="5715000"/>
            <a:ext cx="19812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Times New Roman" charset="0"/>
              </a:rPr>
              <a:t>Rene Pauk</a:t>
            </a:r>
            <a:br>
              <a:rPr lang="en-US" b="1">
                <a:solidFill>
                  <a:srgbClr val="333399"/>
                </a:solidFill>
                <a:latin typeface="Times New Roman" charset="0"/>
              </a:rPr>
            </a:br>
            <a:r>
              <a:rPr lang="en-US" b="1">
                <a:solidFill>
                  <a:srgbClr val="333399"/>
                </a:solidFill>
                <a:latin typeface="Times New Roman" charset="0"/>
              </a:rPr>
              <a:t>Fonck, Fr.</a:t>
            </a:r>
          </a:p>
        </p:txBody>
      </p:sp>
      <p:sp>
        <p:nvSpPr>
          <p:cNvPr id="61455" name="Text Box 23"/>
          <p:cNvSpPr txBox="1">
            <a:spLocks noChangeArrowheads="1"/>
          </p:cNvSpPr>
          <p:nvPr/>
        </p:nvSpPr>
        <p:spPr bwMode="auto">
          <a:xfrm>
            <a:off x="7162800" y="5637213"/>
            <a:ext cx="1981200" cy="915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Times New Roman" charset="0"/>
              </a:rPr>
              <a:t>Manfred von</a:t>
            </a:r>
            <a:br>
              <a:rPr lang="en-US" b="1">
                <a:solidFill>
                  <a:srgbClr val="333399"/>
                </a:solidFill>
                <a:latin typeface="Times New Roman" charset="0"/>
              </a:rPr>
            </a:br>
            <a:r>
              <a:rPr lang="en-US" b="1">
                <a:solidFill>
                  <a:srgbClr val="333399"/>
                </a:solidFill>
                <a:latin typeface="Times New Roman" charset="0"/>
              </a:rPr>
              <a:t>Richtoffen, Ger.</a:t>
            </a:r>
            <a:br>
              <a:rPr lang="en-US" b="1">
                <a:solidFill>
                  <a:srgbClr val="333399"/>
                </a:solidFill>
                <a:latin typeface="Times New Roman" charset="0"/>
              </a:rPr>
            </a:br>
            <a:r>
              <a:rPr lang="en-US" b="1">
                <a:solidFill>
                  <a:srgbClr val="333399"/>
                </a:solidFill>
                <a:latin typeface="Times New Roman" charset="0"/>
              </a:rPr>
              <a:t>[The “</a:t>
            </a:r>
            <a:r>
              <a:rPr lang="en-US" b="1">
                <a:solidFill>
                  <a:srgbClr val="E61F0A"/>
                </a:solidFill>
                <a:latin typeface="Times New Roman" charset="0"/>
              </a:rPr>
              <a:t>Red</a:t>
            </a:r>
            <a:r>
              <a:rPr lang="en-US" b="1">
                <a:solidFill>
                  <a:srgbClr val="333399"/>
                </a:solidFill>
                <a:latin typeface="Times New Roman" charset="0"/>
              </a:rPr>
              <a:t> </a:t>
            </a:r>
            <a:r>
              <a:rPr lang="en-US" b="1">
                <a:solidFill>
                  <a:srgbClr val="E61F0A"/>
                </a:solidFill>
                <a:latin typeface="Times New Roman" charset="0"/>
              </a:rPr>
              <a:t>Baron</a:t>
            </a:r>
            <a:r>
              <a:rPr lang="en-US" b="1">
                <a:solidFill>
                  <a:srgbClr val="333399"/>
                </a:solidFill>
                <a:latin typeface="Times New Roman" charset="0"/>
              </a:rPr>
              <a:t>”]</a:t>
            </a:r>
          </a:p>
        </p:txBody>
      </p:sp>
      <p:sp>
        <p:nvSpPr>
          <p:cNvPr id="61456" name="Text Box 24"/>
          <p:cNvSpPr txBox="1">
            <a:spLocks noChangeArrowheads="1"/>
          </p:cNvSpPr>
          <p:nvPr/>
        </p:nvSpPr>
        <p:spPr bwMode="auto">
          <a:xfrm>
            <a:off x="1295400" y="5791200"/>
            <a:ext cx="19812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Times New Roman" charset="0"/>
              </a:rPr>
              <a:t>Willy Coppens de</a:t>
            </a:r>
            <a:br>
              <a:rPr lang="en-US" b="1">
                <a:solidFill>
                  <a:srgbClr val="333399"/>
                </a:solidFill>
                <a:latin typeface="Times New Roman" charset="0"/>
              </a:rPr>
            </a:br>
            <a:r>
              <a:rPr lang="en-US" b="1">
                <a:solidFill>
                  <a:srgbClr val="333399"/>
                </a:solidFill>
                <a:latin typeface="Times New Roman" charset="0"/>
              </a:rPr>
              <a:t>Holthust, Belg.</a:t>
            </a:r>
          </a:p>
        </p:txBody>
      </p:sp>
      <p:sp>
        <p:nvSpPr>
          <p:cNvPr id="61457" name="Text Box 25"/>
          <p:cNvSpPr txBox="1">
            <a:spLocks noChangeArrowheads="1"/>
          </p:cNvSpPr>
          <p:nvPr/>
        </p:nvSpPr>
        <p:spPr bwMode="auto">
          <a:xfrm>
            <a:off x="7162800" y="2743200"/>
            <a:ext cx="19812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Times New Roman" charset="0"/>
              </a:rPr>
              <a:t>Eddie “Mick”</a:t>
            </a:r>
            <a:br>
              <a:rPr lang="en-US" b="1">
                <a:solidFill>
                  <a:srgbClr val="333399"/>
                </a:solidFill>
                <a:latin typeface="Times New Roman" charset="0"/>
              </a:rPr>
            </a:br>
            <a:r>
              <a:rPr lang="en-US" b="1">
                <a:solidFill>
                  <a:srgbClr val="333399"/>
                </a:solidFill>
                <a:latin typeface="Times New Roman" charset="0"/>
              </a:rPr>
              <a:t>Mannoch, Br.</a:t>
            </a:r>
          </a:p>
        </p:txBody>
      </p:sp>
      <p:pic>
        <p:nvPicPr>
          <p:cNvPr id="61458" name="Picture 17" descr="italy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67200" y="9715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9" name="Picture 27" descr="Red Baron-Manfred von Richthofen"/>
          <p:cNvPicPr>
            <a:picLocks noChangeAspect="1" noChangeArrowheads="1"/>
          </p:cNvPicPr>
          <p:nvPr/>
        </p:nvPicPr>
        <p:blipFill>
          <a:blip r:embed="rId12">
            <a:lum bright="6000" contrast="6000"/>
          </a:blip>
          <a:srcRect/>
          <a:stretch>
            <a:fillRect/>
          </a:stretch>
        </p:blipFill>
        <p:spPr bwMode="auto">
          <a:xfrm>
            <a:off x="7543800" y="3962400"/>
            <a:ext cx="1257300" cy="1676400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</p:spPr>
      </p:pic>
      <p:pic>
        <p:nvPicPr>
          <p:cNvPr id="61460" name="Picture 7" descr="austr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3"/>
          <a:srcRect/>
          <a:stretch>
            <a:fillRect/>
          </a:stretch>
        </p:blipFill>
        <p:spPr>
          <a:xfrm>
            <a:off x="7391400" y="3810000"/>
            <a:ext cx="476250" cy="476250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996600"/>
                </a:solidFill>
                <a:latin typeface="Comic Sans MS" charset="0"/>
                <a:ea typeface="+mn-ea"/>
              </a:rPr>
              <a:t>Curtis-Martin </a:t>
            </a:r>
            <a:br>
              <a:rPr lang="en-US" sz="3600" b="1">
                <a:solidFill>
                  <a:srgbClr val="996600"/>
                </a:solidFill>
                <a:latin typeface="Comic Sans MS" charset="0"/>
                <a:ea typeface="+mn-ea"/>
              </a:rPr>
            </a:br>
            <a:r>
              <a:rPr lang="en-US" sz="3600" b="1">
                <a:solidFill>
                  <a:srgbClr val="996600"/>
                </a:solidFill>
                <a:latin typeface="Comic Sans MS" charset="0"/>
                <a:ea typeface="+mn-ea"/>
              </a:rPr>
              <a:t>U. S. Aircraft Plant</a:t>
            </a:r>
          </a:p>
        </p:txBody>
      </p:sp>
      <p:pic>
        <p:nvPicPr>
          <p:cNvPr id="62467" name="Picture 5" descr="Curtis-Martin-US aircraft plan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6000"/>
          </a:blip>
          <a:srcRect l="7648" t="6194" r="5772" b="8659"/>
          <a:stretch>
            <a:fillRect/>
          </a:stretch>
        </p:blipFill>
        <p:spPr>
          <a:xfrm>
            <a:off x="1905000" y="1447800"/>
            <a:ext cx="6553200" cy="5154613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1371600" y="212725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996600"/>
                </a:solidFill>
                <a:latin typeface="Comic Sans MS" charset="0"/>
                <a:ea typeface="+mn-ea"/>
              </a:rPr>
              <a:t>The Zeppelin</a:t>
            </a:r>
          </a:p>
        </p:txBody>
      </p:sp>
      <p:pic>
        <p:nvPicPr>
          <p:cNvPr id="63491" name="Picture 4" descr="Zeppelin &amp; Dog Figh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>
          <a:xfrm>
            <a:off x="1905000" y="1219200"/>
            <a:ext cx="6705600" cy="50292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5562600" y="533400"/>
            <a:ext cx="327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996600"/>
                </a:solidFill>
                <a:latin typeface="Comic Sans MS" charset="0"/>
                <a:ea typeface="+mn-ea"/>
              </a:rPr>
              <a:t>Flame</a:t>
            </a:r>
            <a:r>
              <a:rPr lang="en-US" sz="4000" b="1" dirty="0">
                <a:solidFill>
                  <a:srgbClr val="996600"/>
                </a:solidFill>
                <a:latin typeface="Comic Sans MS" charset="0"/>
                <a:ea typeface="+mn-ea"/>
              </a:rPr>
              <a:t/>
            </a:r>
            <a:br>
              <a:rPr lang="en-US" sz="4000" b="1" dirty="0">
                <a:solidFill>
                  <a:srgbClr val="996600"/>
                </a:solidFill>
                <a:latin typeface="Comic Sans MS" charset="0"/>
                <a:ea typeface="+mn-ea"/>
              </a:rPr>
            </a:br>
            <a:r>
              <a:rPr lang="en-US" sz="4000" b="1" u="sng" dirty="0">
                <a:solidFill>
                  <a:srgbClr val="996600"/>
                </a:solidFill>
                <a:latin typeface="Comic Sans MS" charset="0"/>
                <a:ea typeface="+mn-ea"/>
              </a:rPr>
              <a:t>Throwers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2514600" y="4191000"/>
            <a:ext cx="3429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996600"/>
                </a:solidFill>
                <a:latin typeface="Comic Sans MS" charset="0"/>
                <a:ea typeface="+mn-ea"/>
              </a:rPr>
              <a:t>Grenade</a:t>
            </a:r>
            <a:br>
              <a:rPr lang="en-US" sz="4000" b="1" u="sng" dirty="0">
                <a:solidFill>
                  <a:srgbClr val="996600"/>
                </a:solidFill>
                <a:latin typeface="Comic Sans MS" charset="0"/>
                <a:ea typeface="+mn-ea"/>
              </a:rPr>
            </a:br>
            <a:r>
              <a:rPr lang="en-US" sz="4000" b="1" u="sng" dirty="0">
                <a:solidFill>
                  <a:srgbClr val="996600"/>
                </a:solidFill>
                <a:latin typeface="Comic Sans MS" charset="0"/>
                <a:ea typeface="+mn-ea"/>
              </a:rPr>
              <a:t>Launchers</a:t>
            </a:r>
          </a:p>
        </p:txBody>
      </p:sp>
      <p:pic>
        <p:nvPicPr>
          <p:cNvPr id="224263" name="Picture 7" descr="flamethrowe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>
          <a:xfrm>
            <a:off x="1524000" y="457200"/>
            <a:ext cx="4191000" cy="2917825"/>
          </a:xfrm>
          <a:noFill/>
        </p:spPr>
      </p:pic>
      <p:pic>
        <p:nvPicPr>
          <p:cNvPr id="224267" name="Picture 11" descr="grenade launch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6000"/>
          </a:blip>
          <a:srcRect/>
          <a:stretch>
            <a:fillRect/>
          </a:stretch>
        </p:blipFill>
        <p:spPr>
          <a:xfrm>
            <a:off x="6248400" y="2667000"/>
            <a:ext cx="2398713" cy="38862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6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5562600" y="14478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996600"/>
                </a:solidFill>
                <a:latin typeface="Comic Sans MS" charset="0"/>
                <a:ea typeface="+mn-ea"/>
              </a:rPr>
              <a:t>Poison Gas</a:t>
            </a:r>
          </a:p>
        </p:txBody>
      </p:sp>
      <p:pic>
        <p:nvPicPr>
          <p:cNvPr id="1034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lum contrast="42000"/>
          </a:blip>
          <a:srcRect l="3482" t="5238" r="2983" b="3056"/>
          <a:stretch>
            <a:fillRect/>
          </a:stretch>
        </p:blipFill>
        <p:spPr>
          <a:xfrm>
            <a:off x="1524000" y="533400"/>
            <a:ext cx="4114800" cy="31242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1034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lum contrast="6000"/>
          </a:blip>
          <a:srcRect l="2522" r="3784"/>
          <a:stretch>
            <a:fillRect/>
          </a:stretch>
        </p:blipFill>
        <p:spPr>
          <a:xfrm>
            <a:off x="4724400" y="4114800"/>
            <a:ext cx="4114800" cy="2008188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295400" y="4648200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996600"/>
                </a:solidFill>
                <a:latin typeface="Comic Sans MS" charset="0"/>
                <a:ea typeface="+mn-ea"/>
              </a:rPr>
              <a:t>Machine Gun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3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chnguns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996600"/>
                </a:solidFill>
                <a:latin typeface="Comic Sans MS" charset="0"/>
                <a:ea typeface="+mn-ea"/>
              </a:rPr>
              <a:t>Two Armed Camps!</a:t>
            </a:r>
          </a:p>
        </p:txBody>
      </p:sp>
      <p:pic>
        <p:nvPicPr>
          <p:cNvPr id="233475" name="Picture 3" descr="france_lar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3022600"/>
            <a:ext cx="1981200" cy="1320800"/>
          </a:xfrm>
          <a:noFill/>
        </p:spPr>
      </p:pic>
      <p:pic>
        <p:nvPicPr>
          <p:cNvPr id="233476" name="Picture 4" descr="russia_lar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676400" y="4470400"/>
            <a:ext cx="1981200" cy="1320800"/>
          </a:xfrm>
          <a:noFill/>
        </p:spPr>
      </p:pic>
      <p:pic>
        <p:nvPicPr>
          <p:cNvPr id="233477" name="Picture 5" descr="unitedkingdom_mediu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676400" y="1524000"/>
            <a:ext cx="1981200" cy="1295400"/>
          </a:xfrm>
          <a:noFill/>
        </p:spPr>
      </p:pic>
      <p:pic>
        <p:nvPicPr>
          <p:cNvPr id="233478" name="Picture 6" descr="arm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 l="1622" r="1622"/>
          <a:stretch>
            <a:fillRect/>
          </a:stretch>
        </p:blipFill>
        <p:spPr>
          <a:xfrm>
            <a:off x="6705600" y="2986088"/>
            <a:ext cx="1981200" cy="1357312"/>
          </a:xfrm>
        </p:spPr>
      </p:pic>
      <p:pic>
        <p:nvPicPr>
          <p:cNvPr id="233479" name="Picture 7" descr="germany_noeagle_mediu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15240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81" name="Line 9"/>
          <p:cNvSpPr>
            <a:spLocks noChangeShapeType="1"/>
          </p:cNvSpPr>
          <p:nvPr/>
        </p:nvSpPr>
        <p:spPr bwMode="auto">
          <a:xfrm>
            <a:off x="3962400" y="1828800"/>
            <a:ext cx="0" cy="3657600"/>
          </a:xfrm>
          <a:prstGeom prst="line">
            <a:avLst/>
          </a:prstGeom>
          <a:noFill/>
          <a:ln w="38100" cap="sq">
            <a:solidFill>
              <a:srgbClr val="E61F0A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3482" name="Line 10"/>
          <p:cNvSpPr>
            <a:spLocks noChangeShapeType="1"/>
          </p:cNvSpPr>
          <p:nvPr/>
        </p:nvSpPr>
        <p:spPr bwMode="auto">
          <a:xfrm>
            <a:off x="3657600" y="5486400"/>
            <a:ext cx="304800" cy="0"/>
          </a:xfrm>
          <a:prstGeom prst="line">
            <a:avLst/>
          </a:prstGeom>
          <a:noFill/>
          <a:ln w="38100" cap="sq">
            <a:solidFill>
              <a:srgbClr val="E61F0A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3483" name="Line 11"/>
          <p:cNvSpPr>
            <a:spLocks noChangeShapeType="1"/>
          </p:cNvSpPr>
          <p:nvPr/>
        </p:nvSpPr>
        <p:spPr bwMode="auto">
          <a:xfrm>
            <a:off x="3657600" y="1828800"/>
            <a:ext cx="304800" cy="0"/>
          </a:xfrm>
          <a:prstGeom prst="line">
            <a:avLst/>
          </a:prstGeom>
          <a:noFill/>
          <a:ln w="38100" cap="sq">
            <a:solidFill>
              <a:srgbClr val="E61F0A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3484" name="Line 12"/>
          <p:cNvSpPr>
            <a:spLocks noChangeShapeType="1"/>
          </p:cNvSpPr>
          <p:nvPr/>
        </p:nvSpPr>
        <p:spPr bwMode="auto">
          <a:xfrm>
            <a:off x="3962400" y="3733800"/>
            <a:ext cx="304800" cy="0"/>
          </a:xfrm>
          <a:prstGeom prst="line">
            <a:avLst/>
          </a:prstGeom>
          <a:noFill/>
          <a:ln w="38100" cap="sq">
            <a:solidFill>
              <a:srgbClr val="E61F0A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3485" name="Line 13"/>
          <p:cNvSpPr>
            <a:spLocks noChangeShapeType="1"/>
          </p:cNvSpPr>
          <p:nvPr/>
        </p:nvSpPr>
        <p:spPr bwMode="auto">
          <a:xfrm flipH="1">
            <a:off x="6400800" y="1828800"/>
            <a:ext cx="0" cy="365760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3486" name="Line 14"/>
          <p:cNvSpPr>
            <a:spLocks noChangeShapeType="1"/>
          </p:cNvSpPr>
          <p:nvPr/>
        </p:nvSpPr>
        <p:spPr bwMode="auto">
          <a:xfrm flipH="1">
            <a:off x="6400800" y="5486400"/>
            <a:ext cx="304800" cy="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3487" name="Line 15"/>
          <p:cNvSpPr>
            <a:spLocks noChangeShapeType="1"/>
          </p:cNvSpPr>
          <p:nvPr/>
        </p:nvSpPr>
        <p:spPr bwMode="auto">
          <a:xfrm>
            <a:off x="6400800" y="1828800"/>
            <a:ext cx="304800" cy="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3488" name="Line 16"/>
          <p:cNvSpPr>
            <a:spLocks noChangeShapeType="1"/>
          </p:cNvSpPr>
          <p:nvPr/>
        </p:nvSpPr>
        <p:spPr bwMode="auto">
          <a:xfrm flipH="1">
            <a:off x="6096000" y="3733800"/>
            <a:ext cx="304800" cy="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3489" name="AutoShape 17"/>
          <p:cNvSpPr>
            <a:spLocks noChangeArrowheads="1"/>
          </p:cNvSpPr>
          <p:nvPr/>
        </p:nvSpPr>
        <p:spPr bwMode="auto">
          <a:xfrm>
            <a:off x="4267200" y="2590800"/>
            <a:ext cx="1828800" cy="1981200"/>
          </a:xfrm>
          <a:prstGeom prst="irregularSeal1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92892" dir="4388475" algn="ctr" rotWithShape="0">
              <a:srgbClr val="996600">
                <a:alpha val="74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33490" name="Text Box 18"/>
          <p:cNvSpPr txBox="1">
            <a:spLocks noChangeArrowheads="1"/>
          </p:cNvSpPr>
          <p:nvPr/>
        </p:nvSpPr>
        <p:spPr bwMode="auto">
          <a:xfrm>
            <a:off x="1219200" y="838200"/>
            <a:ext cx="3124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u="sng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Allied Powers</a:t>
            </a:r>
            <a:r>
              <a:rPr lang="en-US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:</a:t>
            </a:r>
          </a:p>
        </p:txBody>
      </p:sp>
      <p:sp>
        <p:nvSpPr>
          <p:cNvPr id="233491" name="Text Box 19"/>
          <p:cNvSpPr txBox="1">
            <a:spLocks noChangeArrowheads="1"/>
          </p:cNvSpPr>
          <p:nvPr/>
        </p:nvSpPr>
        <p:spPr bwMode="auto">
          <a:xfrm>
            <a:off x="6324600" y="838200"/>
            <a:ext cx="2590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Central Powers</a:t>
            </a: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:</a:t>
            </a:r>
          </a:p>
        </p:txBody>
      </p:sp>
      <p:pic>
        <p:nvPicPr>
          <p:cNvPr id="233492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4495800"/>
            <a:ext cx="1981200" cy="1312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33493" name="Line 21"/>
          <p:cNvSpPr>
            <a:spLocks noChangeShapeType="1"/>
          </p:cNvSpPr>
          <p:nvPr/>
        </p:nvSpPr>
        <p:spPr bwMode="auto">
          <a:xfrm flipH="1" flipV="1">
            <a:off x="3962400" y="3733800"/>
            <a:ext cx="1143000" cy="1600200"/>
          </a:xfrm>
          <a:prstGeom prst="line">
            <a:avLst/>
          </a:prstGeom>
          <a:noFill/>
          <a:ln w="38100" cap="sq">
            <a:solidFill>
              <a:srgbClr val="E61F0A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33480" name="Picture 8" descr="ITAL001"/>
          <p:cNvPicPr>
            <a:picLocks noChangeAspect="1" noChangeArrowheads="1"/>
          </p:cNvPicPr>
          <p:nvPr/>
        </p:nvPicPr>
        <p:blipFill>
          <a:blip r:embed="rId9"/>
          <a:srcRect l="2777" t="4117" r="2777" b="5318"/>
          <a:stretch>
            <a:fillRect/>
          </a:stretch>
        </p:blipFill>
        <p:spPr bwMode="auto">
          <a:xfrm>
            <a:off x="4191000" y="53340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33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334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5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5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500"/>
                                        <p:tgtEl>
                                          <p:spTgt spid="23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23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3" dur="500"/>
                                        <p:tgtEl>
                                          <p:spTgt spid="23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1" grpId="0" animBg="1"/>
      <p:bldP spid="233482" grpId="0" animBg="1"/>
      <p:bldP spid="233483" grpId="0" animBg="1"/>
      <p:bldP spid="233484" grpId="0" animBg="1"/>
      <p:bldP spid="233485" grpId="0" animBg="1"/>
      <p:bldP spid="233486" grpId="0" animBg="1"/>
      <p:bldP spid="233487" grpId="0" animBg="1"/>
      <p:bldP spid="233488" grpId="0" animBg="1"/>
      <p:bldP spid="233489" grpId="0" animBg="1"/>
      <p:bldP spid="2334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371600" y="762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996600"/>
                </a:solidFill>
                <a:latin typeface="Comic Sans MS" charset="0"/>
                <a:ea typeface="+mn-ea"/>
              </a:rPr>
              <a:t>The Major Players: 1914-17</a:t>
            </a:r>
          </a:p>
        </p:txBody>
      </p:sp>
      <p:pic>
        <p:nvPicPr>
          <p:cNvPr id="130056" name="Picture 8" descr="King George V of Englan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>
          <a:xfrm>
            <a:off x="2811463" y="1524000"/>
            <a:ext cx="1303337" cy="17526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1295400" y="2286000"/>
            <a:ext cx="1447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rgbClr val="9966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Nicholas II </a:t>
            </a:r>
            <a:br>
              <a:rPr lang="en-US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</a:br>
            <a:r>
              <a:rPr lang="en-US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[Rus]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3276600"/>
            <a:ext cx="1828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rgbClr val="9966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George V [Br]</a:t>
            </a:r>
          </a:p>
        </p:txBody>
      </p:sp>
      <p:pic>
        <p:nvPicPr>
          <p:cNvPr id="130065" name="Picture 17" descr="Tsar Nicholas I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>
          <a:xfrm>
            <a:off x="1371600" y="2971800"/>
            <a:ext cx="1290638" cy="17526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130068" name="Picture 20" descr="FWWpoincareP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895600" y="4343400"/>
            <a:ext cx="1166813" cy="1752600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</p:spPr>
      </p:pic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2438400" y="6034088"/>
            <a:ext cx="22098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rgbClr val="9966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Pres. Poincare [Fr]</a:t>
            </a:r>
          </a:p>
        </p:txBody>
      </p:sp>
      <p:sp>
        <p:nvSpPr>
          <p:cNvPr id="130073" name="Text Box 25"/>
          <p:cNvSpPr txBox="1">
            <a:spLocks noChangeArrowheads="1"/>
          </p:cNvSpPr>
          <p:nvPr/>
        </p:nvSpPr>
        <p:spPr bwMode="auto">
          <a:xfrm>
            <a:off x="990600" y="838200"/>
            <a:ext cx="3124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u="sng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Allied Powers</a:t>
            </a:r>
            <a:r>
              <a:rPr lang="en-US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:</a:t>
            </a:r>
          </a:p>
        </p:txBody>
      </p:sp>
      <p:pic>
        <p:nvPicPr>
          <p:cNvPr id="130077" name="Picture 29" descr="Franz Jose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lum bright="-12000" contrast="6000"/>
          </a:blip>
          <a:srcRect/>
          <a:stretch>
            <a:fillRect/>
          </a:stretch>
        </p:blipFill>
        <p:spPr>
          <a:xfrm>
            <a:off x="5867400" y="4572000"/>
            <a:ext cx="1301750" cy="16764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130078" name="Picture 30" descr="Kaiser Wilhelm I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lum bright="-6000" contrast="6000"/>
          </a:blip>
          <a:srcRect/>
          <a:stretch>
            <a:fillRect/>
          </a:stretch>
        </p:blipFill>
        <p:spPr>
          <a:xfrm>
            <a:off x="7086600" y="1371600"/>
            <a:ext cx="1447800" cy="1690688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sp>
        <p:nvSpPr>
          <p:cNvPr id="130079" name="Text Box 31"/>
          <p:cNvSpPr txBox="1">
            <a:spLocks noChangeArrowheads="1"/>
          </p:cNvSpPr>
          <p:nvPr/>
        </p:nvSpPr>
        <p:spPr bwMode="auto">
          <a:xfrm>
            <a:off x="5562600" y="6248400"/>
            <a:ext cx="2209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rgbClr val="9966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Franz Josef [A-H]</a:t>
            </a:r>
          </a:p>
        </p:txBody>
      </p:sp>
      <p:sp>
        <p:nvSpPr>
          <p:cNvPr id="130080" name="Text Box 32"/>
          <p:cNvSpPr txBox="1">
            <a:spLocks noChangeArrowheads="1"/>
          </p:cNvSpPr>
          <p:nvPr/>
        </p:nvSpPr>
        <p:spPr bwMode="auto">
          <a:xfrm>
            <a:off x="6705600" y="3062288"/>
            <a:ext cx="22098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rgbClr val="9966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Wilhelm II [Ger]</a:t>
            </a:r>
          </a:p>
        </p:txBody>
      </p:sp>
      <p:pic>
        <p:nvPicPr>
          <p:cNvPr id="130081" name="Picture 33" descr="vemmanuele3"/>
          <p:cNvPicPr>
            <a:picLocks noChangeAspect="1" noChangeArrowheads="1"/>
          </p:cNvPicPr>
          <p:nvPr/>
        </p:nvPicPr>
        <p:blipFill>
          <a:blip r:embed="rId7">
            <a:lum bright="-6000" contrast="6000"/>
          </a:blip>
          <a:srcRect/>
          <a:stretch>
            <a:fillRect/>
          </a:stretch>
        </p:blipFill>
        <p:spPr bwMode="auto">
          <a:xfrm>
            <a:off x="4443413" y="2133600"/>
            <a:ext cx="1119187" cy="1828800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</p:spPr>
      </p:pic>
      <p:sp>
        <p:nvSpPr>
          <p:cNvPr id="130082" name="Text Box 34"/>
          <p:cNvSpPr txBox="1">
            <a:spLocks noChangeArrowheads="1"/>
          </p:cNvSpPr>
          <p:nvPr/>
        </p:nvSpPr>
        <p:spPr bwMode="auto">
          <a:xfrm>
            <a:off x="3810000" y="3886200"/>
            <a:ext cx="2209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rgbClr val="9966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Victor Emmanuel II [It]</a:t>
            </a:r>
          </a:p>
        </p:txBody>
      </p:sp>
      <p:sp>
        <p:nvSpPr>
          <p:cNvPr id="130083" name="Text Box 35"/>
          <p:cNvSpPr txBox="1">
            <a:spLocks noChangeArrowheads="1"/>
          </p:cNvSpPr>
          <p:nvPr/>
        </p:nvSpPr>
        <p:spPr bwMode="auto">
          <a:xfrm>
            <a:off x="5257800" y="838200"/>
            <a:ext cx="2590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Central Powers</a:t>
            </a: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:</a:t>
            </a:r>
          </a:p>
        </p:txBody>
      </p:sp>
      <p:sp>
        <p:nvSpPr>
          <p:cNvPr id="130084" name="Text Box 36"/>
          <p:cNvSpPr txBox="1">
            <a:spLocks noChangeArrowheads="1"/>
          </p:cNvSpPr>
          <p:nvPr/>
        </p:nvSpPr>
        <p:spPr bwMode="auto">
          <a:xfrm>
            <a:off x="7239000" y="5378450"/>
            <a:ext cx="16002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rgbClr val="9966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Enver Pasha</a:t>
            </a:r>
            <a:b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</a:b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n-ea"/>
              </a:rPr>
              <a:t>[Turkey]</a:t>
            </a:r>
          </a:p>
        </p:txBody>
      </p:sp>
      <p:pic>
        <p:nvPicPr>
          <p:cNvPr id="130085" name="Picture 37" descr="Enver Pasha"/>
          <p:cNvPicPr>
            <a:picLocks noChangeAspect="1" noChangeArrowheads="1"/>
          </p:cNvPicPr>
          <p:nvPr/>
        </p:nvPicPr>
        <p:blipFill>
          <a:blip r:embed="rId8">
            <a:lum contrast="6000"/>
          </a:blip>
          <a:srcRect/>
          <a:stretch>
            <a:fillRect/>
          </a:stretch>
        </p:blipFill>
        <p:spPr bwMode="auto">
          <a:xfrm>
            <a:off x="7467600" y="3619500"/>
            <a:ext cx="1154113" cy="1790700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10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10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9" grpId="0"/>
      <p:bldP spid="130061" grpId="0"/>
      <p:bldP spid="130069" grpId="0"/>
      <p:bldP spid="130079" grpId="0"/>
      <p:bldP spid="130080" grpId="0"/>
      <p:bldP spid="130082" grpId="0"/>
      <p:bldP spid="1300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1371600" y="212725"/>
            <a:ext cx="7620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700" b="1">
                <a:solidFill>
                  <a:srgbClr val="996600"/>
                </a:solidFill>
                <a:latin typeface="Comic Sans MS" charset="0"/>
                <a:ea typeface="+mn-ea"/>
              </a:rPr>
              <a:t>3. Economic &amp; Imperial Rivalries</a:t>
            </a:r>
          </a:p>
        </p:txBody>
      </p:sp>
      <p:pic>
        <p:nvPicPr>
          <p:cNvPr id="24579" name="Picture 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12000"/>
          </a:blip>
          <a:srcRect/>
          <a:stretch>
            <a:fillRect/>
          </a:stretch>
        </p:blipFill>
        <p:spPr>
          <a:xfrm>
            <a:off x="1447800" y="1524000"/>
            <a:ext cx="7467600" cy="3721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371600" y="212725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996600"/>
                </a:solidFill>
                <a:latin typeface="Comic Sans MS" charset="0"/>
                <a:ea typeface="+mn-ea"/>
              </a:rPr>
              <a:t>Europe in 1914</a:t>
            </a:r>
          </a:p>
        </p:txBody>
      </p:sp>
      <p:pic>
        <p:nvPicPr>
          <p:cNvPr id="25603" name="Picture 3" descr="map-WW1-MajorFront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1438275" y="990600"/>
            <a:ext cx="7486650" cy="556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0" name="Picture 8" descr="German poster on Europe's alliances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0" y="2806700"/>
            <a:ext cx="278606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 descr="German poster on Europe's alliances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2850" y="2554288"/>
            <a:ext cx="348297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10" descr="German poster on Europe's alliances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450" y="2301875"/>
            <a:ext cx="41783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3" name="Picture 11" descr="German poster on Europe's alliances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050" y="2051050"/>
            <a:ext cx="4875213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4" name="Picture 12" descr="German poster on Europe's alliances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650" y="1797050"/>
            <a:ext cx="5572125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5" name="Picture 13" descr="German poster on Europe's alliances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0" y="1546225"/>
            <a:ext cx="62674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6" name="Picture 14" descr="German poster on Europe's alliances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72390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20813" y="-76200"/>
            <a:ext cx="1474787" cy="196691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634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78538" y="561975"/>
            <a:ext cx="1984375" cy="277653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635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2725738"/>
            <a:ext cx="1289050" cy="183197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636" name="AutoShape 1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99238" y="5195888"/>
            <a:ext cx="1393825" cy="14176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637" name="AutoShape 1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4140200"/>
            <a:ext cx="987425" cy="224631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638" name="AutoShape 2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65638" y="3660775"/>
            <a:ext cx="1219200" cy="59213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639" name="AutoShape 2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7638" y="2628900"/>
            <a:ext cx="928687" cy="70961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640" name="AutoShape 2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3238" y="3000375"/>
            <a:ext cx="406400" cy="41433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641" name="AutoShape 2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46638" y="4603750"/>
            <a:ext cx="522287" cy="9445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642" name="AutoShape 2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17838" y="1385888"/>
            <a:ext cx="1568450" cy="88582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643" name="AutoShape 2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35238" y="2449513"/>
            <a:ext cx="987425" cy="355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644" name="AutoShape 2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05038" y="3619500"/>
            <a:ext cx="231775" cy="70961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645" name="AutoShape 2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33838" y="5213350"/>
            <a:ext cx="406400" cy="9445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646" name="AutoShape 2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94238" y="498475"/>
            <a:ext cx="522287" cy="177323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9901" name="Text Box 29"/>
          <p:cNvSpPr txBox="1">
            <a:spLocks noChangeArrowheads="1"/>
          </p:cNvSpPr>
          <p:nvPr/>
        </p:nvSpPr>
        <p:spPr bwMode="auto">
          <a:xfrm>
            <a:off x="1371600" y="1524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996600"/>
                </a:solidFill>
                <a:latin typeface="Comic Sans MS" charset="0"/>
                <a:ea typeface="+mn-ea"/>
              </a:rPr>
              <a:t>4. Aggressive Nationalism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631</Words>
  <Application>Microsoft Office PowerPoint</Application>
  <PresentationFormat>On-screen Show (4:3)</PresentationFormat>
  <Paragraphs>135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Strategic</vt:lpstr>
      <vt:lpstr>Chart</vt:lpstr>
      <vt:lpstr> Causes and effects of WWI on the Home Fronts</vt:lpstr>
      <vt:lpstr>Quick recap of what's happening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The M.A.N.I.A of WWI!</vt:lpstr>
      <vt:lpstr> Total War </vt:lpstr>
      <vt:lpstr>Definition of “Total War”</vt:lpstr>
      <vt:lpstr>Government Responsibilities</vt:lpstr>
      <vt:lpstr>Slide 16</vt:lpstr>
      <vt:lpstr>Slide 17</vt:lpstr>
      <vt:lpstr>Slide 18</vt:lpstr>
      <vt:lpstr>Slide 19</vt:lpstr>
      <vt:lpstr>Societal Responsibilities</vt:lpstr>
      <vt:lpstr>Slide 21</vt:lpstr>
      <vt:lpstr>Slide 22</vt:lpstr>
      <vt:lpstr>Slide 23</vt:lpstr>
      <vt:lpstr>Rationing Responsibilities</vt:lpstr>
      <vt:lpstr>Slide 25</vt:lpstr>
      <vt:lpstr>The “Colonial” Fronts</vt:lpstr>
      <vt:lpstr>Colonial Contributions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 What products did women produce from rationing?   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Colum Malec</dc:creator>
  <cp:lastModifiedBy>Administrator</cp:lastModifiedBy>
  <cp:revision>36</cp:revision>
  <dcterms:created xsi:type="dcterms:W3CDTF">2011-03-01T03:58:46Z</dcterms:created>
  <dcterms:modified xsi:type="dcterms:W3CDTF">2012-10-31T20:19:25Z</dcterms:modified>
</cp:coreProperties>
</file>