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7"/>
  </p:notesMasterIdLst>
  <p:sldIdLst>
    <p:sldId id="299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82" r:id="rId17"/>
    <p:sldId id="274" r:id="rId18"/>
    <p:sldId id="300" r:id="rId19"/>
    <p:sldId id="301" r:id="rId20"/>
    <p:sldId id="302" r:id="rId21"/>
    <p:sldId id="283" r:id="rId22"/>
    <p:sldId id="284" r:id="rId23"/>
    <p:sldId id="275" r:id="rId24"/>
    <p:sldId id="303" r:id="rId25"/>
    <p:sldId id="279" r:id="rId26"/>
    <p:sldId id="280" r:id="rId27"/>
    <p:sldId id="298" r:id="rId28"/>
    <p:sldId id="296" r:id="rId29"/>
    <p:sldId id="286" r:id="rId30"/>
    <p:sldId id="287" r:id="rId31"/>
    <p:sldId id="288" r:id="rId32"/>
    <p:sldId id="289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928E50A-1FE6-475F-B8C4-3A0805ABA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3F7CD-B329-433F-A719-732141AF3E81}" type="slidenum">
              <a:rPr lang="en-GB"/>
              <a:pPr/>
              <a:t>2</a:t>
            </a:fld>
            <a:endParaRPr lang="en-GB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DBA76-6430-484B-B046-12B8777D5A72}" type="slidenum">
              <a:rPr lang="en-GB"/>
              <a:pPr/>
              <a:t>11</a:t>
            </a:fld>
            <a:endParaRPr lang="en-GB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26F3A-B5EB-452B-8A69-3A026C0A3E76}" type="slidenum">
              <a:rPr lang="en-GB"/>
              <a:pPr/>
              <a:t>12</a:t>
            </a:fld>
            <a:endParaRPr lang="en-GB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3EE24-160E-4CF0-9C57-4BD284C4D65A}" type="slidenum">
              <a:rPr lang="en-GB"/>
              <a:pPr/>
              <a:t>13</a:t>
            </a:fld>
            <a:endParaRPr lang="en-GB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48582-960B-46EC-B1B7-24CB5AB32B40}" type="slidenum">
              <a:rPr lang="en-GB"/>
              <a:pPr/>
              <a:t>14</a:t>
            </a:fld>
            <a:endParaRPr lang="en-GB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5A1D6-9F53-4E6E-BFA6-0073C0DA1332}" type="slidenum">
              <a:rPr lang="en-GB"/>
              <a:pPr/>
              <a:t>15</a:t>
            </a:fld>
            <a:endParaRPr lang="en-GB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B0962-673C-4CC2-A31F-5A04FF628C9F}" type="slidenum">
              <a:rPr lang="en-GB"/>
              <a:pPr/>
              <a:t>16</a:t>
            </a:fld>
            <a:endParaRPr lang="en-GB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BDF8B-555C-407A-916E-FEE5F7140E7B}" type="slidenum">
              <a:rPr lang="en-GB"/>
              <a:pPr/>
              <a:t>17</a:t>
            </a:fld>
            <a:endParaRPr lang="en-GB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526D5-9A5E-4F17-9F71-C077AB4484C9}" type="slidenum">
              <a:rPr lang="en-GB"/>
              <a:pPr/>
              <a:t>18</a:t>
            </a:fld>
            <a:endParaRPr lang="en-GB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48842-FB6A-44AB-98D7-34826C470054}" type="slidenum">
              <a:rPr lang="en-GB"/>
              <a:pPr/>
              <a:t>19</a:t>
            </a:fld>
            <a:endParaRPr lang="en-GB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B8311-0462-44C0-94C2-C0A7AC9A5813}" type="slidenum">
              <a:rPr lang="en-GB"/>
              <a:pPr/>
              <a:t>21</a:t>
            </a:fld>
            <a:endParaRPr lang="en-GB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F046A-543C-450B-946C-450A169761BD}" type="slidenum">
              <a:rPr lang="en-GB"/>
              <a:pPr/>
              <a:t>3</a:t>
            </a:fld>
            <a:endParaRPr lang="en-GB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9A024-91EB-49A1-914E-D0B479089BD2}" type="slidenum">
              <a:rPr lang="en-GB"/>
              <a:pPr/>
              <a:t>22</a:t>
            </a:fld>
            <a:endParaRPr lang="en-GB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98433-BD39-45F2-851E-C9FC8187F9F3}" type="slidenum">
              <a:rPr lang="en-GB"/>
              <a:pPr/>
              <a:t>23</a:t>
            </a:fld>
            <a:endParaRPr lang="en-GB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98433-BD39-45F2-851E-C9FC8187F9F3}" type="slidenum">
              <a:rPr lang="en-GB"/>
              <a:pPr/>
              <a:t>24</a:t>
            </a:fld>
            <a:endParaRPr lang="en-GB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2FA2-966D-46C4-A9D5-E0FF60BAABE4}" type="slidenum">
              <a:rPr lang="en-GB"/>
              <a:pPr/>
              <a:t>25</a:t>
            </a:fld>
            <a:endParaRPr lang="en-GB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ACAF-334E-4C29-BF3A-5866C216FC80}" type="slidenum">
              <a:rPr lang="en-GB"/>
              <a:pPr/>
              <a:t>26</a:t>
            </a:fld>
            <a:endParaRPr lang="en-GB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42A05-4FAD-4EFD-A708-2CDC25FBF916}" type="slidenum">
              <a:rPr lang="en-GB"/>
              <a:pPr/>
              <a:t>29</a:t>
            </a:fld>
            <a:endParaRPr lang="en-GB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DBAC1-F1B8-490C-9E3A-121391D22481}" type="slidenum">
              <a:rPr lang="en-GB"/>
              <a:pPr/>
              <a:t>30</a:t>
            </a:fld>
            <a:endParaRPr lang="en-GB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9BDC6-7753-4B84-B651-D7BE9B5EC886}" type="slidenum">
              <a:rPr lang="en-GB"/>
              <a:pPr/>
              <a:t>31</a:t>
            </a:fld>
            <a:endParaRPr lang="en-GB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A9A49-C75B-4767-AFB5-0F3C8B742A74}" type="slidenum">
              <a:rPr lang="en-GB"/>
              <a:pPr/>
              <a:t>32</a:t>
            </a:fld>
            <a:endParaRPr lang="en-GB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AED41-0F44-47F4-AF89-8D64AAD14D59}" type="slidenum">
              <a:rPr lang="en-GB"/>
              <a:pPr/>
              <a:t>33</a:t>
            </a:fld>
            <a:endParaRPr lang="en-GB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CE2B7-2204-4BD5-85DE-7C42477521BA}" type="slidenum">
              <a:rPr lang="en-GB"/>
              <a:pPr/>
              <a:t>4</a:t>
            </a:fld>
            <a:endParaRPr lang="en-GB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602F4-0E71-4469-8E15-E73DFE88DFFA}" type="slidenum">
              <a:rPr lang="en-GB"/>
              <a:pPr/>
              <a:t>34</a:t>
            </a:fld>
            <a:endParaRPr lang="en-GB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D9238-F721-4DF3-B1E8-C812C2A0E056}" type="slidenum">
              <a:rPr lang="en-GB"/>
              <a:pPr/>
              <a:t>35</a:t>
            </a:fld>
            <a:endParaRPr lang="en-GB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EF1E5-25B2-4479-9DDF-F0768C743BD6}" type="slidenum">
              <a:rPr lang="en-GB"/>
              <a:pPr/>
              <a:t>5</a:t>
            </a:fld>
            <a:endParaRPr lang="en-GB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14AFC-445F-4880-B8E3-A80350249006}" type="slidenum">
              <a:rPr lang="en-GB"/>
              <a:pPr/>
              <a:t>6</a:t>
            </a:fld>
            <a:endParaRPr lang="en-GB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FE9AD-FEC3-4418-AFEB-4EF0DE935CF8}" type="slidenum">
              <a:rPr lang="en-GB"/>
              <a:pPr/>
              <a:t>7</a:t>
            </a:fld>
            <a:endParaRPr lang="en-GB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D8820-2A47-49ED-9CE2-E703AE26F20C}" type="slidenum">
              <a:rPr lang="en-GB"/>
              <a:pPr/>
              <a:t>8</a:t>
            </a:fld>
            <a:endParaRPr lang="en-GB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15DD2-D849-408A-A536-D35E8F2F1B4E}" type="slidenum">
              <a:rPr lang="en-GB"/>
              <a:pPr/>
              <a:t>9</a:t>
            </a:fld>
            <a:endParaRPr lang="en-GB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50D74-FFEF-46DA-846C-0C521C9E5A7F}" type="slidenum">
              <a:rPr lang="en-GB"/>
              <a:pPr/>
              <a:t>10</a:t>
            </a:fld>
            <a:endParaRPr lang="en-GB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 smtClean="0">
                <a:latin typeface="Rockwell" charset="0"/>
              </a:defRPr>
            </a:lvl1pPr>
          </a:lstStyle>
          <a:p>
            <a:pPr>
              <a:defRPr/>
            </a:pPr>
            <a:fld id="{FA920CDC-735B-42F2-B499-9A51F657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793D-9C93-4227-95FC-3C25FCE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FDFF-07A6-4D69-958F-E71533255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C824-7F5A-476A-916F-DF42F92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3A60-930F-4A9B-BBEB-CA1C1F78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900B-EEB5-4938-A5D0-B2552861B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1380" y="380868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4097CA-FD9E-4BCF-8047-D4C5B1376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21575" y="380483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6CD45-CC50-403F-9951-4FA857C19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070526-F4CA-4DE0-A0CA-011580DE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21346" y="380797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92E4D8-76AE-4665-80BA-6AC3A01E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F6C0F4-890F-4CD7-8AA0-BBD6064D8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528E-5F3C-453F-9D63-86B6F7860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657DE-491B-4A68-93C4-DB27A2E34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AC5840-310C-4757-9BC2-449D738D6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7AC7EA-C5A5-4586-A00A-B879C953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smtClean="0">
                <a:latin typeface="Rockwell" charset="0"/>
              </a:defRPr>
            </a:lvl1pPr>
          </a:lstStyle>
          <a:p>
            <a:pPr>
              <a:defRPr/>
            </a:pPr>
            <a:fld id="{A626F99D-5597-4314-B904-979F1644A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89BB7-5B8F-4150-A4D8-DEAE5846E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7A5E4-588F-4699-9866-7FEF0F9B6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2260" y="380607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B2B19-037C-46FF-BE6A-F66449AC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1970-A0FA-438D-B0BF-403F7EBA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9F7058-5839-4A35-B0D0-70446A003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492E-DF7F-4378-9170-1F0644042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smtClean="0">
                <a:latin typeface="Impact" charset="0"/>
              </a:defRPr>
            </a:lvl1pPr>
          </a:lstStyle>
          <a:p>
            <a:pPr>
              <a:defRPr/>
            </a:pPr>
            <a:fld id="{CE291478-9199-4D21-BF67-B013A888D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17" r:id="rId3"/>
    <p:sldLayoutId id="2147483818" r:id="rId4"/>
    <p:sldLayoutId id="2147483819" r:id="rId5"/>
    <p:sldLayoutId id="2147483820" r:id="rId6"/>
    <p:sldLayoutId id="2147483809" r:id="rId7"/>
    <p:sldLayoutId id="2147483821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6"/>
        </a:buBlip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-imaging.com/speakman/wwi/trench0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s.k12.va.us/NewingtonForestES/Gradepages/World%20War%20I/images/WWIflam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war.ie/ir-batt_gfx/trenches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matack.ca/2003/Poppies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3"/>
          </a:xfrm>
        </p:spPr>
        <p:txBody>
          <a:bodyPr/>
          <a:lstStyle/>
          <a:p>
            <a:r>
              <a:rPr lang="en-US" smtClean="0"/>
              <a:t>Daily POV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914400" y="1143000"/>
            <a:ext cx="7313613" cy="4724400"/>
          </a:xfrm>
        </p:spPr>
        <p:txBody>
          <a:bodyPr/>
          <a:lstStyle/>
          <a:p>
            <a:r>
              <a:rPr lang="en-US" sz="4800" smtClean="0"/>
              <a:t>“</a:t>
            </a:r>
            <a:r>
              <a:rPr lang="en-US" sz="4800" i="1" smtClean="0"/>
              <a:t>Give me enough medals, and I’ll win any war</a:t>
            </a:r>
            <a:r>
              <a:rPr lang="en-US" sz="4800" smtClean="0"/>
              <a:t>.”</a:t>
            </a:r>
          </a:p>
          <a:p>
            <a:pPr>
              <a:buFontTx/>
              <a:buNone/>
            </a:pPr>
            <a:r>
              <a:rPr lang="en-US" sz="4800" smtClean="0"/>
              <a:t>  -Napoleon Bonaparte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Schlieffen</a:t>
            </a:r>
            <a:r>
              <a:rPr lang="en-US" sz="3600" dirty="0" smtClean="0"/>
              <a:t> </a:t>
            </a:r>
            <a:r>
              <a:rPr lang="en-US" sz="3600" dirty="0" smtClean="0"/>
              <a:t>Plan’s Destructive </a:t>
            </a:r>
            <a:r>
              <a:rPr lang="en-US" sz="3600" dirty="0" smtClean="0"/>
              <a:t>Nature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105400" cy="5287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Germany made vast encircling movement through Belgium to enter Paris</a:t>
            </a:r>
          </a:p>
          <a:p>
            <a:pPr eaLnBrk="1" hangingPunct="1"/>
            <a:r>
              <a:rPr lang="en-US" sz="3200" dirty="0" smtClean="0"/>
              <a:t>Underestimated speed of the British mobilization</a:t>
            </a:r>
          </a:p>
          <a:p>
            <a:pPr lvl="1" eaLnBrk="1" hangingPunct="1"/>
            <a:r>
              <a:rPr lang="en-US" sz="3200" dirty="0" smtClean="0"/>
              <a:t>Quickly sent troops to France</a:t>
            </a:r>
          </a:p>
        </p:txBody>
      </p:sp>
      <p:pic>
        <p:nvPicPr>
          <p:cNvPr id="25604" name="Picture 8" descr="map_pl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t="-15373" b="-15373"/>
          <a:stretch>
            <a:fillRect/>
          </a:stretch>
        </p:blipFill>
        <p:spPr>
          <a:xfrm>
            <a:off x="5105400" y="838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Battle of Marne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029200" cy="528796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Sept 5-12, </a:t>
            </a:r>
            <a:r>
              <a:rPr lang="en-US" sz="3000" dirty="0" smtClean="0"/>
              <a:t>1914</a:t>
            </a:r>
            <a:endParaRPr lang="en-US" sz="3000" dirty="0" smtClean="0"/>
          </a:p>
          <a:p>
            <a:pPr lvl="1" eaLnBrk="1" hangingPunct="1"/>
            <a:r>
              <a:rPr lang="en-US" sz="3000" dirty="0" smtClean="0"/>
              <a:t>After 7 day a stalemate emerges</a:t>
            </a:r>
          </a:p>
          <a:p>
            <a:pPr lvl="1" eaLnBrk="1" hangingPunct="1"/>
            <a:r>
              <a:rPr lang="en-US" sz="3000" dirty="0" smtClean="0"/>
              <a:t>British entry </a:t>
            </a:r>
            <a:r>
              <a:rPr lang="en-US" sz="3000" dirty="0" smtClean="0"/>
              <a:t>stalled the Plan</a:t>
            </a:r>
          </a:p>
          <a:p>
            <a:pPr lvl="1" eaLnBrk="1" hangingPunct="1"/>
            <a:r>
              <a:rPr lang="en-US" sz="3000" dirty="0" smtClean="0"/>
              <a:t>Beginnings of the Western Front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26628" name="Picture 4" descr="map_pl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t="-15373" b="-15373"/>
          <a:stretch>
            <a:fillRect/>
          </a:stretch>
        </p:blipFill>
        <p:spPr>
          <a:xfrm>
            <a:off x="5105400" y="7620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Trenches</a:t>
            </a:r>
          </a:p>
        </p:txBody>
      </p:sp>
      <p:pic>
        <p:nvPicPr>
          <p:cNvPr id="27651" name="Picture 7" descr="trend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255713"/>
            <a:ext cx="7924800" cy="470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5" name="Picture 5" descr="tww08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0"/>
            <a:ext cx="47466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699" name="Picture 5" descr="trenchdetail01xx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57150"/>
            <a:ext cx="8382000" cy="653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Life in the Trenches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105400" cy="5287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Elaborate systems of </a:t>
            </a:r>
            <a:r>
              <a:rPr lang="en-US" sz="3200" u="sng" dirty="0" smtClean="0"/>
              <a:t>defense</a:t>
            </a:r>
          </a:p>
          <a:p>
            <a:pPr lvl="1" eaLnBrk="1" hangingPunct="1"/>
            <a:r>
              <a:rPr lang="en-US" sz="3200" dirty="0" smtClean="0"/>
              <a:t>barbed wire</a:t>
            </a:r>
          </a:p>
          <a:p>
            <a:pPr lvl="1" eaLnBrk="1" hangingPunct="1"/>
            <a:r>
              <a:rPr lang="en-US" sz="3200" dirty="0" smtClean="0"/>
              <a:t>Concrete machine gun nests</a:t>
            </a:r>
          </a:p>
          <a:p>
            <a:pPr lvl="1" eaLnBrk="1" hangingPunct="1"/>
            <a:r>
              <a:rPr lang="en-US" sz="3200" dirty="0" smtClean="0"/>
              <a:t>Mortar batteries</a:t>
            </a:r>
          </a:p>
          <a:p>
            <a:pPr lvl="1" eaLnBrk="1" hangingPunct="1"/>
            <a:r>
              <a:rPr lang="en-US" sz="3200" dirty="0" smtClean="0"/>
              <a:t>Troops lived in holes underground</a:t>
            </a:r>
          </a:p>
        </p:txBody>
      </p:sp>
      <p:pic>
        <p:nvPicPr>
          <p:cNvPr id="30724" name="Picture 8" descr="tren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914400"/>
            <a:ext cx="4038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Life in the Trenches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95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Horrible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Constant noise and fear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Trench rot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No facilities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Rats routinely ate the dead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Swampy, disgusting conditions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900" dirty="0" smtClean="0"/>
          </a:p>
        </p:txBody>
      </p:sp>
      <p:pic>
        <p:nvPicPr>
          <p:cNvPr id="31748" name="Picture 7" descr="Trenche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762000"/>
            <a:ext cx="4191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Life in the Trenches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8768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Trench warfare baffled military leaders</a:t>
            </a:r>
          </a:p>
          <a:p>
            <a:pPr lvl="1" eaLnBrk="1" hangingPunct="1"/>
            <a:r>
              <a:rPr lang="en-US" sz="2800" dirty="0" smtClean="0"/>
              <a:t>Attempt a breakthrough</a:t>
            </a:r>
          </a:p>
          <a:p>
            <a:pPr lvl="1" eaLnBrk="1" hangingPunct="1"/>
            <a:r>
              <a:rPr lang="en-US" sz="2800" dirty="0" smtClean="0"/>
              <a:t>Enemy fends off attack</a:t>
            </a:r>
          </a:p>
          <a:p>
            <a:pPr lvl="1" eaLnBrk="1" hangingPunct="1"/>
            <a:r>
              <a:rPr lang="en-US" sz="2800" dirty="0" smtClean="0"/>
              <a:t>Millions of young men sacrificed trying to breakthrough</a:t>
            </a:r>
          </a:p>
        </p:txBody>
      </p:sp>
      <p:pic>
        <p:nvPicPr>
          <p:cNvPr id="32772" name="Picture 6" descr="Trench%20Warfa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5212" y="914400"/>
            <a:ext cx="4268788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Eastern Front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2578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Russian army moved into Eastern Germany on </a:t>
            </a:r>
            <a:r>
              <a:rPr lang="en-US" sz="2800" dirty="0" smtClean="0"/>
              <a:t>Aug </a:t>
            </a:r>
            <a:r>
              <a:rPr lang="en-US" sz="2800" dirty="0" smtClean="0"/>
              <a:t>30, 1914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Defeated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Austrians kicked out of Serbia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Italy </a:t>
            </a:r>
            <a:r>
              <a:rPr lang="en-US" sz="2800" dirty="0" smtClean="0"/>
              <a:t>attacked Austria in 1915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G. came to Austrian </a:t>
            </a:r>
            <a:r>
              <a:rPr lang="en-US" sz="2800" dirty="0" smtClean="0"/>
              <a:t>aid, pushed </a:t>
            </a:r>
            <a:r>
              <a:rPr lang="en-US" sz="2800" dirty="0" smtClean="0"/>
              <a:t>Russians back 300 miles into own territory</a:t>
            </a:r>
          </a:p>
        </p:txBody>
      </p:sp>
      <p:pic>
        <p:nvPicPr>
          <p:cNvPr id="39940" name="Picture 8" descr="e47781gigo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t="-6033" b="-6033"/>
          <a:stretch>
            <a:fillRect/>
          </a:stretch>
        </p:blipFill>
        <p:spPr>
          <a:xfrm>
            <a:off x="5181600" y="838200"/>
            <a:ext cx="3962400" cy="4440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Eastern Front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410200" cy="513556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Much more mobile than the West</a:t>
            </a:r>
          </a:p>
          <a:p>
            <a:pPr lvl="1" eaLnBrk="1" hangingPunct="1"/>
            <a:r>
              <a:rPr lang="en-US" sz="3000" dirty="0" smtClean="0"/>
              <a:t>But loss of life still very high</a:t>
            </a:r>
          </a:p>
          <a:p>
            <a:pPr lvl="1" eaLnBrk="1" hangingPunct="1"/>
            <a:r>
              <a:rPr lang="en-US" sz="3000" dirty="0" smtClean="0"/>
              <a:t>1915:  2.5 million Russians killed, captured, or wounded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40964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4013" y="990600"/>
            <a:ext cx="3709987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5791200"/>
          </a:xfrm>
        </p:spPr>
        <p:txBody>
          <a:bodyPr anchor="t"/>
          <a:lstStyle/>
          <a:p>
            <a:pPr>
              <a:defRPr/>
            </a:pPr>
            <a:endParaRPr lang="en-US" smtClean="0">
              <a:latin typeface="Bell MT" charset="0"/>
              <a:ea typeface="ＭＳ Ｐゴシック" charset="-128"/>
            </a:endParaRPr>
          </a:p>
        </p:txBody>
      </p:sp>
      <p:pic>
        <p:nvPicPr>
          <p:cNvPr id="17411" name="Picture 5" descr="WWIflam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228600"/>
            <a:ext cx="774858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3"/>
          </a:xfrm>
        </p:spPr>
        <p:txBody>
          <a:bodyPr/>
          <a:lstStyle/>
          <a:p>
            <a:pPr eaLnBrk="1" hangingPunct="1"/>
            <a:r>
              <a:rPr lang="en-US" smtClean="0"/>
              <a:t>Battle of Tannenberg</a:t>
            </a:r>
          </a:p>
        </p:txBody>
      </p:sp>
      <p:sp>
        <p:nvSpPr>
          <p:cNvPr id="41987" name="Content Placeholder 7"/>
          <p:cNvSpPr>
            <a:spLocks noGrp="1"/>
          </p:cNvSpPr>
          <p:nvPr>
            <p:ph sz="half" idx="1"/>
          </p:nvPr>
        </p:nvSpPr>
        <p:spPr>
          <a:xfrm>
            <a:off x="0" y="914400"/>
            <a:ext cx="53340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Russian forces not ready (Little supplies, poor leadership)</a:t>
            </a:r>
          </a:p>
          <a:p>
            <a:pPr eaLnBrk="1" hangingPunct="1"/>
            <a:r>
              <a:rPr lang="en-US" sz="2800" dirty="0" smtClean="0"/>
              <a:t>Entire Russian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army destroyed</a:t>
            </a:r>
          </a:p>
          <a:p>
            <a:pPr eaLnBrk="1" hangingPunct="1"/>
            <a:r>
              <a:rPr lang="en-US" sz="2800" dirty="0" smtClean="0"/>
              <a:t>Aug 23-31, 1914</a:t>
            </a:r>
          </a:p>
          <a:p>
            <a:pPr eaLnBrk="1" hangingPunct="1"/>
            <a:r>
              <a:rPr lang="en-US" sz="2800" dirty="0" smtClean="0"/>
              <a:t>125,000 Russians perish; only 13,000 Germans</a:t>
            </a:r>
          </a:p>
        </p:txBody>
      </p:sp>
      <p:pic>
        <p:nvPicPr>
          <p:cNvPr id="41988" name="Content Placeholder 9" descr="Germans_WW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2576" r="-12576"/>
          <a:stretch>
            <a:fillRect/>
          </a:stretch>
        </p:blipFill>
        <p:spPr>
          <a:xfrm>
            <a:off x="4876800" y="914400"/>
            <a:ext cx="4724400" cy="537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“Death is everywhere”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953000" cy="4602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“We all had on us the stench of dead bodies.”  Death numbed the soldier’s minds.</a:t>
            </a:r>
          </a:p>
          <a:p>
            <a:pPr eaLnBrk="1" hangingPunct="1"/>
            <a:r>
              <a:rPr lang="en-US" sz="2800" dirty="0" smtClean="0"/>
              <a:t>Shell shock</a:t>
            </a:r>
          </a:p>
          <a:p>
            <a:pPr eaLnBrk="1" hangingPunct="1"/>
            <a:r>
              <a:rPr lang="en-US" sz="2800" dirty="0" smtClean="0"/>
              <a:t>Psychological devastation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4820" name="Picture 7" descr="trenches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91100" y="1143000"/>
            <a:ext cx="415290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“Death is everywhere”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962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Mustard gas</a:t>
            </a:r>
          </a:p>
          <a:p>
            <a:pPr lvl="1" eaLnBrk="1" hangingPunct="1"/>
            <a:r>
              <a:rPr lang="en-US" sz="2800" smtClean="0"/>
              <a:t>Carried by the wind</a:t>
            </a:r>
          </a:p>
          <a:p>
            <a:pPr lvl="1" eaLnBrk="1" hangingPunct="1"/>
            <a:r>
              <a:rPr lang="en-US" sz="2800" smtClean="0"/>
              <a:t>Burned out soldier’s lungs</a:t>
            </a:r>
          </a:p>
          <a:p>
            <a:pPr lvl="1" eaLnBrk="1" hangingPunct="1"/>
            <a:r>
              <a:rPr lang="en-US" sz="2800" smtClean="0"/>
              <a:t>Deadly in the trenches </a:t>
            </a:r>
            <a:br>
              <a:rPr lang="en-US" sz="2800" smtClean="0"/>
            </a:br>
            <a:r>
              <a:rPr lang="en-US" sz="2800" smtClean="0"/>
              <a:t>where it would </a:t>
            </a:r>
            <a:br>
              <a:rPr lang="en-US" sz="2800" smtClean="0"/>
            </a:br>
            <a:r>
              <a:rPr lang="en-US" sz="2800" smtClean="0"/>
              <a:t>sit at the bottom</a:t>
            </a:r>
          </a:p>
        </p:txBody>
      </p:sp>
      <p:pic>
        <p:nvPicPr>
          <p:cNvPr id="35844" name="Picture 7" descr="c0800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1066800"/>
            <a:ext cx="5105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Battle of Verdun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1054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Feb 20- Dec 15, 1916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France v. Germany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GER bombed Verdun for 24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Hoped to force FRA to surrender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July: FRA pushed GER back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36868" name="Picture 6" descr="afterbattle_smal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1515" y="838200"/>
            <a:ext cx="4062484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Battle of </a:t>
            </a:r>
            <a:r>
              <a:rPr lang="en-US" dirty="0" smtClean="0"/>
              <a:t>Verdun Importance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47244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French casualties reached 315,000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German deaths were 285,000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Very little accomplished except a huge loss of life.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Became a symbol of French resistance</a:t>
            </a:r>
            <a:endParaRPr lang="en-US" sz="2800" dirty="0" smtClean="0"/>
          </a:p>
        </p:txBody>
      </p:sp>
      <p:pic>
        <p:nvPicPr>
          <p:cNvPr id="36868" name="Picture 6" descr="afterbattle_smal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42975" y="838200"/>
            <a:ext cx="4401024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Battle of Verdun</a:t>
            </a:r>
          </a:p>
        </p:txBody>
      </p:sp>
      <p:pic>
        <p:nvPicPr>
          <p:cNvPr id="37891" name="Content Placeholder 8" descr="364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6433" b="-6433"/>
          <a:stretch>
            <a:fillRect/>
          </a:stretch>
        </p:blipFill>
        <p:spPr>
          <a:xfrm>
            <a:off x="228600" y="762000"/>
            <a:ext cx="4479925" cy="5638800"/>
          </a:xfrm>
        </p:spPr>
      </p:pic>
      <p:pic>
        <p:nvPicPr>
          <p:cNvPr id="37892" name="Content Placeholder 11" descr="kirbyverdu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7832" r="-7832"/>
          <a:stretch>
            <a:fillRect/>
          </a:stretch>
        </p:blipFill>
        <p:spPr>
          <a:xfrm>
            <a:off x="4648200" y="990600"/>
            <a:ext cx="4495800" cy="511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3613" cy="868363"/>
          </a:xfrm>
        </p:spPr>
        <p:txBody>
          <a:bodyPr/>
          <a:lstStyle/>
          <a:p>
            <a:pPr eaLnBrk="1" hangingPunct="1"/>
            <a:r>
              <a:rPr lang="en-US" smtClean="0"/>
              <a:t>The changes of war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495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New weapons crippled the “frozen front”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Poison gas (mustard gas)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Hand grenades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Flame throwers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Airplanes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Subs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38916" name="Picture 5" descr="frenchgasma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0973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Battle ofSomme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-7787" b="-7787"/>
          <a:stretch>
            <a:fillRect/>
          </a:stretch>
        </p:blipFill>
        <p:spPr>
          <a:xfrm rot="21214351">
            <a:off x="444500" y="3703638"/>
            <a:ext cx="3703638" cy="2697162"/>
          </a:xfrm>
        </p:spPr>
      </p:pic>
      <p:pic>
        <p:nvPicPr>
          <p:cNvPr id="8" name="Picture Placeholder 7" descr="somme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-342" b="-342"/>
          <a:stretch>
            <a:fillRect/>
          </a:stretch>
        </p:blipFill>
        <p:spPr>
          <a:xfrm rot="232774">
            <a:off x="347663" y="403225"/>
            <a:ext cx="3703637" cy="2697163"/>
          </a:xfrm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191000" cy="704850"/>
          </a:xfrm>
        </p:spPr>
        <p:txBody>
          <a:bodyPr/>
          <a:lstStyle/>
          <a:p>
            <a:pPr eaLnBrk="1" hangingPunct="1"/>
            <a:r>
              <a:rPr lang="en-US" smtClean="0"/>
              <a:t>Battle of Somme</a:t>
            </a:r>
          </a:p>
        </p:txBody>
      </p:sp>
      <p:sp>
        <p:nvSpPr>
          <p:cNvPr id="33797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8200" y="762000"/>
            <a:ext cx="4495800" cy="586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Attempt to move Germans out of Verdun</a:t>
            </a:r>
          </a:p>
          <a:p>
            <a:pPr eaLnBrk="1" hangingPunct="1"/>
            <a:r>
              <a:rPr lang="en-US" sz="2800" dirty="0" smtClean="0"/>
              <a:t>Massive #’s of casualties</a:t>
            </a:r>
          </a:p>
          <a:p>
            <a:pPr eaLnBrk="1" hangingPunct="1"/>
            <a:r>
              <a:rPr lang="en-US" sz="2800" dirty="0" smtClean="0"/>
              <a:t>Results…(July1-Nov18, 1916)</a:t>
            </a:r>
          </a:p>
          <a:p>
            <a:pPr eaLnBrk="1" hangingPunct="1"/>
            <a:r>
              <a:rPr lang="en-US" sz="2800" dirty="0" smtClean="0"/>
              <a:t>Germans forced from Verdun</a:t>
            </a:r>
          </a:p>
          <a:p>
            <a:pPr eaLnBrk="1" hangingPunct="1"/>
            <a:r>
              <a:rPr lang="en-US" sz="2800" dirty="0" smtClean="0"/>
              <a:t>GBR &amp; FRA lose over 615,000</a:t>
            </a:r>
          </a:p>
          <a:p>
            <a:pPr eaLnBrk="1" hangingPunct="1"/>
            <a:r>
              <a:rPr lang="en-US" sz="2800" dirty="0" smtClean="0"/>
              <a:t>British lose 60,000 in one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Battle of Jutland</a:t>
            </a:r>
          </a:p>
        </p:txBody>
      </p:sp>
      <p:pic>
        <p:nvPicPr>
          <p:cNvPr id="43011" name="Content Placeholder 8" descr="Channel_Firing_royal_oak_battle_of_jutla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4114800" cy="5257800"/>
          </a:xfrm>
        </p:spPr>
      </p:pic>
      <p:sp>
        <p:nvSpPr>
          <p:cNvPr id="43012" name="Content Placeholder 7"/>
          <p:cNvSpPr>
            <a:spLocks noGrp="1"/>
          </p:cNvSpPr>
          <p:nvPr>
            <p:ph sz="half" idx="2"/>
          </p:nvPr>
        </p:nvSpPr>
        <p:spPr>
          <a:xfrm>
            <a:off x="4114800" y="838200"/>
            <a:ext cx="502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North Atlantic Sea battle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Britain </a:t>
            </a:r>
            <a:r>
              <a:rPr lang="en-US" sz="2800" dirty="0" smtClean="0"/>
              <a:t>vs. </a:t>
            </a:r>
            <a:r>
              <a:rPr lang="en-US" sz="2800" dirty="0" smtClean="0"/>
              <a:t>Germany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British-6000 men &amp; 14 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Germans-2500 men &amp; 11 Ships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GER </a:t>
            </a:r>
            <a:r>
              <a:rPr lang="en-US" sz="2800" dirty="0" smtClean="0"/>
              <a:t>vessels never leave port again.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Britain owns the seas outright.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The Home Front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800600" cy="4602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Censorship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Not told about high death toll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Romanticized the battlefields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“soldiers have died a beautiful death, in noble battle, we shall rediscover poetry…epic and chivalrous”</a:t>
            </a:r>
          </a:p>
        </p:txBody>
      </p:sp>
      <p:pic>
        <p:nvPicPr>
          <p:cNvPr id="44036" name="Picture 7" descr="trench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066800"/>
            <a:ext cx="4038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 Antiqua" charset="0"/>
              </a:rPr>
              <a:t>Inevitability of war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1722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 Antiqua" charset="0"/>
              </a:rPr>
              <a:t>June 28, 1914 Archduke Francis Ferdinand of Austria assassinated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 Antiqua" charset="0"/>
              </a:rPr>
              <a:t>July 5, 1914 Germany issues A-H “blank check”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latin typeface="Book Antiqua" charset="0"/>
              </a:rPr>
              <a:t>pledging military assistance if A-H goes to war against </a:t>
            </a:r>
            <a:r>
              <a:rPr lang="en-US" sz="2800" u="sng" dirty="0" smtClean="0">
                <a:latin typeface="Book Antiqua" charset="0"/>
              </a:rPr>
              <a:t>Russia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Book Antiqua" charset="0"/>
              </a:rPr>
              <a:t>July 23, 1914 Austria issues Serbia an ultimatum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Book Antiqu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Book Antiqua" charset="0"/>
            </a:endParaRPr>
          </a:p>
        </p:txBody>
      </p:sp>
      <p:pic>
        <p:nvPicPr>
          <p:cNvPr id="18436" name="Picture 6" descr="CePointro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l="-20860" r="-20860"/>
          <a:stretch>
            <a:fillRect/>
          </a:stretch>
        </p:blipFill>
        <p:spPr>
          <a:xfrm>
            <a:off x="5638800" y="838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Home Front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267200" cy="50593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Censorship </a:t>
            </a:r>
          </a:p>
          <a:p>
            <a:pPr eaLnBrk="1" hangingPunct="1">
              <a:buFontTx/>
              <a:buNone/>
            </a:pPr>
            <a:r>
              <a:rPr lang="en-US" sz="2600" dirty="0" smtClean="0"/>
              <a:t>“Newspapers described troops as itching to go over the top.”</a:t>
            </a:r>
          </a:p>
          <a:p>
            <a:pPr eaLnBrk="1" hangingPunct="1">
              <a:buFontTx/>
              <a:buNone/>
            </a:pPr>
            <a:r>
              <a:rPr lang="en-US" sz="2600" dirty="0" smtClean="0"/>
              <a:t>“Government reported to the press that life in the trenches promoted good health and clear air”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5060" name="Picture 7" descr="Poppies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990600"/>
            <a:ext cx="4800600" cy="410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Home Front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876800" cy="48307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“On Leave”</a:t>
            </a:r>
          </a:p>
          <a:p>
            <a:pPr eaLnBrk="1" hangingPunct="1">
              <a:buFontTx/>
              <a:buNone/>
            </a:pPr>
            <a:r>
              <a:rPr lang="en-US" sz="3200" dirty="0" smtClean="0"/>
              <a:t>Troops would stay together so they could sympathize with each other</a:t>
            </a:r>
          </a:p>
        </p:txBody>
      </p:sp>
      <p:pic>
        <p:nvPicPr>
          <p:cNvPr id="46084" name="Picture 7" descr="0245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219200"/>
            <a:ext cx="4038600" cy="312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The Home Front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648200" cy="452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Impossible to hide death</a:t>
            </a:r>
          </a:p>
          <a:p>
            <a:pPr lvl="1" eaLnBrk="1" hangingPunct="1"/>
            <a:r>
              <a:rPr lang="en-US" sz="3200" dirty="0" smtClean="0"/>
              <a:t>Women in mourning</a:t>
            </a:r>
          </a:p>
          <a:p>
            <a:pPr lvl="1" eaLnBrk="1" hangingPunct="1"/>
            <a:r>
              <a:rPr lang="en-US" sz="3200" dirty="0" smtClean="0"/>
              <a:t>Badly wounded soldiers returned home</a:t>
            </a:r>
          </a:p>
          <a:p>
            <a:pPr lvl="1" eaLnBrk="1" hangingPunct="1"/>
            <a:r>
              <a:rPr lang="en-US" sz="3200" dirty="0" smtClean="0"/>
              <a:t>Opposition began to emerge</a:t>
            </a:r>
          </a:p>
        </p:txBody>
      </p:sp>
      <p:pic>
        <p:nvPicPr>
          <p:cNvPr id="47108" name="Picture 7" descr="ypres-cemeterie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914400"/>
            <a:ext cx="4495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Death Toll of War</a:t>
            </a:r>
          </a:p>
        </p:txBody>
      </p:sp>
      <p:graphicFrame>
        <p:nvGraphicFramePr>
          <p:cNvPr id="51265" name="Group 65"/>
          <p:cNvGraphicFramePr>
            <a:graphicFrameLocks noGrp="1"/>
          </p:cNvGraphicFramePr>
          <p:nvPr>
            <p:ph type="tbl" idx="1"/>
          </p:nvPr>
        </p:nvGraphicFramePr>
        <p:xfrm>
          <a:off x="381000" y="1752600"/>
          <a:ext cx="8077200" cy="2921001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Allied Powers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Powers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million served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million served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million casualties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million casualties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Social Impact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4876800"/>
          </a:xfrm>
        </p:spPr>
        <p:txBody>
          <a:bodyPr/>
          <a:lstStyle/>
          <a:p>
            <a:pPr eaLnBrk="1" hangingPunct="1"/>
            <a:r>
              <a:rPr lang="en-US" sz="3700" dirty="0" smtClean="0"/>
              <a:t>Men lost limbs and were mutilated</a:t>
            </a:r>
          </a:p>
          <a:p>
            <a:pPr eaLnBrk="1" hangingPunct="1"/>
            <a:r>
              <a:rPr lang="en-US" sz="3700" dirty="0" smtClean="0"/>
              <a:t>Birthrate fell markedly </a:t>
            </a:r>
          </a:p>
          <a:p>
            <a:pPr eaLnBrk="1" hangingPunct="1"/>
            <a:r>
              <a:rPr lang="en-US" sz="3700" dirty="0" smtClean="0"/>
              <a:t>Disabled </a:t>
            </a:r>
            <a:r>
              <a:rPr lang="en-US" sz="3700" dirty="0" smtClean="0"/>
              <a:t>unable to work </a:t>
            </a:r>
          </a:p>
          <a:p>
            <a:pPr eaLnBrk="1" hangingPunct="1"/>
            <a:r>
              <a:rPr lang="en-US" sz="3700" dirty="0" smtClean="0"/>
              <a:t>Ethnic hostility </a:t>
            </a:r>
          </a:p>
          <a:p>
            <a:pPr eaLnBrk="1" hangingPunct="1"/>
            <a:r>
              <a:rPr lang="en-US" sz="3700" dirty="0" smtClean="0"/>
              <a:t>Influenza </a:t>
            </a:r>
            <a:r>
              <a:rPr lang="en-US" sz="3700" dirty="0" smtClean="0"/>
              <a:t>epidemic (50-100 million died)</a:t>
            </a:r>
          </a:p>
          <a:p>
            <a:pPr lvl="1" eaLnBrk="1" hangingPunct="1"/>
            <a:r>
              <a:rPr lang="en-US" sz="3500" dirty="0" smtClean="0"/>
              <a:t>Spread because of war</a:t>
            </a:r>
            <a:endParaRPr lang="en-US" sz="35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Psychological impact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900" smtClean="0"/>
              <a:t>“Never such innocence again”</a:t>
            </a:r>
          </a:p>
          <a:p>
            <a:pPr eaLnBrk="1" hangingPunct="1"/>
            <a:r>
              <a:rPr lang="en-US" sz="3900" smtClean="0"/>
              <a:t>Bitterness towards aristocratic officers whose lives were never in danger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Book Antiqua" charset="0"/>
              </a:rPr>
              <a:t>1914 – 1915 Illusions and Stalemate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6324600" cy="4906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Many Europeans were excited about war</a:t>
            </a:r>
          </a:p>
          <a:p>
            <a:pPr lvl="1" eaLnBrk="1" hangingPunct="1"/>
            <a:r>
              <a:rPr lang="en-US" sz="3200" dirty="0" smtClean="0"/>
              <a:t>“Defend yourself against the aggressors”</a:t>
            </a:r>
          </a:p>
          <a:p>
            <a:pPr lvl="1" eaLnBrk="1" hangingPunct="1"/>
            <a:r>
              <a:rPr lang="en-US" sz="3200" dirty="0" smtClean="0"/>
              <a:t>Domestic differences were put aside</a:t>
            </a:r>
          </a:p>
        </p:txBody>
      </p:sp>
      <p:pic>
        <p:nvPicPr>
          <p:cNvPr id="19460" name="Picture 8" descr="bwba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l="-23680" r="-23680"/>
          <a:stretch>
            <a:fillRect/>
          </a:stretch>
        </p:blipFill>
        <p:spPr>
          <a:xfrm>
            <a:off x="5638800" y="11430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Book Antiqua" charset="0"/>
              </a:rPr>
              <a:t>1914 – 1915 Illusions and Stalemate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257800" cy="498316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War would be over in a few weeks</a:t>
            </a:r>
          </a:p>
          <a:p>
            <a:pPr lvl="1" eaLnBrk="1" hangingPunct="1"/>
            <a:r>
              <a:rPr lang="en-US" sz="3000" dirty="0" smtClean="0"/>
              <a:t>Ignored the length and brutality of the American Civil War</a:t>
            </a:r>
          </a:p>
          <a:p>
            <a:pPr lvl="1" eaLnBrk="1" hangingPunct="1">
              <a:buFontTx/>
              <a:buNone/>
            </a:pPr>
            <a:r>
              <a:rPr lang="en-US" sz="3000" dirty="0" smtClean="0"/>
              <a:t>	(prototype to World War I)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20484" name="Picture 6" descr="j014943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t="-29829" b="-29829"/>
          <a:stretch>
            <a:fillRect/>
          </a:stretch>
        </p:blipFill>
        <p:spPr>
          <a:xfrm>
            <a:off x="5105400" y="2971800"/>
            <a:ext cx="4038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Book Antiqua" charset="0"/>
              </a:rPr>
              <a:t>1914 – 1915 Illusions and Stalemate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800600" cy="5135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Belief that </a:t>
            </a:r>
            <a:r>
              <a:rPr lang="en-US" sz="2800" dirty="0" smtClean="0"/>
              <a:t>modern </a:t>
            </a:r>
            <a:r>
              <a:rPr lang="en-US" sz="2800" dirty="0" smtClean="0"/>
              <a:t>industrial war could not be conducted for more than a few months</a:t>
            </a:r>
          </a:p>
          <a:p>
            <a:pPr eaLnBrk="1" hangingPunct="1"/>
            <a:r>
              <a:rPr lang="en-US" sz="2800" dirty="0" smtClean="0"/>
              <a:t>“Home by Christmas”</a:t>
            </a:r>
          </a:p>
        </p:txBody>
      </p:sp>
      <p:pic>
        <p:nvPicPr>
          <p:cNvPr id="21508" name="Picture 6" descr="vickersm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295400"/>
            <a:ext cx="43434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Book Antiqua" charset="0"/>
              </a:rPr>
              <a:t>1914 – 1915 Illusions and Stalemate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105400" cy="5287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“Fatal attraction of war”</a:t>
            </a:r>
          </a:p>
          <a:p>
            <a:pPr lvl="1" eaLnBrk="1" hangingPunct="1"/>
            <a:r>
              <a:rPr lang="en-US" sz="3200" dirty="0" smtClean="0"/>
              <a:t>Exhilarating release from every day life</a:t>
            </a:r>
          </a:p>
          <a:p>
            <a:pPr lvl="1" eaLnBrk="1" hangingPunct="1"/>
            <a:r>
              <a:rPr lang="en-US" sz="3200" dirty="0" smtClean="0"/>
              <a:t>A glorious adventure</a:t>
            </a:r>
          </a:p>
          <a:p>
            <a:pPr lvl="1" eaLnBrk="1" hangingPunct="1"/>
            <a:r>
              <a:rPr lang="en-US" sz="3200" dirty="0" smtClean="0"/>
              <a:t>War would rid the nations of selfishness</a:t>
            </a:r>
          </a:p>
          <a:p>
            <a:pPr lvl="1" eaLnBrk="1" hangingPunct="1"/>
            <a:r>
              <a:rPr lang="en-US" sz="3200" dirty="0" smtClean="0"/>
              <a:t>Spark a national re-birth based on heroism</a:t>
            </a:r>
          </a:p>
        </p:txBody>
      </p:sp>
      <p:pic>
        <p:nvPicPr>
          <p:cNvPr id="22532" name="Picture 12" descr="soldier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838200"/>
            <a:ext cx="3962400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Schlieffen Plan’s </a:t>
            </a:r>
            <a:br>
              <a:rPr lang="en-US" sz="4000" smtClean="0"/>
            </a:br>
            <a:r>
              <a:rPr lang="en-US" sz="4000" smtClean="0"/>
              <a:t>Destructive Nature</a:t>
            </a:r>
          </a:p>
        </p:txBody>
      </p:sp>
      <p:pic>
        <p:nvPicPr>
          <p:cNvPr id="23555" name="Picture 10" descr="schlieffen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1447800"/>
            <a:ext cx="6781800" cy="508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Schlieffen</a:t>
            </a:r>
            <a:r>
              <a:rPr lang="en-US" dirty="0" smtClean="0"/>
              <a:t> Plan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477000" cy="50593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Invade western front 1</a:t>
            </a:r>
            <a:r>
              <a:rPr lang="en-US" sz="3200" baseline="30000" dirty="0" smtClean="0"/>
              <a:t>st</a:t>
            </a:r>
          </a:p>
          <a:p>
            <a:pPr eaLnBrk="1" hangingPunct="1"/>
            <a:r>
              <a:rPr lang="en-US" sz="3200" dirty="0" smtClean="0"/>
              <a:t>After defeating France concentrate on the Eastern front</a:t>
            </a:r>
          </a:p>
          <a:p>
            <a:pPr eaLnBrk="1" hangingPunct="1"/>
            <a:r>
              <a:rPr lang="en-US" sz="3200" dirty="0" smtClean="0"/>
              <a:t>Avoid fighting a 2 front war</a:t>
            </a:r>
          </a:p>
        </p:txBody>
      </p:sp>
      <p:pic>
        <p:nvPicPr>
          <p:cNvPr id="24580" name="Picture 8" descr="schlieffen%20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l="-24832" r="-24832"/>
          <a:stretch>
            <a:fillRect/>
          </a:stretch>
        </p:blipFill>
        <p:spPr>
          <a:xfrm>
            <a:off x="5791200" y="1219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600</TotalTime>
  <Words>817</Words>
  <Application>Microsoft Office PowerPoint</Application>
  <PresentationFormat>On-screen Show (4:3)</PresentationFormat>
  <Paragraphs>182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ＭＳ Ｐゴシック</vt:lpstr>
      <vt:lpstr>Goudy Old Style</vt:lpstr>
      <vt:lpstr>Rockwell</vt:lpstr>
      <vt:lpstr>Impact</vt:lpstr>
      <vt:lpstr>Bell MT</vt:lpstr>
      <vt:lpstr>Book Antiqua</vt:lpstr>
      <vt:lpstr>Inkwell</vt:lpstr>
      <vt:lpstr>Daily POV</vt:lpstr>
      <vt:lpstr>Slide 2</vt:lpstr>
      <vt:lpstr>Inevitability of war</vt:lpstr>
      <vt:lpstr>1914 – 1915 Illusions and Stalemate</vt:lpstr>
      <vt:lpstr>1914 – 1915 Illusions and Stalemate</vt:lpstr>
      <vt:lpstr>1914 – 1915 Illusions and Stalemate</vt:lpstr>
      <vt:lpstr>1914 – 1915 Illusions and Stalemate</vt:lpstr>
      <vt:lpstr>The Schlieffen Plan’s  Destructive Nature</vt:lpstr>
      <vt:lpstr>The Schlieffen Plan</vt:lpstr>
      <vt:lpstr>The Schlieffen Plan’s Destructive Nature</vt:lpstr>
      <vt:lpstr>The Battle of Marne</vt:lpstr>
      <vt:lpstr>The Trenches</vt:lpstr>
      <vt:lpstr>Slide 13</vt:lpstr>
      <vt:lpstr>Slide 14</vt:lpstr>
      <vt:lpstr>Life in the Trenches</vt:lpstr>
      <vt:lpstr>Life in the Trenches</vt:lpstr>
      <vt:lpstr>Life in the Trenches</vt:lpstr>
      <vt:lpstr>The Eastern Front</vt:lpstr>
      <vt:lpstr>The Eastern Front</vt:lpstr>
      <vt:lpstr>Battle of Tannenberg</vt:lpstr>
      <vt:lpstr>“Death is everywhere”</vt:lpstr>
      <vt:lpstr>“Death is everywhere”</vt:lpstr>
      <vt:lpstr>Battle of Verdun</vt:lpstr>
      <vt:lpstr>Battle of Verdun Importance</vt:lpstr>
      <vt:lpstr>Battle of Verdun</vt:lpstr>
      <vt:lpstr>The changes of war</vt:lpstr>
      <vt:lpstr>Battle of Somme</vt:lpstr>
      <vt:lpstr>Battle of Jutland</vt:lpstr>
      <vt:lpstr>The Home Front</vt:lpstr>
      <vt:lpstr>The Home Front</vt:lpstr>
      <vt:lpstr>The Home Front</vt:lpstr>
      <vt:lpstr>The Home Front</vt:lpstr>
      <vt:lpstr>Death Toll of War</vt:lpstr>
      <vt:lpstr>Social Impact</vt:lpstr>
      <vt:lpstr>Psychological impact</vt:lpstr>
    </vt:vector>
  </TitlesOfParts>
  <Company>Westport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padmin</dc:creator>
  <cp:lastModifiedBy>Administrator</cp:lastModifiedBy>
  <cp:revision>32</cp:revision>
  <dcterms:created xsi:type="dcterms:W3CDTF">2011-03-02T05:25:45Z</dcterms:created>
  <dcterms:modified xsi:type="dcterms:W3CDTF">2012-02-23T17:18:21Z</dcterms:modified>
</cp:coreProperties>
</file>