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EDBE-E700-4905-8778-101922A1A7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3A52-B097-4752-BBAE-D7A43049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3429000" cy="3276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Adam Smith</a:t>
            </a:r>
            <a:br>
              <a:rPr lang="en-US" sz="5400" b="1" dirty="0" smtClean="0"/>
            </a:br>
            <a:r>
              <a:rPr lang="en-US" sz="4200" dirty="0" smtClean="0"/>
              <a:t>(1723- 1790)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damSm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0326" y="0"/>
            <a:ext cx="46136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76200"/>
            <a:ext cx="7848600" cy="6553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Wrote book called </a:t>
            </a:r>
            <a:r>
              <a:rPr lang="en-US" sz="3600" i="1" dirty="0" smtClean="0"/>
              <a:t>The Wealth of Nations</a:t>
            </a:r>
          </a:p>
          <a:p>
            <a:r>
              <a:rPr lang="en-US" sz="3600" dirty="0" smtClean="0"/>
              <a:t>Created idea of Capitalism</a:t>
            </a:r>
          </a:p>
          <a:p>
            <a:pPr lvl="0"/>
            <a:r>
              <a:rPr lang="en-US" sz="3600" dirty="0"/>
              <a:t>Progress results when: </a:t>
            </a:r>
          </a:p>
          <a:p>
            <a:pPr lvl="1"/>
            <a:r>
              <a:rPr lang="en-US" sz="3600" dirty="0"/>
              <a:t>Individuals follow their own </a:t>
            </a:r>
            <a:r>
              <a:rPr lang="en-US" sz="3600" i="1" dirty="0"/>
              <a:t>self-interest</a:t>
            </a:r>
            <a:r>
              <a:rPr lang="en-US" sz="3600" dirty="0"/>
              <a:t>.</a:t>
            </a:r>
          </a:p>
          <a:p>
            <a:pPr lvl="1"/>
            <a:r>
              <a:rPr lang="en-US" sz="3600" i="1" dirty="0" smtClean="0"/>
              <a:t>Competition:</a:t>
            </a:r>
            <a:r>
              <a:rPr lang="en-US" sz="3600" dirty="0" smtClean="0"/>
              <a:t> results in goods </a:t>
            </a:r>
            <a:r>
              <a:rPr lang="en-US" sz="3600" dirty="0"/>
              <a:t>and </a:t>
            </a:r>
            <a:r>
              <a:rPr lang="en-US" sz="3600"/>
              <a:t>services </a:t>
            </a:r>
            <a:r>
              <a:rPr lang="en-US" sz="3600" smtClean="0"/>
              <a:t>that are </a:t>
            </a:r>
            <a:r>
              <a:rPr lang="en-US" sz="3600" dirty="0"/>
              <a:t>better and less expensive.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600" y="117566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Consumers compete with one 	another to purchase the best goods 	at the lowest prices.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Market economy aims to produce 	the best products and the lowest 	prices.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Government should not interfere in 	the economy.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838200"/>
          </a:xfrm>
        </p:spPr>
        <p:txBody>
          <a:bodyPr/>
          <a:lstStyle/>
          <a:p>
            <a:r>
              <a:rPr lang="en-US" dirty="0" smtClean="0"/>
              <a:t>Karl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848600" cy="5364163"/>
          </a:xfrm>
        </p:spPr>
        <p:txBody>
          <a:bodyPr/>
          <a:lstStyle/>
          <a:p>
            <a:r>
              <a:rPr lang="en-US" sz="3400" dirty="0" smtClean="0"/>
              <a:t>Wrote</a:t>
            </a:r>
            <a:r>
              <a:rPr lang="en-US" sz="3400" b="1" i="1" dirty="0" smtClean="0"/>
              <a:t> The </a:t>
            </a:r>
            <a:r>
              <a:rPr lang="en-US" sz="3400" b="1" i="1" dirty="0" smtClean="0"/>
              <a:t>Communist Manifesto (1848</a:t>
            </a:r>
            <a:r>
              <a:rPr lang="en-US" sz="3400" b="1" i="1" dirty="0" smtClean="0"/>
              <a:t>) </a:t>
            </a:r>
            <a:r>
              <a:rPr lang="en-US" sz="3400" dirty="0" smtClean="0"/>
              <a:t>with </a:t>
            </a:r>
            <a:r>
              <a:rPr lang="en-US" sz="3400" dirty="0" err="1" smtClean="0"/>
              <a:t>Fredrich</a:t>
            </a:r>
            <a:r>
              <a:rPr lang="en-US" sz="3400" dirty="0" smtClean="0"/>
              <a:t> </a:t>
            </a:r>
            <a:r>
              <a:rPr lang="en-US" sz="3400" dirty="0" err="1" smtClean="0"/>
              <a:t>Engles</a:t>
            </a:r>
            <a:endParaRPr lang="en-US" sz="3400" dirty="0" smtClean="0"/>
          </a:p>
          <a:p>
            <a:pPr lvl="0"/>
            <a:r>
              <a:rPr lang="en-US" sz="3400" dirty="0" smtClean="0"/>
              <a:t>Social order is divided into classes with conflicting economic interests.</a:t>
            </a:r>
          </a:p>
          <a:p>
            <a:pPr lvl="0"/>
            <a:r>
              <a:rPr lang="en-US" sz="3400" dirty="0" smtClean="0"/>
              <a:t>The Industrial Revolution intensified the class struggle.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0"/>
            <a:ext cx="7772400" cy="6126163"/>
          </a:xfrm>
        </p:spPr>
        <p:txBody>
          <a:bodyPr/>
          <a:lstStyle/>
          <a:p>
            <a:pPr lvl="0"/>
            <a:r>
              <a:rPr lang="en-US" sz="3400" dirty="0" smtClean="0"/>
              <a:t>In </a:t>
            </a:r>
            <a:r>
              <a:rPr lang="en-US" sz="3400" b="1" u="sng" dirty="0" smtClean="0"/>
              <a:t>capitalism,</a:t>
            </a:r>
            <a:r>
              <a:rPr lang="en-US" sz="3400" dirty="0" smtClean="0"/>
              <a:t> the exploited worker suffers from: physical poverty, low wages, </a:t>
            </a:r>
            <a:r>
              <a:rPr lang="en-US" sz="3400" dirty="0" smtClean="0"/>
              <a:t>&amp; monotony</a:t>
            </a:r>
            <a:endParaRPr lang="en-US" sz="3400" dirty="0" smtClean="0"/>
          </a:p>
          <a:p>
            <a:pPr lvl="0"/>
            <a:r>
              <a:rPr lang="en-US" sz="3400" dirty="0" smtClean="0"/>
              <a:t>The </a:t>
            </a:r>
            <a:r>
              <a:rPr lang="en-US" sz="3400" b="1" u="sng" dirty="0" smtClean="0"/>
              <a:t>proletariat</a:t>
            </a:r>
            <a:r>
              <a:rPr lang="en-US" sz="3400" dirty="0" smtClean="0"/>
              <a:t> is </a:t>
            </a:r>
            <a:r>
              <a:rPr lang="en-US" sz="3400" dirty="0" smtClean="0"/>
              <a:t>an unhappy worker</a:t>
            </a:r>
            <a:r>
              <a:rPr lang="en-US" sz="3400" dirty="0" smtClean="0"/>
              <a:t>.</a:t>
            </a:r>
          </a:p>
          <a:p>
            <a:pPr lvl="0"/>
            <a:r>
              <a:rPr lang="en-US" sz="3400" dirty="0" smtClean="0"/>
              <a:t>That there would be a violent overthrow of the </a:t>
            </a:r>
            <a:r>
              <a:rPr lang="en-US" sz="3400" dirty="0" smtClean="0"/>
              <a:t>capitalists, </a:t>
            </a:r>
            <a:r>
              <a:rPr lang="en-US" sz="3400" b="1" u="sng" dirty="0" smtClean="0"/>
              <a:t>the </a:t>
            </a:r>
            <a:r>
              <a:rPr lang="en-US" sz="3400" b="1" u="sng" dirty="0" smtClean="0"/>
              <a:t>bourgeoisie</a:t>
            </a:r>
            <a:r>
              <a:rPr lang="en-US" sz="3400" dirty="0" smtClean="0"/>
              <a:t>.</a:t>
            </a:r>
            <a:endParaRPr lang="en-US" sz="3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1295400" y="6926"/>
            <a:ext cx="7848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800100" algn="l"/>
              </a:tabLst>
            </a:pPr>
            <a:r>
              <a:rPr kumimoji="0" lang="en-US" sz="3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Marx argued that profits were wages 	stolen from workers.</a:t>
            </a:r>
            <a:endParaRPr kumimoji="0" lang="en-US" sz="3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5113" algn="l"/>
                <a:tab pos="800100" algn="l"/>
              </a:tabLst>
            </a:pPr>
            <a:r>
              <a:rPr kumimoji="0" lang="en-US" sz="3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He wanted to do away with the private 	ownership of the </a:t>
            </a:r>
            <a:r>
              <a:rPr kumimoji="0" lang="en-US" sz="3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means of production.</a:t>
            </a:r>
            <a:endParaRPr kumimoji="0" lang="en-US" sz="3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5113" algn="l"/>
                <a:tab pos="800100" algn="l"/>
              </a:tabLst>
            </a:pPr>
            <a:r>
              <a:rPr kumimoji="0" lang="en-US" sz="3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The capitalist system will eventually 	destroy itself.  A classless society will 	develop in its place.</a:t>
            </a:r>
            <a:endParaRPr kumimoji="0" lang="en-US" sz="3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116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Adam Smith (1723- 1790)</vt:lpstr>
      <vt:lpstr>Slide 2</vt:lpstr>
      <vt:lpstr>Slide 3</vt:lpstr>
      <vt:lpstr>Karl Marx</vt:lpstr>
      <vt:lpstr>Slide 5</vt:lpstr>
      <vt:lpstr>Slide 6</vt:lpstr>
    </vt:vector>
  </TitlesOfParts>
  <Company>Washington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5</cp:revision>
  <dcterms:created xsi:type="dcterms:W3CDTF">2012-09-25T15:02:36Z</dcterms:created>
  <dcterms:modified xsi:type="dcterms:W3CDTF">2012-09-26T16:11:57Z</dcterms:modified>
</cp:coreProperties>
</file>