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7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59FB08A-DD04-4B85-879F-C61F86376FE9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6EBD359-9C92-4BE2-B387-22E820962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06D1-63E3-48AC-B06E-5BB7603D462C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82181-9631-41FA-BAEC-5D97244A3F67}" type="slidenum">
              <a:rPr lang="en-US"/>
              <a:pPr/>
              <a:t>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B6737-DD33-4152-9037-760C685698CE}" type="slidenum">
              <a:rPr lang="en-US"/>
              <a:pPr/>
              <a:t>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85B5C-8D9D-4AC7-9A81-B8731286C4C4}" type="slidenum">
              <a:rPr lang="en-US"/>
              <a:pPr/>
              <a:t>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AD6A3-098B-4578-B37C-2AADF382C676}" type="slidenum">
              <a:rPr lang="en-US"/>
              <a:pPr/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EF171-9C17-44CD-BEA2-ED7B20CDD301}" type="slidenum">
              <a:rPr lang="en-US"/>
              <a:pPr/>
              <a:t>8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61ADB-CDAA-460F-B8E3-E8AB7639DD43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71911-3B7A-4E79-BAF4-285FBA6B6589}" type="slidenum">
              <a:rPr lang="en-US"/>
              <a:pPr/>
              <a:t>10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86998-5DBF-4104-BA65-1B78781DCE69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1347-90C4-440A-AAB7-756CF9196476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AF79-9B02-45AA-AF2E-F3FFCC62E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Democratic Philosophers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BilboDisplay" pitchFamily="2" charset="0"/>
              </a:rPr>
              <a:t>Rousseau’s Philosophy (</a:t>
            </a:r>
            <a:r>
              <a:rPr lang="en-US" sz="4000" b="1" dirty="0" smtClean="0">
                <a:solidFill>
                  <a:schemeClr val="tx2"/>
                </a:solidFill>
                <a:latin typeface="BilboDisplay" pitchFamily="2" charset="0"/>
              </a:rPr>
              <a:t>I)</a:t>
            </a:r>
            <a:endParaRPr lang="en-US" sz="3200" b="1" dirty="0">
              <a:latin typeface="BilboDisplay" pitchFamily="2" charset="0"/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517525" indent="-517525">
              <a:buClr>
                <a:schemeClr val="folHlink"/>
              </a:buClr>
              <a:buSzPct val="110000"/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ALL </a:t>
            </a:r>
            <a:r>
              <a:rPr lang="en-US" sz="40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rights and liberties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to the people</a:t>
            </a:r>
          </a:p>
          <a:p>
            <a:pPr marL="517525" indent="-517525">
              <a:buClr>
                <a:schemeClr val="folHlink"/>
              </a:buClr>
              <a:buSzPct val="110000"/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People would be most free with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direct democracy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.</a:t>
            </a:r>
          </a:p>
          <a:p>
            <a:pPr marL="517525" indent="-517525">
              <a:buClr>
                <a:schemeClr val="folHlink"/>
              </a:buClr>
              <a:buSzPct val="110000"/>
            </a:pP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BilboDisplay" pitchFamily="2" charset="0"/>
              </a:rPr>
              <a:t>Rousseau’s Philosophy (</a:t>
            </a:r>
            <a:r>
              <a:rPr lang="en-US" sz="4000" b="1" dirty="0" smtClean="0">
                <a:solidFill>
                  <a:schemeClr val="tx2"/>
                </a:solidFill>
                <a:latin typeface="BilboDisplay" pitchFamily="2" charset="0"/>
              </a:rPr>
              <a:t>II)</a:t>
            </a:r>
            <a:endParaRPr lang="en-US" sz="3200" b="1" dirty="0">
              <a:latin typeface="BilboDispla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In </a:t>
            </a: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Social Contract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:</a:t>
            </a:r>
            <a:endParaRPr lang="en-US" sz="4000" b="1" dirty="0" smtClean="0">
              <a:solidFill>
                <a:srgbClr val="6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 marL="1203325" lvl="1" indent="-288925"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“</a:t>
            </a:r>
            <a:r>
              <a:rPr lang="en-US" sz="4000" b="1" u="sng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General Will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”: not majority rules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what’s best for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all members of society</a:t>
            </a:r>
          </a:p>
          <a:p>
            <a:pPr marL="1203325" lvl="1" indent="-288925"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Individuals enter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into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social contract 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not with their rulers, but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with each other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BilboDisplay" pitchFamily="2" charset="0"/>
              </a:rPr>
              <a:t>Thomas Jefferson </a:t>
            </a:r>
            <a:r>
              <a:rPr lang="en-US" dirty="0" smtClean="0">
                <a:solidFill>
                  <a:schemeClr val="tx2"/>
                </a:solidFill>
                <a:latin typeface="BilboDisplay" pitchFamily="2" charset="0"/>
              </a:rPr>
              <a:t>(1743-1826)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495800" cy="5211763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Wrote the </a:t>
            </a: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Declaration of Independence 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(1776)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1</a:t>
            </a:r>
            <a:r>
              <a:rPr lang="en-US" sz="3600" b="1" baseline="30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st</a:t>
            </a:r>
            <a:r>
              <a:rPr 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part: set natural laws, 2</a:t>
            </a:r>
            <a:r>
              <a:rPr lang="en-US" sz="3600" b="1" baseline="30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nd</a:t>
            </a:r>
            <a:r>
              <a:rPr 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part: how king broke laws, 3</a:t>
            </a:r>
            <a:r>
              <a:rPr lang="en-US" sz="3600" b="1" baseline="30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rd</a:t>
            </a:r>
            <a:r>
              <a:rPr 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part: establish US now that Social Contract broken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503px-Thomas_Jefferson_by_Rembrandt_Peale%2C_1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43000"/>
            <a:ext cx="4280027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ilboDisplay" pitchFamily="2" charset="0"/>
              </a:rPr>
              <a:t>Jefferson’s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Believed people had “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certain inalienable rights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”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get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power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from “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consent of the governed”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can’t give liberty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but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can take it away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Wanted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Bill of Rights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to protect rights of people</a:t>
            </a:r>
            <a:endParaRPr lang="en-US" sz="4000" b="1" u="sng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BilboDisplay" pitchFamily="2" charset="0"/>
              </a:rPr>
              <a:t>James Madison</a:t>
            </a:r>
            <a:r>
              <a:rPr lang="en-US" dirty="0" smtClean="0">
                <a:solidFill>
                  <a:schemeClr val="tx2"/>
                </a:solidFill>
                <a:latin typeface="BilboDisplay" pitchFamily="2" charset="0"/>
              </a:rPr>
              <a:t>(1751-1836)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19600" cy="5135563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Wrote </a:t>
            </a: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Constitution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&amp; </a:t>
            </a: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Bill of Rights</a:t>
            </a:r>
            <a:endParaRPr lang="en-US" sz="4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Called Father of the Constitution, though didn’t think he was</a:t>
            </a:r>
          </a:p>
          <a:p>
            <a:endParaRPr lang="en-US" dirty="0"/>
          </a:p>
        </p:txBody>
      </p:sp>
      <p:pic>
        <p:nvPicPr>
          <p:cNvPr id="4" name="Picture 3" descr="bigmadis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19200"/>
            <a:ext cx="3657600" cy="453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BilboDisplay" pitchFamily="2" charset="0"/>
              </a:rPr>
              <a:t>Madison’s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Believed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republican government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best at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protecting from a tyranny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 should have an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executive separate from the legislative body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Lower house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of legislature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directly elected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by the people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sz="4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ilboDisplay" pitchFamily="2" charset="0"/>
              </a:rPr>
              <a:t>Madison’s Philosophy </a:t>
            </a:r>
            <a:r>
              <a:rPr lang="en-US" dirty="0" smtClean="0">
                <a:solidFill>
                  <a:schemeClr val="tx2"/>
                </a:solidFill>
                <a:latin typeface="BilboDisplay" pitchFamily="2" charset="0"/>
              </a:rPr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Didn’t want Bill of Rights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thought people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didn’t need as many rights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as Jefferson did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Later wrote them to help get </a:t>
            </a: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Constitution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ratified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ilboDisplay"/>
              </a:rPr>
              <a:t>Simón Bolívar </a:t>
            </a:r>
            <a:r>
              <a:rPr lang="en-US" dirty="0" smtClean="0">
                <a:solidFill>
                  <a:schemeClr val="tx2"/>
                </a:solidFill>
                <a:latin typeface="BilboDisplay"/>
              </a:rPr>
              <a:t>(1783-1830) </a:t>
            </a:r>
            <a:endParaRPr lang="en-US" dirty="0">
              <a:solidFill>
                <a:schemeClr val="tx2"/>
              </a:solidFill>
              <a:latin typeface="BilboDispl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334000" cy="5135563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South American revolutionary &amp; liberator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Led Columbia, Bolivia, Ecuador, Venezuela, &amp; Panama to independence from Spain</a:t>
            </a:r>
          </a:p>
          <a:p>
            <a:endParaRPr lang="en-US" dirty="0"/>
          </a:p>
        </p:txBody>
      </p:sp>
      <p:pic>
        <p:nvPicPr>
          <p:cNvPr id="4" name="Picture 3" descr="Simon_Bolivar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990600"/>
            <a:ext cx="3581400" cy="559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BilboDisplay"/>
              </a:rPr>
              <a:t>Bolívar’s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Admired American &amp; French Revolutions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&amp;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Jefferson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Was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against slavery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(unlike Jefferson)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Believed in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republic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but knew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US style republic wouldn’t work in Latin America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Believed in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strong executive &amp; a hereditary Senate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(upper house of legislature)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BilboDisplay" pitchFamily="2" charset="0"/>
              </a:rPr>
              <a:t>The Encyclopedia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Edited by Denis Diderot &amp; Rene </a:t>
            </a:r>
            <a:r>
              <a:rPr lang="en-US" sz="4000" b="1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D’Alembert</a:t>
            </a:r>
            <a:endParaRPr lang="en-US" sz="4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Written by different people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to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share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the new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ideas</a:t>
            </a:r>
          </a:p>
          <a:p>
            <a:pPr>
              <a:buBlip>
                <a:blip r:embed="rId2"/>
              </a:buBlip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Very controversial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Diderot’s </a:t>
            </a:r>
            <a:r>
              <a:rPr lang="en-US" sz="4000" b="1" i="1">
                <a:solidFill>
                  <a:schemeClr val="tx2"/>
                </a:solidFill>
                <a:latin typeface="BilboDisplay" pitchFamily="2" charset="0"/>
              </a:rPr>
              <a:t>Encyclopédie</a:t>
            </a:r>
            <a:r>
              <a:rPr lang="en-US" sz="4000" b="1" i="1">
                <a:latin typeface="BilboDisplay" pitchFamily="2" charset="0"/>
              </a:rPr>
              <a:t> </a:t>
            </a:r>
          </a:p>
        </p:txBody>
      </p:sp>
      <p:pic>
        <p:nvPicPr>
          <p:cNvPr id="37892" name="Picture 4" descr="ENC_title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846388" y="1066800"/>
            <a:ext cx="3402012" cy="551815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John Locke</a:t>
            </a:r>
            <a:r>
              <a:rPr lang="en-US" sz="4000" b="1" dirty="0" smtClean="0">
                <a:solidFill>
                  <a:schemeClr val="tx2"/>
                </a:solidFill>
                <a:latin typeface="BilboDisplay" pitchFamily="2" charset="0"/>
              </a:rPr>
              <a:t>(1632-1704</a:t>
            </a:r>
            <a:r>
              <a:rPr lang="en-US" sz="4000" b="1" dirty="0">
                <a:solidFill>
                  <a:schemeClr val="tx2"/>
                </a:solidFill>
                <a:latin typeface="BilboDisplay" pitchFamily="2" charset="0"/>
              </a:rPr>
              <a:t>)</a:t>
            </a:r>
            <a:endParaRPr lang="en-US" sz="4000" b="1" dirty="0">
              <a:latin typeface="BilboDisplay" pitchFamily="2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533400" y="1219200"/>
            <a:ext cx="43434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i="1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Two </a:t>
            </a:r>
            <a:r>
              <a:rPr lang="en-US" sz="4000" b="1" i="1" dirty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Treatises of</a:t>
            </a:r>
            <a:br>
              <a:rPr lang="en-US" sz="4000" b="1" i="1" dirty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</a:br>
            <a:r>
              <a:rPr lang="en-US" sz="4000" b="1" i="1" dirty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</a:t>
            </a:r>
            <a:r>
              <a:rPr lang="en-US" sz="4000" b="1" dirty="0">
                <a:solidFill>
                  <a:srgbClr val="6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1690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</a:t>
            </a:r>
          </a:p>
        </p:txBody>
      </p:sp>
      <p:pic>
        <p:nvPicPr>
          <p:cNvPr id="204804" name="Picture 4" descr="John_Loc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659188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John Locke’s Philosophy (I)</a:t>
            </a:r>
            <a:endParaRPr lang="en-US" sz="3200" b="1">
              <a:latin typeface="BilboDisplay" pitchFamily="2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066800"/>
            <a:ext cx="9067800" cy="24314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Governments created with the consent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(approval)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of the governed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(its people) to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protect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their rights/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liberties</a:t>
            </a:r>
            <a:endParaRPr lang="en-US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 marL="457200" indent="-457200">
              <a:buClr>
                <a:schemeClr val="folHlink"/>
              </a:buClr>
              <a:buSzPct val="90000"/>
            </a:pPr>
            <a:endParaRPr 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John Locke’s Philosophy (II)</a:t>
            </a:r>
            <a:endParaRPr lang="en-US" sz="3200" b="1">
              <a:latin typeface="BilboDisplay" pitchFamily="2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6200" y="990600"/>
            <a:ext cx="9067800" cy="49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508000" indent="-5080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Certain </a:t>
            </a:r>
            <a:r>
              <a:rPr lang="en-US" sz="40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natural rights 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that are endowed by God </a:t>
            </a:r>
            <a:r>
              <a:rPr lang="en-US" sz="40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to all human beings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.</a:t>
            </a:r>
          </a:p>
          <a:p>
            <a:pPr marL="1265238" lvl="1" indent="-350838"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lboDisplay" pitchFamily="2" charset="0"/>
              </a:rPr>
              <a:t>”</a:t>
            </a:r>
            <a:r>
              <a:rPr lang="en-US" sz="4000" b="1" u="sng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lboDisplay" pitchFamily="2" charset="0"/>
              </a:rPr>
              <a:t>Life</a:t>
            </a:r>
            <a:r>
              <a:rPr lang="en-US" sz="4000" b="1" u="sng" dirty="0">
                <a:solidFill>
                  <a:srgbClr val="6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lboDisplay" pitchFamily="2" charset="0"/>
              </a:rPr>
              <a:t>, liberty, </a:t>
            </a:r>
            <a:r>
              <a:rPr lang="en-US" sz="4000" b="1" u="sng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lboDisplay" pitchFamily="2" charset="0"/>
              </a:rPr>
              <a:t>and pursuit of property</a:t>
            </a:r>
            <a:r>
              <a:rPr lang="en-US" sz="4000" b="1" dirty="0" smtClean="0">
                <a:solidFill>
                  <a:srgbClr val="6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lboDisplay" pitchFamily="2" charset="0"/>
              </a:rPr>
              <a:t>”</a:t>
            </a:r>
          </a:p>
          <a:p>
            <a:pPr marL="508000" indent="-5080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If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 violates 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those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rights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people have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DUTY to change it</a:t>
            </a:r>
          </a:p>
          <a:p>
            <a:pPr marL="508000" indent="-5080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He favored a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republic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as the best form of government.</a:t>
            </a:r>
          </a:p>
          <a:p>
            <a:pPr marL="508000" indent="-508000">
              <a:buClr>
                <a:schemeClr val="folHlink"/>
              </a:buClr>
              <a:buSzPct val="90000"/>
            </a:pPr>
            <a:endParaRPr lang="en-US" sz="3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The Baron de Montesquieu </a:t>
            </a:r>
            <a:r>
              <a:rPr lang="en-US" sz="3200" b="1">
                <a:solidFill>
                  <a:schemeClr val="tx2"/>
                </a:solidFill>
                <a:latin typeface="BilboDisplay" pitchFamily="2" charset="0"/>
              </a:rPr>
              <a:t>(1689-1755)</a:t>
            </a:r>
            <a:endParaRPr lang="en-US" sz="3200" b="1">
              <a:latin typeface="BilboDisplay" pitchFamily="2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04800" y="1295400"/>
            <a:ext cx="40386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On </a:t>
            </a:r>
            <a:r>
              <a:rPr lang="en-US" sz="4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Spirit of </a:t>
            </a:r>
            <a:br>
              <a:rPr lang="en-US" sz="4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</a:br>
            <a:r>
              <a:rPr lang="en-US" sz="4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Laws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, 1758</a:t>
            </a:r>
          </a:p>
        </p:txBody>
      </p:sp>
      <p:pic>
        <p:nvPicPr>
          <p:cNvPr id="115718" name="Picture 6" descr="montesquieu_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800600" y="1524000"/>
            <a:ext cx="3810000" cy="4572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Montesquieu’s Philosophy</a:t>
            </a:r>
            <a:endParaRPr lang="en-US" sz="3200" b="1">
              <a:latin typeface="BilboDisplay" pitchFamily="2" charset="0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517525" indent="-517525">
              <a:buClr>
                <a:schemeClr val="folHlink"/>
              </a:buClr>
              <a:buSzPct val="90000"/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Monarchy with limited powers 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makes a country secure &amp; stable</a:t>
            </a:r>
            <a:endParaRPr 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  <a:p>
            <a:pPr marL="517525" indent="-517525">
              <a:buClr>
                <a:schemeClr val="folHlink"/>
              </a:buClr>
              <a:buSzPct val="110000"/>
              <a:buFont typeface="Wingdings" pitchFamily="2" charset="2"/>
              <a:buChar char="Ø"/>
            </a:pP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A </a:t>
            </a:r>
            <a:r>
              <a:rPr lang="en-US" sz="40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separation of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political </a:t>
            </a:r>
            <a:r>
              <a:rPr lang="en-US" sz="40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powers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ensured freedom and liberty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.</a:t>
            </a:r>
          </a:p>
          <a:p>
            <a:pPr marL="517525" indent="-517525">
              <a:buClr>
                <a:schemeClr val="folHlink"/>
              </a:buClr>
              <a:buSzPct val="110000"/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Government divided into 3 branches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so none could </a:t>
            </a:r>
            <a:r>
              <a:rPr lang="en-US" sz="4000" b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gain too much power</a:t>
            </a:r>
            <a:r>
              <a:rPr 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 &amp; threaten liberty</a:t>
            </a:r>
            <a:endParaRPr 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BilboDisplay" pitchFamily="2" charset="0"/>
              </a:rPr>
              <a:t>Jean Jacques Rousseau </a:t>
            </a:r>
            <a:r>
              <a:rPr lang="en-US" sz="3200" b="1" dirty="0">
                <a:solidFill>
                  <a:schemeClr val="tx2"/>
                </a:solidFill>
                <a:latin typeface="BilboDisplay" pitchFamily="2" charset="0"/>
              </a:rPr>
              <a:t>(1712-1778)</a:t>
            </a:r>
            <a:endParaRPr lang="en-US" sz="3200" b="1" dirty="0">
              <a:latin typeface="BilboDisplay" pitchFamily="2" charset="0"/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419600" y="1447800"/>
            <a:ext cx="41910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folHlink"/>
              </a:buClr>
              <a:buSzPct val="90000"/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</a:t>
            </a:r>
            <a:r>
              <a:rPr lang="en-US" sz="4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Social Contract, </a:t>
            </a:r>
            <a:r>
              <a:rPr lang="en-US" sz="4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1762</a:t>
            </a:r>
            <a:r>
              <a:rPr lang="en-US" sz="4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.</a:t>
            </a:r>
            <a:endParaRPr 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lboDisplay" pitchFamily="2" charset="0"/>
            </a:endParaRPr>
          </a:p>
        </p:txBody>
      </p:sp>
      <p:pic>
        <p:nvPicPr>
          <p:cNvPr id="194565" name="Picture 5" descr="Rousseau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7200" y="1219200"/>
            <a:ext cx="3743325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469</Words>
  <Application>Microsoft Office PowerPoint</Application>
  <PresentationFormat>On-screen Show (4:3)</PresentationFormat>
  <Paragraphs>65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Democratic Philosophers</vt:lpstr>
      <vt:lpstr>The Encyclopedia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Thomas Jefferson (1743-1826) </vt:lpstr>
      <vt:lpstr>Jefferson’s Philosophy</vt:lpstr>
      <vt:lpstr>James Madison(1751-1836) </vt:lpstr>
      <vt:lpstr>Madison’s Philosophy</vt:lpstr>
      <vt:lpstr>Madison’s Philosophy (II)</vt:lpstr>
      <vt:lpstr>Simón Bolívar (1783-1830) </vt:lpstr>
      <vt:lpstr>Bolívar’s Philosophy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35</cp:revision>
  <dcterms:created xsi:type="dcterms:W3CDTF">2011-01-13T17:43:25Z</dcterms:created>
  <dcterms:modified xsi:type="dcterms:W3CDTF">2011-01-21T23:09:47Z</dcterms:modified>
</cp:coreProperties>
</file>