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62" r:id="rId2"/>
    <p:sldId id="261" r:id="rId3"/>
    <p:sldId id="268" r:id="rId4"/>
    <p:sldId id="267" r:id="rId5"/>
    <p:sldId id="269" r:id="rId6"/>
    <p:sldId id="257" r:id="rId7"/>
    <p:sldId id="259" r:id="rId8"/>
    <p:sldId id="258" r:id="rId9"/>
    <p:sldId id="260" r:id="rId10"/>
    <p:sldId id="270" r:id="rId11"/>
    <p:sldId id="271" r:id="rId12"/>
    <p:sldId id="276" r:id="rId13"/>
    <p:sldId id="272" r:id="rId14"/>
    <p:sldId id="273" r:id="rId15"/>
    <p:sldId id="275" r:id="rId16"/>
    <p:sldId id="277" r:id="rId17"/>
    <p:sldId id="278" r:id="rId18"/>
    <p:sldId id="279" r:id="rId19"/>
    <p:sldId id="280" r:id="rId20"/>
    <p:sldId id="281" r:id="rId21"/>
    <p:sldId id="264" r:id="rId22"/>
    <p:sldId id="265" r:id="rId23"/>
    <p:sldId id="266" r:id="rId24"/>
  </p:sldIdLst>
  <p:sldSz cx="12192000" cy="6858000"/>
  <p:notesSz cx="7021513" cy="93075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53" autoAdjust="0"/>
    <p:restoredTop sz="94660"/>
  </p:normalViewPr>
  <p:slideViewPr>
    <p:cSldViewPr snapToGrid="0">
      <p:cViewPr varScale="1">
        <p:scale>
          <a:sx n="74" d="100"/>
          <a:sy n="74" d="100"/>
        </p:scale>
        <p:origin x="534" y="7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2/21/2016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2/21/2016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2/21/2016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2/21/2016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2/21/2016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2/21/2016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2/21/2016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2/21/2016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2/21/2016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47F38-B617-4D2F-AE0A-013F0C4D2C57}" type="datetimeFigureOut">
              <a:rPr lang="en-US" dirty="0"/>
              <a:t>2/21/2016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799C9-84D9-46D2-A11E-BCF8A720529D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2/21/2016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FA754-D5C3-4E66-96A6-867B257F58DC}" type="datetimeFigureOut">
              <a:rPr lang="en-US" dirty="0"/>
              <a:t>2/21/2016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065D-F351-4B03-BD91-D8A6B8D4B36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2/21/2016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2/21/2016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2/21/2016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2/21/2016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2/21/2016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2/21/2016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8" r:id="rId2"/>
    <p:sldLayoutId id="2147483651" r:id="rId3"/>
    <p:sldLayoutId id="2147483669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7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channel.nationalgeographic.com/videos/acid-rain-invisible-menace/" TargetMode="External"/><Relationship Id="rId2" Type="http://schemas.openxmlformats.org/officeDocument/2006/relationships/hyperlink" Target="https://video.search.yahoo.com/video/play;_ylt=A2KIo9Z73sVWPUMAz0A0nIlQ;_ylu=X3oDMTByZWc0dGJtBHNlYwNzcgRzbGsDdmlkBHZ0aWQDBGdwb3MDMQ--?p=carbon+cycle&amp;vid=84f15187e592b06828e782265f0f6707&amp;turl=http://tse3.mm.bing.net/th?id%3DOVP.Vf94a7f6625658e51e831dbf27dea9706%26pid%3D15.1%26h%3D167%26w%3D300%26c%3D7%26rs%3D1&amp;rurl=https://www.youtube.com/watch?v%3DnzImo8kSXiU&amp;tit=The+Carbon+Cycle&amp;c=0&amp;h=167&amp;w=300&amp;l=176&amp;sigr=11b4ta72i&amp;sigt=10gu3o9sl&amp;sigi=131icci9c&amp;age=1376333186&amp;fr2=p:s,v:v&amp;fr=yhs-iry-fullyhosted_003&amp;hsimp=yhs-fullyhosted_003&amp;hspart=iry&amp;type=wncy_instlmtrx_16_02&amp;tt=b" TargetMode="Externa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limate.nasa.gov/" TargetMode="External"/><Relationship Id="rId2" Type="http://schemas.openxmlformats.org/officeDocument/2006/relationships/hyperlink" Target="http://www.climate.gov/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3epa/climate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UNIT 2</a:t>
            </a:r>
            <a:br>
              <a:rPr lang="en-US" dirty="0" smtClean="0"/>
            </a:br>
            <a:r>
              <a:rPr lang="en-US" dirty="0" smtClean="0"/>
              <a:t>Cycles in Nature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Week 5 </a:t>
            </a:r>
          </a:p>
          <a:p>
            <a:r>
              <a:rPr lang="en-US" dirty="0" smtClean="0"/>
              <a:t>Carbon, Nitrogen, Phosphorus, Water  &amp; Biodigestion Cycles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88053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9292" y="862862"/>
            <a:ext cx="9601196" cy="1303867"/>
          </a:xfrm>
        </p:spPr>
        <p:txBody>
          <a:bodyPr>
            <a:noAutofit/>
          </a:bodyPr>
          <a:lstStyle/>
          <a:p>
            <a:r>
              <a:rPr lang="en-US" sz="3200" dirty="0" smtClean="0"/>
              <a:t>I Believe…</a:t>
            </a:r>
            <a:br>
              <a:rPr lang="en-US" sz="3200" dirty="0" smtClean="0"/>
            </a:br>
            <a:r>
              <a:rPr lang="en-US" sz="3200" dirty="0" smtClean="0"/>
              <a:t>Obj. TSW listen to Mrs. McAllister read her I Believe statement to the class, then students will create their own to read to the class. P. 42 NB 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42991" y="2556932"/>
            <a:ext cx="5645428" cy="3318936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dirty="0" smtClean="0"/>
              <a:t>Why is leadership important?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What do you believe in?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How do you believe you can make a difference in </a:t>
            </a:r>
            <a:r>
              <a:rPr lang="en-US" smtClean="0"/>
              <a:t>the world?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040" y="2556932"/>
            <a:ext cx="5295850" cy="2717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8686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2/18 The </a:t>
            </a:r>
            <a:r>
              <a:rPr lang="en-US" dirty="0" smtClean="0">
                <a:hlinkClick r:id="rId2"/>
              </a:rPr>
              <a:t>Carbon Cycle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Obj. TSW learn how humans impact the carbon cycle by burning fossil fuels. P. 44 NB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/>
          </a:bodyPr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dirty="0" smtClean="0"/>
              <a:t>Name two processes of the Carbon Cycle that we discussed on Monday.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Watch the video about the Carbon cycle, what human processes impact the carbon cycle?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What is </a:t>
            </a:r>
            <a:r>
              <a:rPr lang="en-US" dirty="0" smtClean="0">
                <a:hlinkClick r:id="rId3"/>
              </a:rPr>
              <a:t>Acid Rain</a:t>
            </a:r>
            <a:r>
              <a:rPr lang="en-US" dirty="0" smtClean="0"/>
              <a:t>?  What is it’s relationship with the </a:t>
            </a:r>
            <a:r>
              <a:rPr lang="en-US" dirty="0"/>
              <a:t>C</a:t>
            </a:r>
            <a:r>
              <a:rPr lang="en-US" dirty="0" smtClean="0"/>
              <a:t>arbon Cycle?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450" y="2560320"/>
            <a:ext cx="6020894" cy="4188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2974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Class Demonstration on Eutrophication  </a:t>
            </a:r>
            <a:br>
              <a:rPr lang="en-US" dirty="0" smtClean="0"/>
            </a:br>
            <a:r>
              <a:rPr lang="en-US" dirty="0" smtClean="0"/>
              <a:t>Page 33 NB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4488" y="2428143"/>
            <a:ext cx="9601196" cy="3318936"/>
          </a:xfrm>
        </p:spPr>
        <p:txBody>
          <a:bodyPr/>
          <a:lstStyle/>
          <a:p>
            <a:r>
              <a:rPr lang="en-US" dirty="0" smtClean="0"/>
              <a:t>What is Eutrophication?</a:t>
            </a:r>
          </a:p>
          <a:p>
            <a:r>
              <a:rPr lang="en-US" dirty="0" smtClean="0"/>
              <a:t>What nutrients does it involve?</a:t>
            </a:r>
          </a:p>
          <a:p>
            <a:r>
              <a:rPr lang="en-US" dirty="0" smtClean="0"/>
              <a:t>Explain the process of how it happens.</a:t>
            </a:r>
          </a:p>
          <a:p>
            <a:r>
              <a:rPr lang="en-US" dirty="0" smtClean="0"/>
              <a:t>Why is it important?  How does it impact other organisms?</a:t>
            </a:r>
          </a:p>
          <a:p>
            <a:r>
              <a:rPr lang="en-US" dirty="0" smtClean="0"/>
              <a:t>Copy the Data Table:</a:t>
            </a:r>
          </a:p>
          <a:p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61745588"/>
              </p:ext>
            </p:extLst>
          </p:nvPr>
        </p:nvGraphicFramePr>
        <p:xfrm>
          <a:off x="3835042" y="4480297"/>
          <a:ext cx="8128000" cy="2026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43020"/>
                <a:gridCol w="2408349"/>
                <a:gridCol w="1996225"/>
                <a:gridCol w="2780406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Day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Control</a:t>
                      </a:r>
                      <a:r>
                        <a:rPr lang="en-US" baseline="0" dirty="0" smtClean="0"/>
                        <a:t> (No Fertilizer)</a:t>
                      </a:r>
                    </a:p>
                    <a:p>
                      <a:r>
                        <a:rPr lang="en-US" baseline="0" dirty="0" smtClean="0"/>
                        <a:t>Dissolved O2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Variation 1</a:t>
                      </a:r>
                    </a:p>
                    <a:p>
                      <a:r>
                        <a:rPr lang="en-US" dirty="0" smtClean="0"/>
                        <a:t>(1/2 tsp fertilizer)</a:t>
                      </a:r>
                    </a:p>
                    <a:p>
                      <a:r>
                        <a:rPr lang="en-US" dirty="0" smtClean="0"/>
                        <a:t>Dissolved O2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Variation 2</a:t>
                      </a:r>
                    </a:p>
                    <a:p>
                      <a:r>
                        <a:rPr lang="en-US" dirty="0" smtClean="0"/>
                        <a:t>(10- ½ tsp fertilizer)</a:t>
                      </a:r>
                    </a:p>
                    <a:p>
                      <a:r>
                        <a:rPr lang="en-US" dirty="0" smtClean="0"/>
                        <a:t>Dissolved O2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Day 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10 mg/L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8.5 mg/L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7.6 mg/L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Day 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Day 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00967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Nourish Notes P. 37 NB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Connections:</a:t>
            </a:r>
          </a:p>
          <a:p>
            <a:pPr lvl="1"/>
            <a:r>
              <a:rPr lang="en-US" dirty="0" smtClean="0"/>
              <a:t>Norway- Seed Bank</a:t>
            </a:r>
          </a:p>
          <a:p>
            <a:pPr lvl="1"/>
            <a:r>
              <a:rPr lang="en-US" dirty="0" smtClean="0"/>
              <a:t>Chicago-</a:t>
            </a:r>
          </a:p>
          <a:p>
            <a:pPr lvl="1"/>
            <a:r>
              <a:rPr lang="en-US" dirty="0" smtClean="0"/>
              <a:t>Tokyo- Threatened Fish</a:t>
            </a:r>
          </a:p>
          <a:p>
            <a:pPr lvl="1"/>
            <a:r>
              <a:rPr lang="en-US" dirty="0" smtClean="0"/>
              <a:t>Brooklyn (New York) – </a:t>
            </a:r>
          </a:p>
          <a:p>
            <a:pPr lvl="1"/>
            <a:r>
              <a:rPr lang="en-US" dirty="0" smtClean="0"/>
              <a:t>Ghana – Fair Trade Cocoa</a:t>
            </a:r>
          </a:p>
          <a:p>
            <a:pPr lvl="1"/>
            <a:r>
              <a:rPr lang="en-US" dirty="0" smtClean="0"/>
              <a:t>Northern CA -</a:t>
            </a:r>
          </a:p>
        </p:txBody>
      </p:sp>
    </p:spTree>
    <p:extLst>
      <p:ext uri="{BB962C8B-B14F-4D97-AF65-F5344CB8AC3E}">
        <p14:creationId xmlns:p14="http://schemas.microsoft.com/office/powerpoint/2010/main" val="201602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Describe how Commodity Corn and Heirloom Tomato are grown p. 37 NB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/>
          <a:lstStyle/>
          <a:p>
            <a:r>
              <a:rPr lang="en-US" dirty="0" smtClean="0"/>
              <a:t>Commodity Corn	</a:t>
            </a:r>
          </a:p>
          <a:p>
            <a:r>
              <a:rPr lang="en-US" dirty="0" smtClean="0"/>
              <a:t>Used to feed animals</a:t>
            </a:r>
          </a:p>
          <a:p>
            <a:r>
              <a:rPr lang="en-US" dirty="0" smtClean="0"/>
              <a:t>Largest crop in America</a:t>
            </a:r>
          </a:p>
          <a:p>
            <a:r>
              <a:rPr lang="en-US" dirty="0" smtClean="0"/>
              <a:t>Monocropping</a:t>
            </a:r>
          </a:p>
          <a:p>
            <a:r>
              <a:rPr lang="en-US" dirty="0" smtClean="0"/>
              <a:t>GMO																													Heirloom Tomato</a:t>
            </a:r>
          </a:p>
          <a:p>
            <a:r>
              <a:rPr lang="en-US" dirty="0" smtClean="0"/>
              <a:t>Old Style variety that is</a:t>
            </a:r>
          </a:p>
          <a:p>
            <a:r>
              <a:rPr lang="en-US" dirty="0" smtClean="0"/>
              <a:t>Sweet, flavorful, colorful</a:t>
            </a:r>
          </a:p>
          <a:p>
            <a:r>
              <a:rPr lang="en-US" dirty="0" smtClean="0"/>
              <a:t>Individual Farmers and People grow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8561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/>
          <p:nvPr/>
        </p:nvPicPr>
        <p:blipFill rotWithShape="1">
          <a:blip r:embed="rId2"/>
          <a:srcRect l="5289" t="11968" r="61218" b="6749"/>
          <a:stretch/>
        </p:blipFill>
        <p:spPr bwMode="auto">
          <a:xfrm>
            <a:off x="515156" y="0"/>
            <a:ext cx="11127346" cy="68579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503158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Local Food System vs. Industrial Food System</a:t>
            </a:r>
            <a:br>
              <a:rPr lang="en-US" dirty="0" smtClean="0"/>
            </a:br>
            <a:r>
              <a:rPr lang="en-US" dirty="0" smtClean="0"/>
              <a:t>Page 39 NB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What are some characteristics of each?</a:t>
            </a:r>
          </a:p>
          <a:p>
            <a:r>
              <a:rPr lang="en-US" dirty="0" smtClean="0"/>
              <a:t>How are they similar?</a:t>
            </a:r>
          </a:p>
          <a:p>
            <a:r>
              <a:rPr lang="en-US" dirty="0" smtClean="0"/>
              <a:t>How are they different?</a:t>
            </a:r>
          </a:p>
          <a:p>
            <a:r>
              <a:rPr lang="en-US" dirty="0" smtClean="0"/>
              <a:t>What is your opinion on which on is better?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0152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2/19 Carbon Cycle</a:t>
            </a:r>
            <a:br>
              <a:rPr lang="en-US" dirty="0" smtClean="0"/>
            </a:br>
            <a:r>
              <a:rPr lang="en-US" dirty="0" smtClean="0"/>
              <a:t>Obj. TSW understand the processes involved in the carbon cycle. P. 46NB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51385" y="2588862"/>
            <a:ext cx="5565240" cy="3837696"/>
          </a:xfrm>
          <a:prstGeom prst="rect">
            <a:avLst/>
          </a:prstGeo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dirty="0" smtClean="0"/>
              <a:t>Name the processes involved in the Carbon cycle.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Explain how humans impact the carbon cycle.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What can we do to be part of the solution to negative impacts on the carbon cycle?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3098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Goldilocks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7187" y="2557463"/>
            <a:ext cx="2017626" cy="3317875"/>
          </a:xfrm>
        </p:spPr>
      </p:pic>
    </p:spTree>
    <p:extLst>
      <p:ext uri="{BB962C8B-B14F-4D97-AF65-F5344CB8AC3E}">
        <p14:creationId xmlns:p14="http://schemas.microsoft.com/office/powerpoint/2010/main" val="3225604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Gathering Data, Global Warming – Too much CO2  p. 47 NB</a:t>
            </a:r>
            <a:br>
              <a:rPr lang="en-US" dirty="0" smtClean="0"/>
            </a:br>
            <a:r>
              <a:rPr lang="en-US" sz="2700" dirty="0" smtClean="0"/>
              <a:t>Research the Greenhouse Effect of Carbon Dioxide</a:t>
            </a:r>
            <a:endParaRPr lang="en-US" sz="27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What is the role of CO2 and the impact on the Carbon Cycle?</a:t>
            </a:r>
          </a:p>
          <a:p>
            <a:r>
              <a:rPr lang="en-US" dirty="0" smtClean="0"/>
              <a:t>Go to the following websites:  </a:t>
            </a:r>
          </a:p>
          <a:p>
            <a:r>
              <a:rPr lang="en-US" dirty="0" smtClean="0">
                <a:hlinkClick r:id="rId2"/>
              </a:rPr>
              <a:t>www.climate.gov</a:t>
            </a:r>
            <a:endParaRPr lang="en-US" dirty="0" smtClean="0"/>
          </a:p>
          <a:p>
            <a:r>
              <a:rPr lang="en-US" dirty="0" smtClean="0">
                <a:hlinkClick r:id="rId3"/>
              </a:rPr>
              <a:t>www.climate.nasa.gov</a:t>
            </a:r>
            <a:endParaRPr lang="en-US" dirty="0" smtClean="0"/>
          </a:p>
          <a:p>
            <a:r>
              <a:rPr lang="en-US" dirty="0" smtClean="0">
                <a:hlinkClick r:id="rId4"/>
              </a:rPr>
              <a:t>www3.epa.gov/climate</a:t>
            </a:r>
            <a:r>
              <a:rPr lang="en-US" dirty="0" smtClean="0"/>
              <a:t>change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103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dirty="0" smtClean="0"/>
              <a:t>2/16 Carbon Cycle</a:t>
            </a:r>
            <a:br>
              <a:rPr lang="en-US" sz="2800" dirty="0" smtClean="0"/>
            </a:br>
            <a:r>
              <a:rPr lang="en-US" sz="2800" dirty="0" smtClean="0"/>
              <a:t>Obj. TSW learn about how CO</a:t>
            </a:r>
            <a:r>
              <a:rPr lang="en-US" sz="2800" baseline="-25000" dirty="0" smtClean="0"/>
              <a:t>2</a:t>
            </a:r>
            <a:r>
              <a:rPr lang="en-US" sz="2800" dirty="0" smtClean="0"/>
              <a:t> cycles in nature between biotic and abiotic factors. p. 40 NB</a:t>
            </a:r>
            <a:endParaRPr lang="en-US" sz="28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746975" y="2459865"/>
            <a:ext cx="5491918" cy="3735488"/>
          </a:xfrm>
          <a:prstGeom prst="rect">
            <a:avLst/>
          </a:prstGeo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992713" y="2833710"/>
            <a:ext cx="4718304" cy="3310128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dirty="0" smtClean="0"/>
              <a:t>What is CO</a:t>
            </a:r>
            <a:r>
              <a:rPr lang="en-US" baseline="-25000" dirty="0" smtClean="0"/>
              <a:t>2</a:t>
            </a:r>
            <a:r>
              <a:rPr lang="en-US" dirty="0" smtClean="0"/>
              <a:t>?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What is the Carbon Cycle?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Compare and Contrast Biotic and Abiotic factors in the Carbon Cycle.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896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2848" y="2557463"/>
            <a:ext cx="1866304" cy="3317875"/>
          </a:xfrm>
        </p:spPr>
      </p:pic>
    </p:spTree>
    <p:extLst>
      <p:ext uri="{BB962C8B-B14F-4D97-AF65-F5344CB8AC3E}">
        <p14:creationId xmlns:p14="http://schemas.microsoft.com/office/powerpoint/2010/main" val="3273900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2/18 Phosphorus Cycle P. 44 NB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6162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2/19 Water Cycle</a:t>
            </a:r>
            <a:br>
              <a:rPr lang="en-US" dirty="0" smtClean="0"/>
            </a:br>
            <a:r>
              <a:rPr lang="en-US" dirty="0" smtClean="0"/>
              <a:t>P. 46 NB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476286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2/22 Biodigestion Cycle</a:t>
            </a:r>
            <a:br>
              <a:rPr lang="en-US" dirty="0" smtClean="0"/>
            </a:br>
            <a:r>
              <a:rPr lang="en-US" dirty="0" smtClean="0"/>
              <a:t>P. 48 NB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04453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Materials: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5401" y="2434107"/>
            <a:ext cx="10141038" cy="3580327"/>
          </a:xfrm>
        </p:spPr>
        <p:txBody>
          <a:bodyPr numCol="2">
            <a:normAutofit/>
          </a:bodyPr>
          <a:lstStyle/>
          <a:p>
            <a:r>
              <a:rPr lang="en-US" dirty="0" smtClean="0"/>
              <a:t>Test Tube</a:t>
            </a:r>
          </a:p>
          <a:p>
            <a:r>
              <a:rPr lang="en-US" dirty="0" smtClean="0"/>
              <a:t>Test Tube Holders</a:t>
            </a:r>
          </a:p>
          <a:p>
            <a:r>
              <a:rPr lang="en-US" dirty="0" err="1" smtClean="0"/>
              <a:t>Bromthymol</a:t>
            </a:r>
            <a:r>
              <a:rPr lang="en-US" dirty="0" smtClean="0"/>
              <a:t> Blue Indicator Fluid</a:t>
            </a:r>
          </a:p>
          <a:p>
            <a:r>
              <a:rPr lang="en-US" dirty="0" smtClean="0"/>
              <a:t>GLX Data Recorder</a:t>
            </a:r>
          </a:p>
          <a:p>
            <a:r>
              <a:rPr lang="en-US" dirty="0" smtClean="0"/>
              <a:t>pH Meter</a:t>
            </a:r>
          </a:p>
          <a:p>
            <a:r>
              <a:rPr lang="en-US" dirty="0" smtClean="0"/>
              <a:t>Straw</a:t>
            </a:r>
          </a:p>
          <a:p>
            <a:endParaRPr lang="en-US" dirty="0" smtClean="0"/>
          </a:p>
          <a:p>
            <a:pPr marL="0" indent="0">
              <a:buNone/>
            </a:pPr>
            <a:r>
              <a:rPr lang="en-US" b="1" dirty="0" smtClean="0"/>
              <a:t>Instructions: </a:t>
            </a:r>
          </a:p>
          <a:p>
            <a:r>
              <a:rPr lang="en-US" dirty="0" smtClean="0"/>
              <a:t>Copy the Data Table on page 41 NB</a:t>
            </a:r>
          </a:p>
          <a:p>
            <a:r>
              <a:rPr lang="en-US" dirty="0" smtClean="0"/>
              <a:t>Get 2 drops of BTB in your Test Tube</a:t>
            </a:r>
          </a:p>
          <a:p>
            <a:r>
              <a:rPr lang="en-US" dirty="0" smtClean="0"/>
              <a:t>Add tap water ¼ - ½ way up the tube</a:t>
            </a:r>
          </a:p>
          <a:p>
            <a:r>
              <a:rPr lang="en-US" dirty="0" smtClean="0"/>
              <a:t>Measure pH &amp; Record</a:t>
            </a:r>
          </a:p>
          <a:p>
            <a:r>
              <a:rPr lang="en-US" dirty="0" smtClean="0"/>
              <a:t>Insert Straw &amp; gently blow</a:t>
            </a:r>
          </a:p>
          <a:p>
            <a:r>
              <a:rPr lang="en-US" dirty="0" smtClean="0"/>
              <a:t>Measure pH &amp; Record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9267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10012249" cy="130386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How does CO</a:t>
            </a:r>
            <a:r>
              <a:rPr lang="en-US" baseline="-25000" dirty="0" smtClean="0"/>
              <a:t>2</a:t>
            </a:r>
            <a:r>
              <a:rPr lang="en-US" dirty="0" smtClean="0"/>
              <a:t> Cycle between the Biotic and Abiotic Factors in the environment? Page 41NB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44765772"/>
              </p:ext>
            </p:extLst>
          </p:nvPr>
        </p:nvGraphicFramePr>
        <p:xfrm>
          <a:off x="1295400" y="2557463"/>
          <a:ext cx="9601200" cy="1381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20240"/>
                <a:gridCol w="1920240"/>
                <a:gridCol w="1920240"/>
                <a:gridCol w="1920240"/>
                <a:gridCol w="1920240"/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Bromthymol</a:t>
                      </a:r>
                      <a:r>
                        <a:rPr lang="en-US" dirty="0" smtClean="0"/>
                        <a:t> Blue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Before Blowing CO2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After Blowing CO2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After Adding Elodea</a:t>
                      </a:r>
                      <a:r>
                        <a:rPr lang="en-US" baseline="0" dirty="0" smtClean="0"/>
                        <a:t> Leaf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Color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Deep Blue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pH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7.2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6.3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mtClean="0"/>
                        <a:t>6.5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295402" y="3786389"/>
            <a:ext cx="958724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Analysis: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 smtClean="0"/>
              <a:t>What processes exist that allow CO2 to cycle between the living and nonliving part of the environment?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 smtClean="0"/>
              <a:t>Why was there a color change?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 smtClean="0"/>
              <a:t>What will happen to the color, if we put a plant in it?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774125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Color Change with Photosynthesis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2732" y="2408349"/>
            <a:ext cx="10702344" cy="3467519"/>
          </a:xfrm>
        </p:spPr>
        <p:txBody>
          <a:bodyPr/>
          <a:lstStyle/>
          <a:p>
            <a:r>
              <a:rPr lang="en-US" dirty="0" smtClean="0"/>
              <a:t>After you have recorded all your data, add a twig of Elodea leaf to your BTB solution that is yellow,</a:t>
            </a:r>
          </a:p>
          <a:p>
            <a:r>
              <a:rPr lang="en-US" dirty="0" smtClean="0"/>
              <a:t>Seal off the top of the test tube with </a:t>
            </a:r>
            <a:r>
              <a:rPr lang="en-US" dirty="0" err="1" smtClean="0"/>
              <a:t>Parafilm</a:t>
            </a:r>
            <a:r>
              <a:rPr lang="en-US" dirty="0" smtClean="0"/>
              <a:t>.  </a:t>
            </a:r>
          </a:p>
          <a:p>
            <a:r>
              <a:rPr lang="en-US" dirty="0" smtClean="0"/>
              <a:t>Set in the Test tube rack for recording data tomorrow.</a:t>
            </a:r>
          </a:p>
          <a:p>
            <a:r>
              <a:rPr lang="en-US" dirty="0" smtClean="0"/>
              <a:t>The next day:  Record the color and pH of the water/ BTB solution with the Elodea Leaf.  Why did the color change, what process was involved.  What evidence do you have?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2912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Vocabulary  - KA 1 Due by </a:t>
            </a:r>
            <a:r>
              <a:rPr lang="en-US" dirty="0" smtClean="0"/>
              <a:t>Friday p.43 NB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Notebook Check Friday. Page 32 – 41</a:t>
            </a:r>
          </a:p>
          <a:p>
            <a:r>
              <a:rPr lang="en-US" dirty="0"/>
              <a:t>5</a:t>
            </a:r>
            <a:r>
              <a:rPr lang="en-US" dirty="0" smtClean="0"/>
              <a:t>0 Points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3309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Garden Planning Sheet</a:t>
            </a:r>
            <a:br>
              <a:rPr lang="en-US" dirty="0" smtClean="0"/>
            </a:br>
            <a:r>
              <a:rPr lang="en-US" dirty="0" smtClean="0"/>
              <a:t>Project #1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Sterilize garden containers:</a:t>
            </a:r>
          </a:p>
          <a:p>
            <a:pPr lvl="1"/>
            <a:r>
              <a:rPr lang="en-US" dirty="0" smtClean="0"/>
              <a:t>*Students must wear latex gloves – Safety first</a:t>
            </a:r>
          </a:p>
          <a:p>
            <a:pPr lvl="1"/>
            <a:r>
              <a:rPr lang="en-US" dirty="0" smtClean="0"/>
              <a:t>Do NOT splash water, Eye Protection must be worn</a:t>
            </a:r>
          </a:p>
          <a:p>
            <a:pPr lvl="1"/>
            <a:r>
              <a:rPr lang="en-US" dirty="0"/>
              <a:t>2</a:t>
            </a:r>
            <a:r>
              <a:rPr lang="en-US" dirty="0" smtClean="0"/>
              <a:t> -50 gallon trash cans ( one at each watering station)</a:t>
            </a:r>
          </a:p>
          <a:p>
            <a:pPr lvl="1"/>
            <a:r>
              <a:rPr lang="en-US" dirty="0" smtClean="0"/>
              <a:t>Fill with water – 40 gallons</a:t>
            </a:r>
          </a:p>
          <a:p>
            <a:pPr lvl="1"/>
            <a:r>
              <a:rPr lang="en-US" dirty="0" smtClean="0"/>
              <a:t>Add 1 gallon of bleach</a:t>
            </a:r>
          </a:p>
          <a:p>
            <a:pPr lvl="1"/>
            <a:r>
              <a:rPr lang="en-US" dirty="0" smtClean="0"/>
              <a:t>Dunk container in trash can, then place on wash station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5450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2800" dirty="0" smtClean="0"/>
              <a:t>Garden Planning Sheet</a:t>
            </a:r>
            <a:br>
              <a:rPr lang="en-US" sz="2800" dirty="0" smtClean="0"/>
            </a:br>
            <a:r>
              <a:rPr lang="en-US" sz="2800" dirty="0" smtClean="0"/>
              <a:t>Project #2</a:t>
            </a:r>
            <a:br>
              <a:rPr lang="en-US" sz="2800" dirty="0" smtClean="0"/>
            </a:br>
            <a:r>
              <a:rPr lang="en-US" sz="2800" dirty="0" smtClean="0"/>
              <a:t>Making Soil for our fruit &amp; vegetable seeds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Get a Wheel Barrel (2)</a:t>
            </a:r>
          </a:p>
          <a:p>
            <a:r>
              <a:rPr lang="en-US" dirty="0" smtClean="0"/>
              <a:t>Mix in the Wheel Barrel:</a:t>
            </a:r>
          </a:p>
          <a:p>
            <a:pPr lvl="1"/>
            <a:r>
              <a:rPr lang="en-US" sz="2400" dirty="0" smtClean="0"/>
              <a:t>4 parts Compost = Fill up 2 empty Peat Moss bags with our compost</a:t>
            </a:r>
          </a:p>
          <a:p>
            <a:pPr lvl="1"/>
            <a:r>
              <a:rPr lang="en-US" sz="2400" dirty="0" smtClean="0"/>
              <a:t>2 parts Peat Moss = 1 bag</a:t>
            </a:r>
          </a:p>
          <a:p>
            <a:pPr lvl="1"/>
            <a:r>
              <a:rPr lang="en-US" sz="2400" dirty="0" smtClean="0"/>
              <a:t>1 part Vermiculite = ½ bag</a:t>
            </a:r>
          </a:p>
          <a:p>
            <a:pPr lvl="1"/>
            <a:r>
              <a:rPr lang="en-US" sz="2400" dirty="0" smtClean="0"/>
              <a:t>1 part Perlite = ½ bag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900614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Garden Planning Sheet</a:t>
            </a:r>
            <a:br>
              <a:rPr lang="en-US" dirty="0" smtClean="0"/>
            </a:br>
            <a:r>
              <a:rPr lang="en-US" dirty="0" smtClean="0"/>
              <a:t>Project #3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9854" y="2446986"/>
            <a:ext cx="10921284" cy="3428882"/>
          </a:xfrm>
        </p:spPr>
        <p:txBody>
          <a:bodyPr>
            <a:noAutofit/>
          </a:bodyPr>
          <a:lstStyle/>
          <a:p>
            <a:r>
              <a:rPr lang="en-US" dirty="0" smtClean="0"/>
              <a:t>Seed Labels:</a:t>
            </a:r>
          </a:p>
          <a:p>
            <a:pPr lvl="1"/>
            <a:r>
              <a:rPr lang="en-US" sz="2400" dirty="0" smtClean="0"/>
              <a:t>Sharpie Marker</a:t>
            </a:r>
          </a:p>
          <a:p>
            <a:pPr lvl="1"/>
            <a:r>
              <a:rPr lang="en-US" sz="2400" dirty="0" smtClean="0"/>
              <a:t>White Seed Label</a:t>
            </a:r>
          </a:p>
          <a:p>
            <a:pPr lvl="2"/>
            <a:r>
              <a:rPr lang="en-US" sz="2400" dirty="0" smtClean="0"/>
              <a:t>Write the date it was planted: 2/17</a:t>
            </a:r>
          </a:p>
          <a:p>
            <a:pPr lvl="2"/>
            <a:r>
              <a:rPr lang="en-US" sz="2400" dirty="0" smtClean="0"/>
              <a:t>Write exactly what you are planting: “</a:t>
            </a:r>
            <a:r>
              <a:rPr lang="en-US" sz="2400" dirty="0" err="1" smtClean="0"/>
              <a:t>Jalepeno</a:t>
            </a:r>
            <a:r>
              <a:rPr lang="en-US" sz="2400" dirty="0" smtClean="0"/>
              <a:t> Pepper”</a:t>
            </a:r>
          </a:p>
          <a:p>
            <a:pPr lvl="2"/>
            <a:r>
              <a:rPr lang="en-US" sz="2400" dirty="0" smtClean="0"/>
              <a:t>Write the date it should germinate: 2/26</a:t>
            </a:r>
          </a:p>
          <a:p>
            <a:pPr lvl="2"/>
            <a:r>
              <a:rPr lang="en-US" sz="2400" dirty="0" smtClean="0"/>
              <a:t>Soil Temperature: 75</a:t>
            </a:r>
            <a:r>
              <a:rPr lang="en-US" sz="2400" dirty="0" smtClean="0">
                <a:latin typeface="Calibri" panose="020F0502020204030204" pitchFamily="34" charset="0"/>
              </a:rPr>
              <a:t>˚ F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033420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902</TotalTime>
  <Words>755</Words>
  <Application>Microsoft Office PowerPoint</Application>
  <PresentationFormat>Widescreen</PresentationFormat>
  <Paragraphs>134</Paragraphs>
  <Slides>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7" baseType="lpstr">
      <vt:lpstr>Arial</vt:lpstr>
      <vt:lpstr>Calibri</vt:lpstr>
      <vt:lpstr>Garamond</vt:lpstr>
      <vt:lpstr>Organic</vt:lpstr>
      <vt:lpstr>UNIT 2 Cycles in Nature</vt:lpstr>
      <vt:lpstr>2/16 Carbon Cycle Obj. TSW learn about how CO2 cycles in nature between biotic and abiotic factors. p. 40 NB</vt:lpstr>
      <vt:lpstr>Materials:</vt:lpstr>
      <vt:lpstr>How does CO2 Cycle between the Biotic and Abiotic Factors in the environment? Page 41NB</vt:lpstr>
      <vt:lpstr>Color Change with Photosynthesis</vt:lpstr>
      <vt:lpstr>Vocabulary  - KA 1 Due by Friday p.43 NB</vt:lpstr>
      <vt:lpstr>Garden Planning Sheet Project #1</vt:lpstr>
      <vt:lpstr>Garden Planning Sheet Project #2 Making Soil for our fruit &amp; vegetable seeds</vt:lpstr>
      <vt:lpstr>Garden Planning Sheet Project #3 </vt:lpstr>
      <vt:lpstr>I Believe… Obj. TSW listen to Mrs. McAllister read her I Believe statement to the class, then students will create their own to read to the class. P. 42 NB </vt:lpstr>
      <vt:lpstr>2/18 The Carbon Cycle Obj. TSW learn how humans impact the carbon cycle by burning fossil fuels. P. 44 NB</vt:lpstr>
      <vt:lpstr>Class Demonstration on Eutrophication   Page 33 NB</vt:lpstr>
      <vt:lpstr>Nourish Notes P. 37 NB</vt:lpstr>
      <vt:lpstr>Describe how Commodity Corn and Heirloom Tomato are grown p. 37 NB</vt:lpstr>
      <vt:lpstr>PowerPoint Presentation</vt:lpstr>
      <vt:lpstr>Local Food System vs. Industrial Food System Page 39 NB</vt:lpstr>
      <vt:lpstr>2/19 Carbon Cycle Obj. TSW understand the processes involved in the carbon cycle. P. 46NB</vt:lpstr>
      <vt:lpstr>Goldilocks</vt:lpstr>
      <vt:lpstr>Gathering Data, Global Warming – Too much CO2  p. 47 NB Research the Greenhouse Effect of Carbon Dioxide</vt:lpstr>
      <vt:lpstr>PowerPoint Presentation</vt:lpstr>
      <vt:lpstr>2/18 Phosphorus Cycle P. 44 NB</vt:lpstr>
      <vt:lpstr>2/19 Water Cycle P. 46 NB</vt:lpstr>
      <vt:lpstr>2/22 Biodigestion Cycle P. 48 NB</vt:lpstr>
    </vt:vector>
  </TitlesOfParts>
  <Company>WUSD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Jennifer Mc Allister</dc:creator>
  <cp:lastModifiedBy>Jennifer Mc Allister</cp:lastModifiedBy>
  <cp:revision>46</cp:revision>
  <cp:lastPrinted>2016-02-21T20:44:27Z</cp:lastPrinted>
  <dcterms:created xsi:type="dcterms:W3CDTF">2016-02-12T18:28:51Z</dcterms:created>
  <dcterms:modified xsi:type="dcterms:W3CDTF">2016-02-21T22:05:09Z</dcterms:modified>
</cp:coreProperties>
</file>