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7" r:id="rId3"/>
    <p:sldId id="258" r:id="rId4"/>
    <p:sldId id="259" r:id="rId5"/>
    <p:sldId id="261" r:id="rId6"/>
    <p:sldId id="266" r:id="rId7"/>
    <p:sldId id="345" r:id="rId8"/>
    <p:sldId id="346" r:id="rId9"/>
    <p:sldId id="265" r:id="rId10"/>
    <p:sldId id="301" r:id="rId11"/>
    <p:sldId id="302" r:id="rId12"/>
    <p:sldId id="303" r:id="rId13"/>
    <p:sldId id="347" r:id="rId14"/>
    <p:sldId id="328" r:id="rId15"/>
    <p:sldId id="348" r:id="rId16"/>
    <p:sldId id="355" r:id="rId17"/>
    <p:sldId id="350" r:id="rId18"/>
    <p:sldId id="351" r:id="rId19"/>
    <p:sldId id="352" r:id="rId20"/>
    <p:sldId id="353" r:id="rId21"/>
    <p:sldId id="269" r:id="rId22"/>
    <p:sldId id="354" r:id="rId23"/>
    <p:sldId id="349" r:id="rId24"/>
    <p:sldId id="274" r:id="rId25"/>
    <p:sldId id="275" r:id="rId26"/>
    <p:sldId id="273" r:id="rId27"/>
    <p:sldId id="276" r:id="rId28"/>
    <p:sldId id="280" r:id="rId29"/>
    <p:sldId id="278" r:id="rId30"/>
    <p:sldId id="319" r:id="rId31"/>
    <p:sldId id="284" r:id="rId32"/>
    <p:sldId id="299" r:id="rId33"/>
    <p:sldId id="281" r:id="rId34"/>
    <p:sldId id="279" r:id="rId35"/>
    <p:sldId id="308" r:id="rId36"/>
    <p:sldId id="293" r:id="rId37"/>
    <p:sldId id="307" r:id="rId38"/>
    <p:sldId id="318" r:id="rId39"/>
    <p:sldId id="310" r:id="rId40"/>
    <p:sldId id="295" r:id="rId41"/>
    <p:sldId id="313" r:id="rId42"/>
    <p:sldId id="298" r:id="rId43"/>
    <p:sldId id="311" r:id="rId44"/>
    <p:sldId id="315" r:id="rId45"/>
    <p:sldId id="316" r:id="rId46"/>
    <p:sldId id="317" r:id="rId47"/>
    <p:sldId id="320" r:id="rId48"/>
    <p:sldId id="321" r:id="rId49"/>
    <p:sldId id="322" r:id="rId50"/>
    <p:sldId id="323" r:id="rId51"/>
    <p:sldId id="324" r:id="rId52"/>
    <p:sldId id="325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975" autoAdjust="0"/>
    <p:restoredTop sz="94660"/>
  </p:normalViewPr>
  <p:slideViewPr>
    <p:cSldViewPr snapToGrid="0">
      <p:cViewPr varScale="1">
        <p:scale>
          <a:sx n="40" d="100"/>
          <a:sy n="40" d="100"/>
        </p:scale>
        <p:origin x="48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# of Earths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USA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PowerPoint]Sheet1'!$A$2:$A$34</c:f>
              <c:strCache>
                <c:ptCount val="33"/>
                <c:pt idx="0">
                  <c:v>Alyssa</c:v>
                </c:pt>
                <c:pt idx="1">
                  <c:v>Nici</c:v>
                </c:pt>
                <c:pt idx="2">
                  <c:v>Madison</c:v>
                </c:pt>
                <c:pt idx="3">
                  <c:v>Fernando</c:v>
                </c:pt>
                <c:pt idx="4">
                  <c:v>McAllister</c:v>
                </c:pt>
                <c:pt idx="5">
                  <c:v>Mike B</c:v>
                </c:pt>
                <c:pt idx="6">
                  <c:v>Ariana</c:v>
                </c:pt>
                <c:pt idx="7">
                  <c:v>William</c:v>
                </c:pt>
                <c:pt idx="8">
                  <c:v>Quincy</c:v>
                </c:pt>
                <c:pt idx="9">
                  <c:v>Daniel</c:v>
                </c:pt>
                <c:pt idx="10">
                  <c:v>Phillip</c:v>
                </c:pt>
                <c:pt idx="11">
                  <c:v>Mike Bilous</c:v>
                </c:pt>
                <c:pt idx="12">
                  <c:v>Veronica</c:v>
                </c:pt>
                <c:pt idx="13">
                  <c:v>Anastasia</c:v>
                </c:pt>
                <c:pt idx="14">
                  <c:v>Gabriel</c:v>
                </c:pt>
                <c:pt idx="15">
                  <c:v>Jordyn</c:v>
                </c:pt>
                <c:pt idx="16">
                  <c:v>Hong</c:v>
                </c:pt>
                <c:pt idx="17">
                  <c:v>Vadims</c:v>
                </c:pt>
                <c:pt idx="18">
                  <c:v>Ryan</c:v>
                </c:pt>
                <c:pt idx="19">
                  <c:v>Jonah</c:v>
                </c:pt>
                <c:pt idx="20">
                  <c:v>Karla</c:v>
                </c:pt>
                <c:pt idx="21">
                  <c:v>Julian</c:v>
                </c:pt>
                <c:pt idx="22">
                  <c:v>Nico</c:v>
                </c:pt>
                <c:pt idx="23">
                  <c:v>Steven</c:v>
                </c:pt>
                <c:pt idx="24">
                  <c:v>Marcos</c:v>
                </c:pt>
                <c:pt idx="25">
                  <c:v>Gilbert</c:v>
                </c:pt>
                <c:pt idx="26">
                  <c:v>Arizona</c:v>
                </c:pt>
                <c:pt idx="27">
                  <c:v>Sonya</c:v>
                </c:pt>
                <c:pt idx="28">
                  <c:v>Paige</c:v>
                </c:pt>
                <c:pt idx="29">
                  <c:v>Quincy</c:v>
                </c:pt>
                <c:pt idx="30">
                  <c:v>Valeria</c:v>
                </c:pt>
                <c:pt idx="31">
                  <c:v>Emiliano</c:v>
                </c:pt>
                <c:pt idx="32">
                  <c:v>Nathalie</c:v>
                </c:pt>
              </c:strCache>
            </c:strRef>
          </c:cat>
          <c:val>
            <c:numRef>
              <c:f>'[Chart in Microsoft PowerPoint]Sheet1'!$B$2:$B$34</c:f>
              <c:numCache>
                <c:formatCode>General</c:formatCode>
                <c:ptCount val="33"/>
                <c:pt idx="0">
                  <c:v>5.9</c:v>
                </c:pt>
                <c:pt idx="1">
                  <c:v>5.4</c:v>
                </c:pt>
                <c:pt idx="2">
                  <c:v>4.5</c:v>
                </c:pt>
                <c:pt idx="3">
                  <c:v>4.7</c:v>
                </c:pt>
                <c:pt idx="4">
                  <c:v>4.2</c:v>
                </c:pt>
                <c:pt idx="5">
                  <c:v>5</c:v>
                </c:pt>
                <c:pt idx="6">
                  <c:v>6.6</c:v>
                </c:pt>
                <c:pt idx="7">
                  <c:v>8.9</c:v>
                </c:pt>
                <c:pt idx="8">
                  <c:v>6.3</c:v>
                </c:pt>
                <c:pt idx="9">
                  <c:v>14.6</c:v>
                </c:pt>
                <c:pt idx="10">
                  <c:v>3.5</c:v>
                </c:pt>
                <c:pt idx="11">
                  <c:v>4.5</c:v>
                </c:pt>
                <c:pt idx="12">
                  <c:v>4</c:v>
                </c:pt>
                <c:pt idx="13">
                  <c:v>4.5999999999999996</c:v>
                </c:pt>
                <c:pt idx="14">
                  <c:v>5.3</c:v>
                </c:pt>
                <c:pt idx="15">
                  <c:v>4.0999999999999996</c:v>
                </c:pt>
                <c:pt idx="16">
                  <c:v>5.2</c:v>
                </c:pt>
                <c:pt idx="17">
                  <c:v>4.0999999999999996</c:v>
                </c:pt>
                <c:pt idx="18">
                  <c:v>9.1999999999999993</c:v>
                </c:pt>
                <c:pt idx="19">
                  <c:v>5.5</c:v>
                </c:pt>
                <c:pt idx="20">
                  <c:v>4</c:v>
                </c:pt>
                <c:pt idx="21">
                  <c:v>9.8000000000000007</c:v>
                </c:pt>
                <c:pt idx="22">
                  <c:v>4.0999999999999996</c:v>
                </c:pt>
                <c:pt idx="23">
                  <c:v>5.2</c:v>
                </c:pt>
                <c:pt idx="24">
                  <c:v>7</c:v>
                </c:pt>
                <c:pt idx="25">
                  <c:v>4.5</c:v>
                </c:pt>
                <c:pt idx="26">
                  <c:v>3.2</c:v>
                </c:pt>
                <c:pt idx="27">
                  <c:v>5.3</c:v>
                </c:pt>
                <c:pt idx="28">
                  <c:v>6.2</c:v>
                </c:pt>
                <c:pt idx="29">
                  <c:v>6.3</c:v>
                </c:pt>
                <c:pt idx="31">
                  <c:v>4</c:v>
                </c:pt>
              </c:numCache>
            </c:numRef>
          </c:val>
        </c:ser>
        <c:ser>
          <c:idx val="2"/>
          <c:order val="1"/>
          <c:tx>
            <c:v>Other Country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'[Chart in Microsoft PowerPoint]Sheet1'!$A$2:$A$34</c:f>
              <c:strCache>
                <c:ptCount val="33"/>
                <c:pt idx="0">
                  <c:v>Alyssa</c:v>
                </c:pt>
                <c:pt idx="1">
                  <c:v>Nici</c:v>
                </c:pt>
                <c:pt idx="2">
                  <c:v>Madison</c:v>
                </c:pt>
                <c:pt idx="3">
                  <c:v>Fernando</c:v>
                </c:pt>
                <c:pt idx="4">
                  <c:v>McAllister</c:v>
                </c:pt>
                <c:pt idx="5">
                  <c:v>Mike B</c:v>
                </c:pt>
                <c:pt idx="6">
                  <c:v>Ariana</c:v>
                </c:pt>
                <c:pt idx="7">
                  <c:v>William</c:v>
                </c:pt>
                <c:pt idx="8">
                  <c:v>Quincy</c:v>
                </c:pt>
                <c:pt idx="9">
                  <c:v>Daniel</c:v>
                </c:pt>
                <c:pt idx="10">
                  <c:v>Phillip</c:v>
                </c:pt>
                <c:pt idx="11">
                  <c:v>Mike Bilous</c:v>
                </c:pt>
                <c:pt idx="12">
                  <c:v>Veronica</c:v>
                </c:pt>
                <c:pt idx="13">
                  <c:v>Anastasia</c:v>
                </c:pt>
                <c:pt idx="14">
                  <c:v>Gabriel</c:v>
                </c:pt>
                <c:pt idx="15">
                  <c:v>Jordyn</c:v>
                </c:pt>
                <c:pt idx="16">
                  <c:v>Hong</c:v>
                </c:pt>
                <c:pt idx="17">
                  <c:v>Vadims</c:v>
                </c:pt>
                <c:pt idx="18">
                  <c:v>Ryan</c:v>
                </c:pt>
                <c:pt idx="19">
                  <c:v>Jonah</c:v>
                </c:pt>
                <c:pt idx="20">
                  <c:v>Karla</c:v>
                </c:pt>
                <c:pt idx="21">
                  <c:v>Julian</c:v>
                </c:pt>
                <c:pt idx="22">
                  <c:v>Nico</c:v>
                </c:pt>
                <c:pt idx="23">
                  <c:v>Steven</c:v>
                </c:pt>
                <c:pt idx="24">
                  <c:v>Marcos</c:v>
                </c:pt>
                <c:pt idx="25">
                  <c:v>Gilbert</c:v>
                </c:pt>
                <c:pt idx="26">
                  <c:v>Arizona</c:v>
                </c:pt>
                <c:pt idx="27">
                  <c:v>Sonya</c:v>
                </c:pt>
                <c:pt idx="28">
                  <c:v>Paige</c:v>
                </c:pt>
                <c:pt idx="29">
                  <c:v>Quincy</c:v>
                </c:pt>
                <c:pt idx="30">
                  <c:v>Valeria</c:v>
                </c:pt>
                <c:pt idx="31">
                  <c:v>Emiliano</c:v>
                </c:pt>
                <c:pt idx="32">
                  <c:v>Nathalie</c:v>
                </c:pt>
              </c:strCache>
            </c:strRef>
          </c:cat>
          <c:val>
            <c:numRef>
              <c:f>'[Chart in Microsoft PowerPoint]Sheet1'!$D$2:$D$34</c:f>
              <c:numCache>
                <c:formatCode>General</c:formatCode>
                <c:ptCount val="33"/>
                <c:pt idx="0">
                  <c:v>1.5</c:v>
                </c:pt>
                <c:pt idx="1">
                  <c:v>3.9</c:v>
                </c:pt>
                <c:pt idx="2">
                  <c:v>2.2000000000000002</c:v>
                </c:pt>
                <c:pt idx="3">
                  <c:v>3.5</c:v>
                </c:pt>
                <c:pt idx="5">
                  <c:v>3.2</c:v>
                </c:pt>
                <c:pt idx="6">
                  <c:v>3.3</c:v>
                </c:pt>
                <c:pt idx="7">
                  <c:v>5</c:v>
                </c:pt>
                <c:pt idx="8">
                  <c:v>1.2</c:v>
                </c:pt>
                <c:pt idx="9">
                  <c:v>7.3</c:v>
                </c:pt>
                <c:pt idx="10">
                  <c:v>8.4</c:v>
                </c:pt>
                <c:pt idx="11">
                  <c:v>2</c:v>
                </c:pt>
                <c:pt idx="12">
                  <c:v>2.1</c:v>
                </c:pt>
                <c:pt idx="13">
                  <c:v>1.4</c:v>
                </c:pt>
                <c:pt idx="14">
                  <c:v>3.7</c:v>
                </c:pt>
                <c:pt idx="15">
                  <c:v>2.2999999999999998</c:v>
                </c:pt>
                <c:pt idx="16">
                  <c:v>3</c:v>
                </c:pt>
                <c:pt idx="17">
                  <c:v>2.4</c:v>
                </c:pt>
                <c:pt idx="18">
                  <c:v>2.5</c:v>
                </c:pt>
                <c:pt idx="19">
                  <c:v>2.5</c:v>
                </c:pt>
                <c:pt idx="20">
                  <c:v>2.1</c:v>
                </c:pt>
                <c:pt idx="21">
                  <c:v>3</c:v>
                </c:pt>
                <c:pt idx="22">
                  <c:v>2.2999999999999998</c:v>
                </c:pt>
                <c:pt idx="23">
                  <c:v>1.9</c:v>
                </c:pt>
                <c:pt idx="24">
                  <c:v>4.2</c:v>
                </c:pt>
                <c:pt idx="25">
                  <c:v>2.2000000000000002</c:v>
                </c:pt>
                <c:pt idx="26">
                  <c:v>2.2999999999999998</c:v>
                </c:pt>
                <c:pt idx="27">
                  <c:v>3.1</c:v>
                </c:pt>
                <c:pt idx="28">
                  <c:v>5.4</c:v>
                </c:pt>
                <c:pt idx="29">
                  <c:v>1.2</c:v>
                </c:pt>
                <c:pt idx="31">
                  <c:v>2.5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3475288"/>
        <c:axId val="405405800"/>
      </c:barChart>
      <c:catAx>
        <c:axId val="2434752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F2F Students 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05800"/>
        <c:crosses val="autoZero"/>
        <c:auto val="1"/>
        <c:lblAlgn val="ctr"/>
        <c:lblOffset val="100"/>
        <c:noMultiLvlLbl val="0"/>
      </c:catAx>
      <c:valAx>
        <c:axId val="40540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Earths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3475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lse.ffa.org/index.php/2016/10/22/keynote-address-colin-ryan/" TargetMode="External"/><Relationship Id="rId2" Type="http://schemas.openxmlformats.org/officeDocument/2006/relationships/hyperlink" Target="https://pulse.ffa.org/index.php/2016/10/21/keynote-jason-brown-believes-in-the-future-of-agricultur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en/index.php/GFN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fa.org/broadcas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fa.org/broadcas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pr.org/sections/thesalt/2015/10/20/450294392/as-schools-buy-more-local-food-kids-throw-less-food-in-the-trash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ootprintnetwork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/url?sa=i&amp;rct=j&amp;q=&amp;esrc=s&amp;source=images&amp;cd=&amp;cad=rja&amp;uact=8&amp;ved=0CAcQjRxqFQoTCMOMnI3w58gCFc-ViAodprAOGQ&amp;url=http://salemfontanelle.org/2014/08/22/fall-harvest-festival/&amp;bvm=bv.106379543,d.cGU&amp;psig=AFQjCNGxYjXL-vxsxt2_-_0U1JPFRVox9Q&amp;ust=1446214777382570" TargetMode="Externa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ngelandtrust.org/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angelandtrust.org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atlowcarbon.org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4709524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3" y="665018"/>
            <a:ext cx="10939548" cy="16209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to Fork 1 Notebook</a:t>
            </a:r>
            <a:br>
              <a:rPr lang="en-US" dirty="0" smtClean="0"/>
            </a:br>
            <a:r>
              <a:rPr lang="en-US" dirty="0" smtClean="0"/>
              <a:t>Semester 2: UNIT 3 Our Carbon Footprint and </a:t>
            </a:r>
            <a:br>
              <a:rPr lang="en-US" dirty="0" smtClean="0"/>
            </a:br>
            <a:r>
              <a:rPr lang="en-US" dirty="0" smtClean="0"/>
              <a:t>UNIT 4 Feeding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your Notebook to the Center where the book is sewn.</a:t>
            </a:r>
          </a:p>
          <a:p>
            <a:r>
              <a:rPr lang="en-US" dirty="0" smtClean="0"/>
              <a:t>Number the Right side of the page 1</a:t>
            </a:r>
          </a:p>
          <a:p>
            <a:r>
              <a:rPr lang="en-US" dirty="0" smtClean="0"/>
              <a:t>Turn the page, number the left side of the page 2</a:t>
            </a:r>
          </a:p>
          <a:p>
            <a:r>
              <a:rPr lang="en-US" dirty="0" smtClean="0"/>
              <a:t>Odd’s on the right, Evens on the left</a:t>
            </a:r>
          </a:p>
          <a:p>
            <a:r>
              <a:rPr lang="en-US" dirty="0" smtClean="0"/>
              <a:t>Number to page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47041" cy="1667813"/>
          </a:xfrm>
        </p:spPr>
        <p:txBody>
          <a:bodyPr>
            <a:normAutofit/>
          </a:bodyPr>
          <a:lstStyle/>
          <a:p>
            <a:r>
              <a:rPr lang="en-US" dirty="0" smtClean="0"/>
              <a:t>Processed Corn Products </a:t>
            </a:r>
            <a:br>
              <a:rPr lang="en-US" dirty="0" smtClean="0"/>
            </a:br>
            <a:r>
              <a:rPr lang="en-US" dirty="0" smtClean="0"/>
              <a:t>10% of US corn p. 68 – 69 Omnivore’s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490" y="2434107"/>
            <a:ext cx="10098107" cy="3441761"/>
          </a:xfrm>
        </p:spPr>
        <p:txBody>
          <a:bodyPr numCol="2">
            <a:normAutofit/>
          </a:bodyPr>
          <a:lstStyle/>
          <a:p>
            <a:r>
              <a:rPr lang="en-US" dirty="0" smtClean="0"/>
              <a:t>Sweetener for soft drinks</a:t>
            </a:r>
          </a:p>
          <a:p>
            <a:r>
              <a:rPr lang="en-US" dirty="0" smtClean="0"/>
              <a:t>Starch for hamburger bun</a:t>
            </a:r>
          </a:p>
          <a:p>
            <a:r>
              <a:rPr lang="en-US" dirty="0" smtClean="0"/>
              <a:t>Corn oil, used for cooking or salad oil</a:t>
            </a:r>
          </a:p>
          <a:p>
            <a:r>
              <a:rPr lang="en-US" dirty="0" smtClean="0"/>
              <a:t>Margarine – hydrogenated trans fats</a:t>
            </a:r>
          </a:p>
          <a:p>
            <a:r>
              <a:rPr lang="en-US" dirty="0" smtClean="0"/>
              <a:t>Mill starch make animal feed</a:t>
            </a:r>
          </a:p>
          <a:p>
            <a:r>
              <a:rPr lang="en-US" dirty="0" smtClean="0"/>
              <a:t>Cornstarch is made</a:t>
            </a:r>
          </a:p>
          <a:p>
            <a:r>
              <a:rPr lang="en-US" dirty="0" smtClean="0"/>
              <a:t>High Fructose Corn Syrup discovered by Japanese chemists</a:t>
            </a:r>
          </a:p>
          <a:p>
            <a:r>
              <a:rPr lang="en-US" dirty="0" err="1" smtClean="0"/>
              <a:t>Maltodextrin</a:t>
            </a:r>
            <a:r>
              <a:rPr lang="en-US" dirty="0" smtClean="0"/>
              <a:t> – used to make pudding &amp; gravy</a:t>
            </a:r>
          </a:p>
          <a:p>
            <a:r>
              <a:rPr lang="en-US" dirty="0" smtClean="0"/>
              <a:t>Fermented starch can be used to make plastic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Mill – industrial digestive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Corn is broken down into different parts.</a:t>
            </a:r>
          </a:p>
          <a:p>
            <a:r>
              <a:rPr lang="en-US" dirty="0" smtClean="0"/>
              <a:t>25 major wet mills in the US</a:t>
            </a:r>
          </a:p>
          <a:p>
            <a:r>
              <a:rPr lang="en-US" dirty="0" smtClean="0"/>
              <a:t>Cargill and Archer Daniel Midland own the majority of them</a:t>
            </a:r>
          </a:p>
          <a:p>
            <a:r>
              <a:rPr lang="en-US" dirty="0" smtClean="0"/>
              <a:t>At the mills the corn is grinded , soaked in acid &amp; reduced to sugars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 Breakfast Cereal &amp; Fast Food $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975" y="2434107"/>
            <a:ext cx="10715222" cy="3441761"/>
          </a:xfrm>
        </p:spPr>
        <p:txBody>
          <a:bodyPr>
            <a:normAutofit/>
          </a:bodyPr>
          <a:lstStyle/>
          <a:p>
            <a:r>
              <a:rPr lang="en-US" dirty="0" smtClean="0"/>
              <a:t>General Mills – a box od cereal contains 4 cents worth of corn, but sells for $4.</a:t>
            </a:r>
          </a:p>
          <a:p>
            <a:r>
              <a:rPr lang="en-US" dirty="0" smtClean="0"/>
              <a:t>McDonalds make $ by selling a “Chicken Nugget” not a recognizable piece of chicken because it is processed.</a:t>
            </a:r>
          </a:p>
          <a:p>
            <a:r>
              <a:rPr lang="en-US" dirty="0" smtClean="0"/>
              <a:t>“ There’s money to be made in food, unless you’re trying to grow it.” George Naylor</a:t>
            </a:r>
          </a:p>
          <a:p>
            <a:pPr lvl="1"/>
            <a:r>
              <a:rPr lang="en-US" dirty="0" smtClean="0"/>
              <a:t>For every $1 the consumer spends on eggs, the farmer earns 40 cents.</a:t>
            </a:r>
          </a:p>
          <a:p>
            <a:pPr lvl="1"/>
            <a:r>
              <a:rPr lang="en-US" dirty="0" smtClean="0"/>
              <a:t>For every $1 the consumer spends on HFCS in Soft drinks, or cereal, the farmer only earns 4 cents.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2016 National FFA Convention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Jason Brown Speaker</a:t>
            </a:r>
          </a:p>
          <a:p>
            <a:r>
              <a:rPr lang="en-US" dirty="0" smtClean="0">
                <a:hlinkClick r:id="rId3"/>
              </a:rPr>
              <a:t>Colin Ryan – </a:t>
            </a:r>
            <a:r>
              <a:rPr lang="en-US" smtClean="0">
                <a:hlinkClick r:id="rId3"/>
              </a:rPr>
              <a:t>Keynote Speaker</a:t>
            </a:r>
            <a:endParaRPr lang="en-US" smtClean="0"/>
          </a:p>
          <a:p>
            <a:r>
              <a:rPr lang="en-US" smtClean="0"/>
              <a:t>https</a:t>
            </a:r>
            <a:r>
              <a:rPr lang="en-US"/>
              <a:t>://www.calaged.org/docs/29453_Ag%20Biology%20Lab%20Manual%20Complete.pdf</a:t>
            </a:r>
            <a:endParaRPr lang="en-US" dirty="0" smtClean="0"/>
          </a:p>
          <a:p>
            <a:r>
              <a:rPr lang="en-US" dirty="0" smtClean="0"/>
              <a:t>Ag Ed Lesson plans: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31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Footprintnetwork.org</a:t>
            </a:r>
            <a:r>
              <a:rPr lang="en-US" dirty="0" smtClean="0"/>
              <a:t>	p.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11" y="2408349"/>
            <a:ext cx="10650828" cy="34675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# of Earth’s Activity</a:t>
            </a:r>
          </a:p>
          <a:p>
            <a:r>
              <a:rPr lang="en-US" dirty="0" smtClean="0"/>
              <a:t>Calculate your own ecological footprint in the USA by taking this lifestyle survey regarding: food consumption, energy usage and transportations choices.</a:t>
            </a:r>
          </a:p>
          <a:p>
            <a:r>
              <a:rPr lang="en-US" dirty="0" smtClean="0"/>
              <a:t>Write # of Earth’s it takes to live your lifestyle in your Notebook.</a:t>
            </a:r>
          </a:p>
          <a:p>
            <a:r>
              <a:rPr lang="en-US" dirty="0" smtClean="0"/>
              <a:t>What steps could be taken to realistically decrease your footprint.</a:t>
            </a:r>
          </a:p>
          <a:p>
            <a:r>
              <a:rPr lang="en-US" dirty="0" smtClean="0"/>
              <a:t>Then do the Activity again but, with a different country.</a:t>
            </a:r>
          </a:p>
          <a:p>
            <a:r>
              <a:rPr lang="en-US" dirty="0" smtClean="0"/>
              <a:t>Why is your Ecological Footprint different is different countries?  Who is one of the largest contributors to pollution?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 Creed Practice</a:t>
            </a:r>
            <a:r>
              <a:rPr lang="en-US" dirty="0" smtClean="0"/>
              <a:t> P. 9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Open the Official FFA Manual to page 35.</a:t>
            </a:r>
          </a:p>
          <a:p>
            <a:r>
              <a:rPr lang="en-US" dirty="0" smtClean="0"/>
              <a:t>After watching the National competitors, read through the FFA Creed to yourself.</a:t>
            </a:r>
          </a:p>
          <a:p>
            <a:r>
              <a:rPr lang="en-US" dirty="0" smtClean="0"/>
              <a:t>How does the FFA Creed support the “Transform” idea for the National FFA?</a:t>
            </a:r>
          </a:p>
          <a:p>
            <a:r>
              <a:rPr lang="en-US" dirty="0" smtClean="0"/>
              <a:t>For each of the paragraphs, state the meaning of that paragraph in your Notebook.</a:t>
            </a:r>
          </a:p>
          <a:p>
            <a:r>
              <a:rPr lang="en-US" dirty="0" smtClean="0"/>
              <a:t>Practice with a partner to recite a paragraph of your choosing.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96413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Bradshaw Feed and Pet Supply</a:t>
            </a:r>
            <a:br>
              <a:rPr lang="en-US" sz="2800" b="1" dirty="0" smtClean="0"/>
            </a:br>
            <a:r>
              <a:rPr lang="en-US" sz="2800" b="1" dirty="0" smtClean="0"/>
              <a:t>7285 Bradshaw Rd, Sacramento Ca, 95829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2" y="796413"/>
            <a:ext cx="9551723" cy="538055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If you are set up for chickens already, Here is what Bradshaw’s has:</a:t>
            </a:r>
          </a:p>
          <a:p>
            <a:r>
              <a:rPr lang="en-US" sz="2400" dirty="0" smtClean="0"/>
              <a:t>Black </a:t>
            </a:r>
            <a:r>
              <a:rPr lang="en-US" sz="2400" dirty="0" err="1" smtClean="0"/>
              <a:t>Australorp</a:t>
            </a:r>
            <a:r>
              <a:rPr lang="en-US" sz="2400" dirty="0" smtClean="0"/>
              <a:t>   = Annabelle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Black Sex Link</a:t>
            </a:r>
          </a:p>
          <a:p>
            <a:r>
              <a:rPr lang="en-US" sz="2400" dirty="0" smtClean="0"/>
              <a:t>Golden Sex Link</a:t>
            </a:r>
          </a:p>
          <a:p>
            <a:r>
              <a:rPr lang="en-US" sz="2400" dirty="0" smtClean="0"/>
              <a:t>New Hampshire Red</a:t>
            </a:r>
          </a:p>
          <a:p>
            <a:r>
              <a:rPr lang="en-US" sz="2400" dirty="0" smtClean="0"/>
              <a:t>Barred Rock</a:t>
            </a:r>
          </a:p>
          <a:p>
            <a:r>
              <a:rPr lang="en-US" sz="2400" dirty="0" smtClean="0"/>
              <a:t>Buff </a:t>
            </a:r>
            <a:r>
              <a:rPr lang="en-US" sz="2400" dirty="0" err="1" smtClean="0"/>
              <a:t>Orphington</a:t>
            </a:r>
            <a:endParaRPr lang="en-US" sz="2400" dirty="0" smtClean="0"/>
          </a:p>
          <a:p>
            <a:r>
              <a:rPr lang="en-US" sz="2400" dirty="0" smtClean="0"/>
              <a:t>Rhode Island Red</a:t>
            </a:r>
          </a:p>
          <a:p>
            <a:r>
              <a:rPr lang="en-US" sz="2400" dirty="0" smtClean="0"/>
              <a:t>Light Brahma</a:t>
            </a:r>
          </a:p>
          <a:p>
            <a:r>
              <a:rPr lang="en-US" sz="2400" dirty="0" smtClean="0"/>
              <a:t>This is what you need: Watering can $10 – 30, Feeder $10 – 30, Feed $18/ 50#, Enclosure, Nesting box $16.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70" y="0"/>
            <a:ext cx="2707630" cy="2359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97" y="1592826"/>
            <a:ext cx="1678859" cy="1122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756" y="1782576"/>
            <a:ext cx="2646567" cy="18653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323" y="1961148"/>
            <a:ext cx="1686801" cy="1686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322" y="2359742"/>
            <a:ext cx="1863136" cy="2168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0" y="3576483"/>
            <a:ext cx="2184605" cy="1638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2393" y="3647949"/>
            <a:ext cx="2127672" cy="172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7457" y="4109016"/>
            <a:ext cx="2069743" cy="163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8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4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2" y="7374"/>
            <a:ext cx="9134168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2" y="7374"/>
            <a:ext cx="9134168" cy="685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917" y="1498334"/>
            <a:ext cx="2999115" cy="40153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94467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Pumpkin Pie Making</a:t>
            </a:r>
            <a:br>
              <a:rPr lang="en-US" dirty="0" smtClean="0"/>
            </a:br>
            <a:r>
              <a:rPr lang="en-US" b="1" dirty="0" smtClean="0"/>
              <a:t>C</a:t>
            </a:r>
            <a:r>
              <a:rPr lang="en-US" dirty="0" smtClean="0"/>
              <a:t>ulinary </a:t>
            </a:r>
            <a:r>
              <a:rPr lang="en-US" b="1" dirty="0" smtClean="0"/>
              <a:t>A</a:t>
            </a:r>
            <a:r>
              <a:rPr lang="en-US" dirty="0" smtClean="0"/>
              <a:t>rts &amp; </a:t>
            </a:r>
            <a:r>
              <a:rPr lang="en-US" b="1" dirty="0" smtClean="0"/>
              <a:t>F</a:t>
            </a:r>
            <a:r>
              <a:rPr lang="en-US" dirty="0" smtClean="0"/>
              <a:t>arm to </a:t>
            </a:r>
            <a:r>
              <a:rPr lang="en-US" b="1" dirty="0" smtClean="0"/>
              <a:t>F</a:t>
            </a:r>
            <a:r>
              <a:rPr lang="en-US" dirty="0" smtClean="0"/>
              <a:t>ork </a:t>
            </a:r>
            <a:r>
              <a:rPr lang="en-US" b="1" dirty="0" smtClean="0"/>
              <a:t>E</a:t>
            </a:r>
            <a:r>
              <a:rPr lang="en-US" dirty="0" smtClean="0"/>
              <a:t>ducation</a:t>
            </a:r>
            <a:br>
              <a:rPr lang="en-US" dirty="0" smtClean="0"/>
            </a:br>
            <a:r>
              <a:rPr lang="en-US" b="1" dirty="0" smtClean="0"/>
              <a:t>CAFFE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032" y="3619407"/>
            <a:ext cx="4335968" cy="3238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" y="1206370"/>
            <a:ext cx="4668477" cy="3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1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47555" y="855518"/>
            <a:ext cx="6844145" cy="513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6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17" y="656824"/>
            <a:ext cx="10844011" cy="1210613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10/25 Our Carbon Footprint</a:t>
            </a:r>
            <a:br>
              <a:rPr lang="en-US" sz="2800" dirty="0" smtClean="0"/>
            </a:br>
            <a:r>
              <a:rPr lang="en-US" sz="2800" dirty="0" smtClean="0"/>
              <a:t>Obj. TSW learn about our impact as a population on our available resources. </a:t>
            </a:r>
            <a:br>
              <a:rPr lang="en-US" sz="2800" dirty="0" smtClean="0"/>
            </a:br>
            <a:r>
              <a:rPr lang="en-US" sz="2800" dirty="0" smtClean="0"/>
              <a:t>Page 10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7" y="1426044"/>
            <a:ext cx="4293695" cy="284739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408349"/>
            <a:ext cx="5190701" cy="3462099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Monday you listed resources that needed to be managed: water, food, air, soil.  What happens when they are not managed properly?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“best practices” we use at the garden.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will conservation techniques help us be more sustainable as a society?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93" y="3571341"/>
            <a:ext cx="42862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2663536" y="-2320637"/>
            <a:ext cx="6421582" cy="1141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FFA Creed Practice</a:t>
            </a:r>
            <a:r>
              <a:rPr lang="en-US" dirty="0" smtClean="0"/>
              <a:t> P. 11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the Official FFA Manual to page 35.</a:t>
            </a:r>
          </a:p>
          <a:p>
            <a:r>
              <a:rPr lang="en-US" dirty="0" smtClean="0"/>
              <a:t>How does the FFA Creed support the “Transform” idea as a the National FFA Organization?</a:t>
            </a:r>
          </a:p>
          <a:p>
            <a:r>
              <a:rPr lang="en-US" dirty="0" smtClean="0"/>
              <a:t>One Officer practice with a partner(s) to recite 2 paragraphs of your choosing.  Students have the FFA Manual open, follow along and only correct if they pronounce the word wrong or pause or say the wrong word.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18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022" y="680435"/>
            <a:ext cx="4292203" cy="57229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36" y="1338007"/>
            <a:ext cx="5877059" cy="44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797" y="2557463"/>
            <a:ext cx="2488406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17" y="807501"/>
            <a:ext cx="3800878" cy="5067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05" y="749545"/>
            <a:ext cx="3887810" cy="518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3" y="1725769"/>
            <a:ext cx="3008826" cy="401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661" y="1412808"/>
            <a:ext cx="3346898" cy="44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2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31066"/>
            <a:ext cx="10038006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10/26 Our Carbon Footprint</a:t>
            </a:r>
            <a:br>
              <a:rPr lang="en-US" dirty="0" smtClean="0"/>
            </a:br>
            <a:r>
              <a:rPr lang="en-US" dirty="0" smtClean="0"/>
              <a:t>Obj. TSW learn how many Earth’s it takes to live their life style. P. 12 NB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6" y="1826542"/>
            <a:ext cx="2618932" cy="435080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2451" y="2560320"/>
            <a:ext cx="6907197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factors might contribute to your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</a:t>
            </a:r>
            <a:r>
              <a:rPr lang="en-US" dirty="0" smtClean="0"/>
              <a:t>ow many Earth’s does it take you to support your lifestyle, if everyone lived like you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55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School buying local food to feed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8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Vocabulary List</a:t>
            </a:r>
            <a:br>
              <a:rPr lang="en-US" dirty="0" smtClean="0"/>
            </a:br>
            <a:r>
              <a:rPr lang="en-US" dirty="0" smtClean="0"/>
              <a:t>UNIT 3 Due  November 10th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Page 9 notebook</a:t>
            </a:r>
          </a:p>
          <a:p>
            <a:r>
              <a:rPr lang="en-US" dirty="0" smtClean="0"/>
              <a:t>You can use it on your quizzes and tests.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3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2518917"/>
            <a:ext cx="4960389" cy="3704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7" y="2565576"/>
            <a:ext cx="2697600" cy="361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64" y="2565575"/>
            <a:ext cx="2715490" cy="363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517" y="577516"/>
            <a:ext cx="11090742" cy="1708483"/>
          </a:xfrm>
        </p:spPr>
        <p:txBody>
          <a:bodyPr>
            <a:normAutofit/>
          </a:bodyPr>
          <a:lstStyle/>
          <a:p>
            <a:r>
              <a:rPr lang="en-US" dirty="0" smtClean="0"/>
              <a:t>Computer </a:t>
            </a:r>
            <a:r>
              <a:rPr lang="en-US" dirty="0"/>
              <a:t>L</a:t>
            </a:r>
            <a:r>
              <a:rPr lang="en-US" dirty="0" smtClean="0"/>
              <a:t>ab Activity: Biocapacity of Countries </a:t>
            </a:r>
            <a:r>
              <a:rPr lang="en-US" dirty="0" smtClean="0"/>
              <a:t>p.</a:t>
            </a:r>
            <a:r>
              <a:rPr lang="en-US" dirty="0" smtClean="0"/>
              <a:t>13</a:t>
            </a:r>
            <a:r>
              <a:rPr lang="en-US" dirty="0" smtClean="0"/>
              <a:t> </a:t>
            </a:r>
            <a:r>
              <a:rPr lang="en-US" dirty="0" smtClean="0"/>
              <a:t>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908405" cy="394093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Use the Website: </a:t>
            </a:r>
            <a:r>
              <a:rPr lang="en-US" dirty="0" smtClean="0">
                <a:hlinkClick r:id="rId2"/>
              </a:rPr>
              <a:t>www.footprintnetwork.org</a:t>
            </a:r>
            <a:endParaRPr lang="en-US" dirty="0" smtClean="0"/>
          </a:p>
          <a:p>
            <a:r>
              <a:rPr lang="en-US" dirty="0" smtClean="0"/>
              <a:t>Research Biocapacity of 5 – 7 Countries.  Record the trends and Biocapacity for each country.</a:t>
            </a:r>
          </a:p>
          <a:p>
            <a:pPr marL="0" indent="0">
              <a:buNone/>
            </a:pPr>
            <a:r>
              <a:rPr lang="en-US" dirty="0" smtClean="0"/>
              <a:t>Answer the following questions:</a:t>
            </a:r>
          </a:p>
          <a:p>
            <a:r>
              <a:rPr lang="en-US" dirty="0" smtClean="0"/>
              <a:t>What trends do you see?</a:t>
            </a:r>
          </a:p>
          <a:p>
            <a:r>
              <a:rPr lang="en-US" dirty="0" smtClean="0"/>
              <a:t>What are these trends related to?</a:t>
            </a:r>
          </a:p>
          <a:p>
            <a:r>
              <a:rPr lang="en-US" dirty="0" smtClean="0"/>
              <a:t>What are the implications of these trends?</a:t>
            </a:r>
          </a:p>
          <a:p>
            <a:r>
              <a:rPr lang="en-US" dirty="0" smtClean="0"/>
              <a:t>What needs to happen to increase our Biocapacity for the world?</a:t>
            </a:r>
          </a:p>
          <a:p>
            <a:pPr marL="0" indent="0">
              <a:buNone/>
            </a:pPr>
            <a:r>
              <a:rPr lang="en-US" dirty="0" smtClean="0"/>
              <a:t>Finally, write a paragraph to justify the need for sustainable management of resources and practices across countries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What is the world </a:t>
            </a:r>
            <a:r>
              <a:rPr lang="en-US" dirty="0" err="1" smtClean="0"/>
              <a:t>Biocapacity</a:t>
            </a:r>
            <a:r>
              <a:rPr lang="en-US" dirty="0" smtClean="0"/>
              <a:t>, explain the trends using vocabulary words.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9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550" y="579550"/>
            <a:ext cx="7972022" cy="186743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10/27 How many more Earths?</a:t>
            </a:r>
            <a:br>
              <a:rPr lang="en-US" sz="2800" dirty="0" smtClean="0"/>
            </a:br>
            <a:r>
              <a:rPr lang="en-US" sz="2800" dirty="0" smtClean="0"/>
              <a:t>Obj. TSW learn about how we need to conserve our resources now to have resources for future generations. P. 14 NB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447" y="-20154"/>
            <a:ext cx="3318673" cy="21156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1875" y="2446986"/>
            <a:ext cx="7980473" cy="2115654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close was your prediction as to the number of Earth’s you thought you would use?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ways can you be more conservative in your day to day life?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chapters 10 &amp; 11 about in Omnivores Dilemma?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30" y="4633042"/>
            <a:ext cx="4050563" cy="2154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0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6" y="605308"/>
            <a:ext cx="10972800" cy="168069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11/03  Fall Harvest Festival</a:t>
            </a:r>
            <a:br>
              <a:rPr lang="en-US" dirty="0" smtClean="0"/>
            </a:br>
            <a:r>
              <a:rPr lang="en-US" dirty="0" smtClean="0"/>
              <a:t>Obj. TSW create ideas for the Harvest Festival November 3rd at 5:30 at </a:t>
            </a:r>
            <a:r>
              <a:rPr lang="en-US" dirty="0" err="1" smtClean="0"/>
              <a:t>Bryte</a:t>
            </a:r>
            <a:r>
              <a:rPr lang="en-US" dirty="0" smtClean="0"/>
              <a:t> Campus.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Our Goal with F2F is to educate others about the benefits of eating locally, produce food for the RCHS cafeteria and the </a:t>
            </a:r>
            <a:r>
              <a:rPr lang="en-US" dirty="0" err="1" smtClean="0"/>
              <a:t>Bryte</a:t>
            </a:r>
            <a:r>
              <a:rPr lang="en-US" dirty="0" smtClean="0"/>
              <a:t> Campus.  Create ideas for a vender booth- How can we make $?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Create ideas for an informational booth that is fun for all ages.</a:t>
            </a:r>
            <a:endParaRPr lang="en-US" dirty="0"/>
          </a:p>
        </p:txBody>
      </p:sp>
      <p:pic>
        <p:nvPicPr>
          <p:cNvPr id="1028" name="Picture 4" descr="https://salemfontanelle.files.wordpress.com/2014/08/fruits-fall-harvest-wallpaper-hd-background.jpg?w=1200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2560638"/>
            <a:ext cx="4413249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9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0653" y="90152"/>
            <a:ext cx="158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Page 13NB</a:t>
            </a:r>
            <a:endParaRPr lang="en-US" sz="2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4604395"/>
              </p:ext>
            </p:extLst>
          </p:nvPr>
        </p:nvGraphicFramePr>
        <p:xfrm>
          <a:off x="1571223" y="551817"/>
          <a:ext cx="9530366" cy="570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1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34096"/>
            <a:ext cx="10205432" cy="15519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Notebook Check </a:t>
            </a:r>
            <a:br>
              <a:rPr lang="en-US" sz="3600" dirty="0" smtClean="0"/>
            </a:br>
            <a:r>
              <a:rPr lang="en-US" sz="3600" dirty="0" smtClean="0"/>
              <a:t>Tuesday 10/27	 P. 8 – 15			40 points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0661566"/>
              </p:ext>
            </p:extLst>
          </p:nvPr>
        </p:nvGraphicFramePr>
        <p:xfrm>
          <a:off x="785611" y="2434104"/>
          <a:ext cx="10586434" cy="3718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3551"/>
                <a:gridCol w="5944071"/>
                <a:gridCol w="3528812"/>
              </a:tblGrid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Title/ Topic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Footprint: Resource Management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Vocabulary List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Video - GATTACA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Our Carbon Footprint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Activity:  # of Earth’s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</a:tr>
              <a:tr h="382341">
                <a:tc>
                  <a:txBody>
                    <a:bodyPr/>
                    <a:lstStyle/>
                    <a:p>
                      <a:r>
                        <a:rPr lang="en-US" dirty="0" smtClean="0"/>
                        <a:t>10/23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WU – How many more</a:t>
                      </a:r>
                      <a:r>
                        <a:rPr lang="en-US" baseline="0" dirty="0" smtClean="0"/>
                        <a:t> Earth’s?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659930">
                <a:tc>
                  <a:txBody>
                    <a:bodyPr/>
                    <a:lstStyle/>
                    <a:p>
                      <a:r>
                        <a:rPr lang="en-US" dirty="0" smtClean="0"/>
                        <a:t>10/26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Brainstorm – Major Pollution Situation World Wide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 Notebook Check p.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8 – 15</a:t>
                      </a:r>
                    </a:p>
                    <a:p>
                      <a:r>
                        <a:rPr lang="en-US" dirty="0" smtClean="0"/>
                        <a:t>40 points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7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 As a Class Brainstorm Major Pollution Situations in the World p. 11 NB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List Examples Below:</a:t>
            </a:r>
          </a:p>
          <a:p>
            <a:r>
              <a:rPr lang="en-US" dirty="0" smtClean="0"/>
              <a:t>Pacific Garbage Patch</a:t>
            </a:r>
          </a:p>
          <a:p>
            <a:r>
              <a:rPr lang="en-US" dirty="0" smtClean="0"/>
              <a:t>China’s Air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72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 in the World:  P. 11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Individual Research on a Pollution Situation in the World:</a:t>
            </a:r>
          </a:p>
          <a:p>
            <a:pPr lvl="1"/>
            <a:r>
              <a:rPr lang="en-US" sz="2400" dirty="0" smtClean="0"/>
              <a:t>Where, What, How does it impact our available resources?</a:t>
            </a:r>
          </a:p>
          <a:p>
            <a:pPr lvl="1"/>
            <a:r>
              <a:rPr lang="en-US" sz="2400" dirty="0" smtClean="0"/>
              <a:t>How does it impact our growing food to feed families?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 smtClean="0"/>
              <a:t>Don’t forget to do your vocabulary!!!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08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" y="594360"/>
            <a:ext cx="10988040" cy="932241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 What if…</a:t>
            </a:r>
            <a:br>
              <a:rPr lang="en-US" sz="2400" dirty="0" smtClean="0"/>
            </a:br>
            <a:r>
              <a:rPr lang="en-US" sz="2400" dirty="0" smtClean="0"/>
              <a:t>10/28 Obj. TSW think about ways we produce products and how they </a:t>
            </a:r>
            <a:r>
              <a:rPr lang="en-US" sz="2400" dirty="0"/>
              <a:t>b</a:t>
            </a:r>
            <a:r>
              <a:rPr lang="en-US" sz="2400" dirty="0" smtClean="0"/>
              <a:t>ecome obsolete. P. 16 NB  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22" y="1526601"/>
            <a:ext cx="4114800" cy="270662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6404" y="1993471"/>
            <a:ext cx="6718672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planned obsolescence?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reduce, reuse &amp; recycle products?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if everything we produced could be </a:t>
            </a:r>
            <a:r>
              <a:rPr lang="en-US" dirty="0" err="1" smtClean="0"/>
              <a:t>biodigested</a:t>
            </a:r>
            <a:r>
              <a:rPr lang="en-US" dirty="0" smtClean="0"/>
              <a:t>, composted or recycled at the end of it’s life?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79" y="4233225"/>
            <a:ext cx="4691089" cy="26247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49" y="3849924"/>
            <a:ext cx="4297252" cy="300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5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local Farmers to show us their fields and their conservation practices.</a:t>
            </a:r>
            <a:br>
              <a:rPr lang="en-US" dirty="0" smtClean="0"/>
            </a:br>
            <a:r>
              <a:rPr lang="en-US" dirty="0" smtClean="0"/>
              <a:t>Fieldtrip November 15</a:t>
            </a:r>
            <a:r>
              <a:rPr lang="en-US" baseline="30000" dirty="0" smtClean="0"/>
              <a:t>th</a:t>
            </a:r>
            <a:r>
              <a:rPr lang="en-US" dirty="0" smtClean="0"/>
              <a:t> UC Davis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of Names of local farmers &amp; conservation practices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8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008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10/31 Land as a Resource</a:t>
            </a:r>
            <a:br>
              <a:rPr lang="en-US" dirty="0" smtClean="0"/>
            </a:br>
            <a:r>
              <a:rPr lang="en-US" dirty="0" smtClean="0"/>
              <a:t>Obj. TSW learn about organizations that protect our land. P. 18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6848" y="2556932"/>
            <a:ext cx="7073152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benefits does land (Parks, Nature Reserves) provide for us?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organizations manage our land?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would you do differently?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2" y="2446175"/>
            <a:ext cx="3629587" cy="441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35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Pumpkin Pie Making</a:t>
            </a:r>
            <a:br>
              <a:rPr lang="en-US" dirty="0"/>
            </a:br>
            <a:r>
              <a:rPr lang="en-US" b="1" dirty="0"/>
              <a:t>C</a:t>
            </a:r>
            <a:r>
              <a:rPr lang="en-US" dirty="0"/>
              <a:t>ulinary </a:t>
            </a:r>
            <a:r>
              <a:rPr lang="en-US" b="1" dirty="0"/>
              <a:t>A</a:t>
            </a:r>
            <a:r>
              <a:rPr lang="en-US" dirty="0"/>
              <a:t>rts &amp; </a:t>
            </a:r>
            <a:r>
              <a:rPr lang="en-US" b="1" dirty="0"/>
              <a:t>F</a:t>
            </a:r>
            <a:r>
              <a:rPr lang="en-US" dirty="0"/>
              <a:t>arm to </a:t>
            </a:r>
            <a:r>
              <a:rPr lang="en-US" b="1" dirty="0"/>
              <a:t>F</a:t>
            </a:r>
            <a:r>
              <a:rPr lang="en-US" dirty="0"/>
              <a:t>ork </a:t>
            </a:r>
            <a:r>
              <a:rPr lang="en-US" b="1" dirty="0"/>
              <a:t>E</a:t>
            </a:r>
            <a:r>
              <a:rPr lang="en-US" dirty="0"/>
              <a:t>ducation</a:t>
            </a:r>
            <a:br>
              <a:rPr lang="en-US" dirty="0"/>
            </a:br>
            <a:r>
              <a:rPr lang="en-US" b="1" dirty="0"/>
              <a:t>CAFFE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215" y="2460567"/>
            <a:ext cx="5099528" cy="3808907"/>
          </a:xfrm>
        </p:spPr>
      </p:pic>
    </p:spTree>
    <p:extLst>
      <p:ext uri="{BB962C8B-B14F-4D97-AF65-F5344CB8AC3E}">
        <p14:creationId xmlns:p14="http://schemas.microsoft.com/office/powerpoint/2010/main" val="16438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Rangelands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http://www.rangelandtrust.org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Watch Video on Rangeland Trust</a:t>
            </a:r>
          </a:p>
          <a:p>
            <a:r>
              <a:rPr lang="en-US" dirty="0" smtClean="0"/>
              <a:t>Randy </a:t>
            </a:r>
            <a:r>
              <a:rPr lang="en-US" dirty="0" err="1" smtClean="0"/>
              <a:t>Gustuvus</a:t>
            </a:r>
            <a:r>
              <a:rPr lang="en-US" dirty="0" smtClean="0"/>
              <a:t> - Director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6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840464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Lab Activity:</a:t>
            </a:r>
            <a:br>
              <a:rPr lang="en-US" dirty="0" smtClean="0"/>
            </a:br>
            <a:r>
              <a:rPr lang="en-US" dirty="0" smtClean="0"/>
              <a:t>Land is a Resource</a:t>
            </a:r>
            <a:br>
              <a:rPr lang="en-US" dirty="0" smtClean="0"/>
            </a:br>
            <a:r>
              <a:rPr lang="en-US" dirty="0" smtClean="0"/>
              <a:t>How is it managed?  P. 13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136743" cy="344176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Research Bureau of Land Management</a:t>
            </a:r>
          </a:p>
          <a:p>
            <a:r>
              <a:rPr lang="en-US" dirty="0" smtClean="0"/>
              <a:t>National Park Service</a:t>
            </a:r>
          </a:p>
          <a:p>
            <a:r>
              <a:rPr lang="en-US" dirty="0" smtClean="0"/>
              <a:t>Fish and Game</a:t>
            </a:r>
          </a:p>
          <a:p>
            <a:r>
              <a:rPr lang="en-US" dirty="0" smtClean="0"/>
              <a:t>National Forest Service</a:t>
            </a:r>
          </a:p>
          <a:p>
            <a:r>
              <a:rPr lang="en-US" dirty="0" smtClean="0"/>
              <a:t>Choose one of these 4 Organizations and explain it’s history. Why was it created, what is its’ purpose, how do they educate the public about their purpose?  Name 3 interesting facts.</a:t>
            </a:r>
          </a:p>
          <a:p>
            <a:r>
              <a:rPr lang="en-US" dirty="0" smtClean="0"/>
              <a:t>Be prepared to share out.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86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is a Resource</a:t>
            </a:r>
            <a:br>
              <a:rPr lang="en-US" dirty="0" smtClean="0"/>
            </a:br>
            <a:r>
              <a:rPr lang="en-US" dirty="0" smtClean="0"/>
              <a:t>How is it managed? P.21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434107"/>
            <a:ext cx="10136743" cy="344176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Research Bureau of Land Management</a:t>
            </a:r>
          </a:p>
          <a:p>
            <a:r>
              <a:rPr lang="en-US" dirty="0" smtClean="0"/>
              <a:t>National Park Service</a:t>
            </a:r>
          </a:p>
          <a:p>
            <a:r>
              <a:rPr lang="en-US" dirty="0" smtClean="0"/>
              <a:t>Fish and Game</a:t>
            </a:r>
          </a:p>
          <a:p>
            <a:r>
              <a:rPr lang="en-US" dirty="0" smtClean="0"/>
              <a:t>National Forest Service</a:t>
            </a:r>
          </a:p>
          <a:p>
            <a:r>
              <a:rPr lang="en-US" dirty="0" smtClean="0"/>
              <a:t>Choose one of these 4 Organizations and explain it’s history. Why it was created, its purpose, how they educate the public about their purpose?  Name 3 interesting facts.</a:t>
            </a:r>
          </a:p>
          <a:p>
            <a:r>
              <a:rPr lang="en-US" dirty="0" smtClean="0"/>
              <a:t>Be prepared to share out.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309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Rangelands Trust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http://www.rangelandtrust.org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Watch Video on Rangeland Trust</a:t>
            </a:r>
          </a:p>
          <a:p>
            <a:r>
              <a:rPr lang="en-US" dirty="0" smtClean="0"/>
              <a:t>Write a short summary about why it is important that we have organizations that help protect our Natural Resources such as open land, or open water on the ocean, forests,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49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8" y="5624"/>
            <a:ext cx="10586536" cy="685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618186"/>
            <a:ext cx="10972799" cy="166781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11/01 Conservation Practices</a:t>
            </a:r>
            <a:br>
              <a:rPr lang="en-US" sz="2400" dirty="0" smtClean="0"/>
            </a:br>
            <a:r>
              <a:rPr lang="en-US" sz="2400" dirty="0" smtClean="0"/>
              <a:t>Obj. TSW understand and explain conservation practices such as water conservation and pest management. P. 20 NB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483"/>
            <a:ext cx="3183652" cy="445711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527" y="2392895"/>
            <a:ext cx="5293732" cy="3310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Companion planting is a conservation practice, how does it work?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used mulch in each of our garden beds over the summer,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practice do we have for soil conservation?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2" y="2475046"/>
            <a:ext cx="31908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Activity: List Our Best Practices</a:t>
            </a:r>
            <a:br>
              <a:rPr lang="en-US" dirty="0" smtClean="0"/>
            </a:br>
            <a:r>
              <a:rPr lang="en-US" dirty="0" smtClean="0"/>
              <a:t>Brainstorm conservation techniques we have in the garden that make it sustainable. P. 19 NB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Write </a:t>
            </a:r>
            <a:r>
              <a:rPr lang="en-US" dirty="0"/>
              <a:t>c</a:t>
            </a:r>
            <a:r>
              <a:rPr lang="en-US" dirty="0" smtClean="0"/>
              <a:t>lass responses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7" y="438439"/>
            <a:ext cx="11011437" cy="16420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 11/2 Conservation Practices</a:t>
            </a:r>
            <a:br>
              <a:rPr lang="en-US" sz="2800" dirty="0" smtClean="0"/>
            </a:br>
            <a:r>
              <a:rPr lang="en-US" sz="2800" dirty="0" smtClean="0"/>
              <a:t>Obj. TSW learn about conservation practices. P. 22 NB  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8440" y="244982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do these practices (to the left)  improve soil productivity or water retention?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do we want to conserve soil/ water?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of the threats to soil water?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52" y="4104890"/>
            <a:ext cx="3252988" cy="243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76563" y="5759954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till farming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1713412"/>
            <a:ext cx="4544775" cy="3347985"/>
          </a:xfrm>
        </p:spPr>
      </p:pic>
    </p:spTree>
    <p:extLst>
      <p:ext uri="{BB962C8B-B14F-4D97-AF65-F5344CB8AC3E}">
        <p14:creationId xmlns:p14="http://schemas.microsoft.com/office/powerpoint/2010/main" val="52496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Practices we use in the garden.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 ways to improve our effectiveness in the garden and describe some conservation techniques to include.</a:t>
            </a:r>
          </a:p>
          <a:p>
            <a:pPr lvl="1"/>
            <a:r>
              <a:rPr lang="en-US" sz="2400" dirty="0" smtClean="0"/>
              <a:t>Crop Rotation – Make a map of each season, so we don’t plant in the same beds with the same crops.  This helps keep pest #’s down.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58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97" y="476518"/>
            <a:ext cx="11217499" cy="20838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11/3 Conservation Practices</a:t>
            </a:r>
            <a:br>
              <a:rPr lang="en-US" sz="2800" dirty="0" smtClean="0"/>
            </a:br>
            <a:r>
              <a:rPr lang="en-US" sz="2800" dirty="0" smtClean="0"/>
              <a:t>Obj. TSW understand how cover crop, intercropping and integrated pest management help conserve our soil. P.24 NB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</a:t>
            </a:r>
            <a:r>
              <a:rPr lang="en-US" dirty="0"/>
              <a:t>C</a:t>
            </a:r>
            <a:r>
              <a:rPr lang="en-US" dirty="0" smtClean="0"/>
              <a:t>over Crop?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Intercropping?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some integrated pest management practices.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87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ended with this…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43" y="2557463"/>
            <a:ext cx="4834000" cy="3610581"/>
          </a:xfrm>
        </p:spPr>
      </p:pic>
    </p:spTree>
    <p:extLst>
      <p:ext uri="{BB962C8B-B14F-4D97-AF65-F5344CB8AC3E}">
        <p14:creationId xmlns:p14="http://schemas.microsoft.com/office/powerpoint/2010/main" val="24272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1" y="643944"/>
            <a:ext cx="10856888" cy="16420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Cover Crop: growing a second crop in the same season of another that will improve soil health.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434107"/>
            <a:ext cx="10715221" cy="3441761"/>
          </a:xfrm>
        </p:spPr>
        <p:txBody>
          <a:bodyPr numCol="2">
            <a:normAutofit fontScale="77500" lnSpcReduction="20000"/>
          </a:bodyPr>
          <a:lstStyle/>
          <a:p>
            <a:r>
              <a:rPr lang="en-US" sz="3400" dirty="0"/>
              <a:t>Suppressing weeds</a:t>
            </a:r>
          </a:p>
          <a:p>
            <a:r>
              <a:rPr lang="en-US" sz="3400" dirty="0"/>
              <a:t>Protecting soil from rain or runoff</a:t>
            </a:r>
          </a:p>
          <a:p>
            <a:r>
              <a:rPr lang="en-US" sz="3400" dirty="0"/>
              <a:t>Improving soil aggregate stability</a:t>
            </a:r>
          </a:p>
          <a:p>
            <a:r>
              <a:rPr lang="en-US" sz="3400" dirty="0"/>
              <a:t>Reducing surface crusting</a:t>
            </a:r>
          </a:p>
          <a:p>
            <a:r>
              <a:rPr lang="en-US" sz="3400" dirty="0"/>
              <a:t>Adding active organic matter to soil</a:t>
            </a:r>
          </a:p>
          <a:p>
            <a:r>
              <a:rPr lang="en-US" sz="3400" dirty="0"/>
              <a:t>Breaking hardpan</a:t>
            </a:r>
          </a:p>
          <a:p>
            <a:r>
              <a:rPr lang="en-US" sz="3400" dirty="0"/>
              <a:t>Fixing </a:t>
            </a:r>
            <a:r>
              <a:rPr lang="en-US" sz="3400" dirty="0" smtClean="0"/>
              <a:t>nitrogen –clover, fava beans</a:t>
            </a:r>
            <a:endParaRPr lang="en-US" sz="3400" dirty="0"/>
          </a:p>
          <a:p>
            <a:r>
              <a:rPr lang="en-US" sz="3400" dirty="0" smtClean="0"/>
              <a:t>Scavenging </a:t>
            </a:r>
            <a:r>
              <a:rPr lang="en-US" sz="3400" dirty="0"/>
              <a:t>soil nitrogen</a:t>
            </a:r>
          </a:p>
          <a:p>
            <a:r>
              <a:rPr lang="en-US" sz="3400" dirty="0"/>
              <a:t>Suppressing soil diseases and </a:t>
            </a:r>
            <a:r>
              <a:rPr lang="en-US" sz="3400" dirty="0" smtClean="0"/>
              <a:t>pests</a:t>
            </a:r>
          </a:p>
          <a:p>
            <a:pPr marL="0" indent="0">
              <a:buNone/>
            </a:pPr>
            <a:r>
              <a:rPr lang="en-US" sz="3400" dirty="0" smtClean="0"/>
              <a:t>http</a:t>
            </a:r>
            <a:r>
              <a:rPr lang="en-US" sz="3400" dirty="0"/>
              <a:t>://covercrops.cals.cornell.edu/</a:t>
            </a:r>
          </a:p>
          <a:p>
            <a:endParaRPr lang="en-US" sz="3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3" y="3828246"/>
            <a:ext cx="4039673" cy="302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644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Innercropping – growing two or more crops at the same time in the same field.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126" y="2421228"/>
            <a:ext cx="10663707" cy="345464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Reduces insect/ pest infestations</a:t>
            </a:r>
          </a:p>
          <a:p>
            <a:r>
              <a:rPr lang="en-US" dirty="0" smtClean="0"/>
              <a:t>Reduces plant diseases</a:t>
            </a:r>
          </a:p>
          <a:p>
            <a:r>
              <a:rPr lang="en-US" dirty="0" smtClean="0"/>
              <a:t>Reduces erosion &amp; Protects topsoil</a:t>
            </a:r>
          </a:p>
          <a:p>
            <a:r>
              <a:rPr lang="en-US" dirty="0" smtClean="0"/>
              <a:t>Attracts beneficial insects</a:t>
            </a:r>
          </a:p>
          <a:p>
            <a:r>
              <a:rPr lang="en-US" dirty="0" smtClean="0"/>
              <a:t>Minimize labor to control weeds</a:t>
            </a:r>
          </a:p>
          <a:p>
            <a:r>
              <a:rPr lang="en-US" dirty="0" smtClean="0"/>
              <a:t>Increase in production of land</a:t>
            </a:r>
          </a:p>
          <a:p>
            <a:r>
              <a:rPr lang="en-US" dirty="0" smtClean="0"/>
              <a:t>2 crops harvested instead of one</a:t>
            </a:r>
          </a:p>
          <a:p>
            <a:pPr marL="0" indent="0">
              <a:buNone/>
            </a:pPr>
            <a:r>
              <a:rPr lang="en-US" dirty="0"/>
              <a:t>http://www.oisat.org/control_methods/cultural__practices/intercropping.html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53" y="2438619"/>
            <a:ext cx="4227580" cy="27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83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Integrated Pest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2" y="2453242"/>
            <a:ext cx="9601196" cy="3318936"/>
          </a:xfrm>
        </p:spPr>
        <p:txBody>
          <a:bodyPr/>
          <a:lstStyle/>
          <a:p>
            <a:r>
              <a:rPr lang="en-US" dirty="0" smtClean="0"/>
              <a:t>Lady bugs</a:t>
            </a:r>
          </a:p>
          <a:p>
            <a:r>
              <a:rPr lang="en-US" dirty="0" smtClean="0"/>
              <a:t>Preying Mantis’</a:t>
            </a:r>
          </a:p>
          <a:p>
            <a:r>
              <a:rPr lang="en-US" dirty="0" smtClean="0"/>
              <a:t>Butterfly's</a:t>
            </a:r>
          </a:p>
          <a:p>
            <a:r>
              <a:rPr lang="en-US" dirty="0" smtClean="0"/>
              <a:t>Less pesticides</a:t>
            </a:r>
          </a:p>
          <a:p>
            <a:r>
              <a:rPr lang="en-US" dirty="0" smtClean="0"/>
              <a:t>Increased biodiversity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96" y="2603142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5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11/7 </a:t>
            </a:r>
            <a:r>
              <a:rPr lang="en-US" dirty="0" err="1" smtClean="0"/>
              <a:t>Biodiverisity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Obj. TSW learn about what biodiversity is and why it is important. P.26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5" y="2465742"/>
            <a:ext cx="4718050" cy="186238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8808" y="2585466"/>
            <a:ext cx="471830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picture shows the highest number of different species (greatest biodiversity)?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</a:t>
            </a:r>
            <a:r>
              <a:rPr lang="en-US" dirty="0" err="1" smtClean="0"/>
              <a:t>Biodiverisity</a:t>
            </a:r>
            <a:r>
              <a:rPr lang="en-US" dirty="0"/>
              <a:t>? How can it be measured?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Why is Biodiversity important?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40391"/>
            <a:ext cx="2681608" cy="1787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5" y="4231483"/>
            <a:ext cx="42862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87" y="592428"/>
            <a:ext cx="11050072" cy="1693571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Computer Lab Activity – </a:t>
            </a:r>
            <a:br>
              <a:rPr lang="en-US" sz="3100" dirty="0" smtClean="0"/>
            </a:br>
            <a:r>
              <a:rPr lang="en-US" sz="3100" dirty="0" smtClean="0"/>
              <a:t>Examine your Carbon Footprint for Foods </a:t>
            </a: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>
                <a:hlinkClick r:id="rId2"/>
              </a:rPr>
              <a:t>http://www.eatlowcarbon.org</a:t>
            </a:r>
            <a:r>
              <a:rPr lang="en-US" sz="3100" dirty="0" smtClean="0">
                <a:hlinkClick r:id="rId2"/>
              </a:rPr>
              <a:t>/</a:t>
            </a:r>
            <a:r>
              <a:rPr lang="en-US" sz="3100" dirty="0" smtClean="0"/>
              <a:t>  p. 21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is your food carbon footprint?</a:t>
            </a:r>
          </a:p>
          <a:p>
            <a:r>
              <a:rPr lang="en-US" dirty="0" smtClean="0"/>
              <a:t>How do your food choices affect your carbon footprint?</a:t>
            </a:r>
          </a:p>
          <a:p>
            <a:r>
              <a:rPr lang="en-US" dirty="0" smtClean="0"/>
              <a:t>What are 5 easy tips to reduce your food carbon footprint?</a:t>
            </a:r>
          </a:p>
          <a:p>
            <a:r>
              <a:rPr lang="en-US" dirty="0" smtClean="0"/>
              <a:t>List the food selection with the highest and lowest carbon footprint for: breakfast, soup, side order, entrée, dessert</a:t>
            </a:r>
          </a:p>
          <a:p>
            <a:r>
              <a:rPr lang="en-US" dirty="0" smtClean="0"/>
              <a:t>What do the Carbon footprint scores actually mean?</a:t>
            </a:r>
          </a:p>
          <a:p>
            <a:r>
              <a:rPr lang="en-US" dirty="0" smtClean="0"/>
              <a:t>How were they calculated?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6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354" y="3744897"/>
            <a:ext cx="3541689" cy="26562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065" y="618186"/>
            <a:ext cx="10959921" cy="16678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11/8 Threats to Biodiversity</a:t>
            </a:r>
            <a:br>
              <a:rPr lang="en-US" sz="3200" dirty="0" smtClean="0"/>
            </a:br>
            <a:r>
              <a:rPr lang="en-US" sz="3200" dirty="0" smtClean="0"/>
              <a:t>Obj. TSW realize that unlike any other mass extinction event, the current mass extinction now is directly related to human activities. P.26 NB 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2285999"/>
            <a:ext cx="3065172" cy="203374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0044" y="2560320"/>
            <a:ext cx="4790941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mass extinction?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threats to Biodiversity?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human activities are related to the our decline in biodiversity and mass extinction of species on the planet?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22852"/>
            <a:ext cx="10946296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11/9 Applying Biodiversity to our Garden</a:t>
            </a:r>
            <a:br>
              <a:rPr lang="en-US" dirty="0" smtClean="0"/>
            </a:br>
            <a:r>
              <a:rPr lang="en-US" dirty="0" smtClean="0"/>
              <a:t>Obj. TSW learn how our garden is biodiverse, and areas of improvement. P.28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" y="2493794"/>
            <a:ext cx="5009321" cy="37521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would you describe the </a:t>
            </a:r>
            <a:r>
              <a:rPr lang="en-US" dirty="0" smtClean="0"/>
              <a:t>biodiversity of our garden?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biodiversity beneficial in natural environments?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we increase the biodiversity in our garden?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9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04" y="622852"/>
            <a:ext cx="10919792" cy="16631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11/10 Aquaculture and Hydroponics</a:t>
            </a:r>
            <a:br>
              <a:rPr lang="en-US" dirty="0" smtClean="0"/>
            </a:br>
            <a:r>
              <a:rPr lang="en-US" dirty="0" smtClean="0"/>
              <a:t>Obj. TSW learn about exciting occupations in growing sustainable food. P.30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010" y="4119702"/>
            <a:ext cx="4718050" cy="255069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1688" y="2560320"/>
            <a:ext cx="4695754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Aquaculture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Hydroponics about?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Have you heard of Permaculture?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64" y="2385161"/>
            <a:ext cx="4616519" cy="395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2883747"/>
            <a:ext cx="2314645" cy="262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28" y="656824"/>
            <a:ext cx="10914910" cy="1629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Computer Lab Activity: </a:t>
            </a:r>
            <a:br>
              <a:rPr lang="en-US" dirty="0" smtClean="0"/>
            </a:br>
            <a:r>
              <a:rPr lang="en-US" dirty="0" smtClean="0"/>
              <a:t>Choose one: Research Aquaculture, Hydroponics or Permaculture.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4358"/>
            <a:ext cx="5411338" cy="3953659"/>
          </a:xfrm>
        </p:spPr>
      </p:pic>
      <p:sp>
        <p:nvSpPr>
          <p:cNvPr id="5" name="TextBox 4"/>
          <p:cNvSpPr txBox="1"/>
          <p:nvPr/>
        </p:nvSpPr>
        <p:spPr>
          <a:xfrm>
            <a:off x="808383" y="2524358"/>
            <a:ext cx="52876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history behind the science?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How is the product cared for/ produced?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is the demand for the industry?  Is it growing?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Describe some challenges to having one of these </a:t>
            </a:r>
            <a:r>
              <a:rPr lang="en-US" sz="2400" smtClean="0"/>
              <a:t>programs in our </a:t>
            </a:r>
            <a:r>
              <a:rPr lang="en-US" sz="2400" dirty="0" smtClean="0"/>
              <a:t>school district.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would be some benefits?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38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Permaculture AXES Paragraph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Permaculture in your own words?</a:t>
            </a:r>
          </a:p>
          <a:p>
            <a:r>
              <a:rPr lang="en-US" dirty="0" smtClean="0"/>
              <a:t>What are some examples of Permaculture?</a:t>
            </a:r>
          </a:p>
          <a:p>
            <a:r>
              <a:rPr lang="en-US" dirty="0" smtClean="0"/>
              <a:t>What examples of permaculture do we have in our garden?</a:t>
            </a:r>
          </a:p>
          <a:p>
            <a:r>
              <a:rPr lang="en-US" dirty="0" smtClean="0"/>
              <a:t>Why is Permaculture important?</a:t>
            </a:r>
          </a:p>
          <a:p>
            <a:r>
              <a:rPr lang="en-US" dirty="0" smtClean="0"/>
              <a:t>Do you see it catching on in agriculture?  Why or Why not?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8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owa.wusd.k12.ca.us/owa/attachment.ashx?id=RgAAAADjfoj6SrVlSbVbMdpt8P7zBwC0jmt46kG3R5l6%2f4%2bk3wJXAAAAGrE9AACJNJUvHvG5TLxVRjqcfYYzAABjtEo0AAAJ&amp;attcnt=1&amp;attid0=BAAAAAAA&amp;attcid0=__storage_emulated_0__EmailTempImage_1_RotateImage_20151011_172800_jpg%40sec.galaxytab"/>
          <p:cNvSpPr>
            <a:spLocks noChangeAspect="1" noChangeArrowheads="1"/>
          </p:cNvSpPr>
          <p:nvPr/>
        </p:nvSpPr>
        <p:spPr bwMode="auto">
          <a:xfrm>
            <a:off x="63500" y="-136525"/>
            <a:ext cx="1714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2" y="199263"/>
            <a:ext cx="4863653" cy="6484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856" y="1666672"/>
            <a:ext cx="6265235" cy="4698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72766" y="553792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Sequoia </a:t>
            </a:r>
            <a:r>
              <a:rPr lang="en-US" dirty="0" smtClean="0"/>
              <a:t>Trees – Oldest &amp; largest Organism on earth – 2000 years old.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8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44" y="540914"/>
            <a:ext cx="10921284" cy="1745086"/>
          </a:xfrm>
        </p:spPr>
        <p:txBody>
          <a:bodyPr>
            <a:normAutofit/>
          </a:bodyPr>
          <a:lstStyle/>
          <a:p>
            <a:r>
              <a:rPr lang="en-US" sz="3600" dirty="0"/>
              <a:t>http://www.openthefuture.com/cheeseburger_CF.html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369" y="2382592"/>
            <a:ext cx="10085228" cy="3493276"/>
          </a:xfrm>
        </p:spPr>
        <p:txBody>
          <a:bodyPr/>
          <a:lstStyle/>
          <a:p>
            <a:r>
              <a:rPr lang="en-US" dirty="0" smtClean="0"/>
              <a:t>Go to the website and read the article.</a:t>
            </a:r>
          </a:p>
          <a:p>
            <a:r>
              <a:rPr lang="en-US" dirty="0" smtClean="0"/>
              <a:t>Discuss what you have read with 2 other students around you.</a:t>
            </a:r>
          </a:p>
          <a:p>
            <a:r>
              <a:rPr lang="en-US" dirty="0" smtClean="0"/>
              <a:t>Class discussion on the energy needed to make a hamburger.</a:t>
            </a:r>
          </a:p>
          <a:p>
            <a:r>
              <a:rPr lang="en-US" b="1" dirty="0" smtClean="0"/>
              <a:t>AXES Paragraph about the article</a:t>
            </a:r>
            <a:r>
              <a:rPr lang="en-US" b="1" dirty="0"/>
              <a:t> </a:t>
            </a:r>
            <a:r>
              <a:rPr lang="en-US" b="1" dirty="0" smtClean="0"/>
              <a:t>in your notebook.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Cheeseburger Video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75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80" y="656823"/>
            <a:ext cx="10380371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11/14 Eating a Cheeseburger</a:t>
            </a:r>
            <a:br>
              <a:rPr lang="en-US" dirty="0" smtClean="0"/>
            </a:br>
            <a:r>
              <a:rPr lang="en-US" dirty="0" smtClean="0"/>
              <a:t>Obj. TSW learn about the carbon footprint of eating a cheeseburger.  P. 30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642923"/>
            <a:ext cx="4718050" cy="314536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5203580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a carbon footprint?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kind of energy goes into making a cheeseburger?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Rank the carbon footprint of eating a cheeseburger:  High, Medium or Low.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2721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579" y="631066"/>
            <a:ext cx="10805375" cy="165493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11/15 Along the Way… there are Jobs</a:t>
            </a:r>
            <a:br>
              <a:rPr lang="en-US" dirty="0" smtClean="0"/>
            </a:br>
            <a:r>
              <a:rPr lang="en-US" dirty="0" smtClean="0"/>
              <a:t>Obj. TSW learn about potential jobs in the Agriculture &amp; transportation industry. P.32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9579" y="2556932"/>
            <a:ext cx="3737018" cy="3318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some potential jobs in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many people work in an area related to Agriculture?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this significant?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2419171"/>
            <a:ext cx="6477000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999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Agriculture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2395470"/>
            <a:ext cx="10779617" cy="3480398"/>
          </a:xfrm>
        </p:spPr>
        <p:txBody>
          <a:bodyPr/>
          <a:lstStyle/>
          <a:p>
            <a:r>
              <a:rPr lang="en-US" dirty="0"/>
              <a:t>Agricultural careers may be divided into various categories. These include: Agribusiness Management, Agricultural and Natural Resources Communications, Building Construction Management, Agriscience, Resource Development and Management, Parks, Recreations, and Tourism Resources, Packaging, Horticulture, Forestry, Food Science, and </a:t>
            </a:r>
            <a:r>
              <a:rPr lang="en-US" dirty="0" smtClean="0"/>
              <a:t>Fisheries/Wildlife </a:t>
            </a:r>
          </a:p>
          <a:p>
            <a:r>
              <a:rPr lang="en-US" dirty="0" smtClean="0"/>
              <a:t>http</a:t>
            </a:r>
            <a:r>
              <a:rPr lang="en-US" dirty="0"/>
              <a:t>://www.agday.org/education/careers.php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74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http://www.agday.org/education/careers.php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59" y="2556932"/>
            <a:ext cx="10766738" cy="3318936"/>
          </a:xfrm>
        </p:spPr>
        <p:txBody>
          <a:bodyPr/>
          <a:lstStyle/>
          <a:p>
            <a:r>
              <a:rPr lang="en-US" dirty="0" smtClean="0"/>
              <a:t>Go to the following link and research potential jobs in Agriculture.</a:t>
            </a:r>
          </a:p>
          <a:p>
            <a:r>
              <a:rPr lang="en-US" b="1" dirty="0" smtClean="0"/>
              <a:t>Write a list of 5 potential jobs that are interesting to you and why.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995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27" y="553793"/>
            <a:ext cx="11141469" cy="17708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11/16 Andy </a:t>
            </a:r>
            <a:r>
              <a:rPr lang="en-US" dirty="0" err="1" smtClean="0"/>
              <a:t>Warhal</a:t>
            </a:r>
            <a:r>
              <a:rPr lang="en-US" dirty="0" smtClean="0"/>
              <a:t> Hamburger</a:t>
            </a:r>
            <a:br>
              <a:rPr lang="en-US" dirty="0" smtClean="0"/>
            </a:br>
            <a:r>
              <a:rPr lang="en-US" dirty="0" smtClean="0"/>
              <a:t>Obj. TSW understand the common denominator a fast food hamburger creates. P.34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62" y="2560638"/>
            <a:ext cx="4391676" cy="330993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3" y="2560320"/>
            <a:ext cx="5242217" cy="331012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expect from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your favorite memory eating a fast food hamburger?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eating a fast food hamburger a common denominator among all people?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5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155" y="515156"/>
            <a:ext cx="11178861" cy="17708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11/17 The Farm to Fork Movement</a:t>
            </a:r>
            <a:br>
              <a:rPr lang="en-US" sz="3200" dirty="0" smtClean="0"/>
            </a:br>
            <a:r>
              <a:rPr lang="en-US" sz="3200" dirty="0" smtClean="0"/>
              <a:t>Obj. TSW compare and contrast the farm to fork movement to the traditional way of growing food</a:t>
            </a:r>
            <a:r>
              <a:rPr lang="en-US" sz="3200" dirty="0"/>
              <a:t> </a:t>
            </a:r>
            <a:r>
              <a:rPr lang="en-US" sz="3200" dirty="0" smtClean="0"/>
              <a:t>in large farms far away. p.36 NB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2582069"/>
            <a:ext cx="3257550" cy="326707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37915" y="2560320"/>
            <a:ext cx="6040191" cy="331012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the Farm to Fork movement more efficient than traditional food?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F2F more efficient in terms of energy?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Discuss as a class the: distance the food travels, location of the goods and services and transportation to those places, and nutrient value in fresh food.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1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UNIT 3: Our Carbon Footprint</a:t>
            </a:r>
          </a:p>
          <a:p>
            <a:r>
              <a:rPr lang="en-US" dirty="0" smtClean="0"/>
              <a:t>Lesson 1: Resource Management	Week 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5" y="448888"/>
            <a:ext cx="11172304" cy="183711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10/24 Our Carbon Footprint: </a:t>
            </a:r>
            <a:r>
              <a:rPr lang="en-US" sz="2800" dirty="0"/>
              <a:t>Resources Management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Obj. TSW understand and explain how our resources can be limited and our actions have negative impacts on the planet. P. 8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1580" y="2458720"/>
            <a:ext cx="6438899" cy="369824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resources do we need to live our lives?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are these resources managed?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is pollution created as a result?</a:t>
            </a:r>
          </a:p>
          <a:p>
            <a:pPr marL="0" indent="0">
              <a:buNone/>
            </a:pPr>
            <a:r>
              <a:rPr lang="en-US" b="1" dirty="0" smtClean="0"/>
              <a:t>At the Garden: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Finish Irrigation, water, weed, fertilize.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2458720"/>
            <a:ext cx="4236417" cy="369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Omnivore’s Dilemma</a:t>
            </a:r>
            <a:br>
              <a:rPr lang="en-US" dirty="0" smtClean="0"/>
            </a:br>
            <a:r>
              <a:rPr lang="en-US" dirty="0" smtClean="0"/>
              <a:t>October 24 – October 28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Chapters 10 &amp; 11 by Friday.  Part II Industrial Organic Meal</a:t>
            </a:r>
          </a:p>
          <a:p>
            <a:r>
              <a:rPr lang="en-US" dirty="0" smtClean="0"/>
              <a:t>We will discuss the chapters.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1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1713</TotalTime>
  <Words>2318</Words>
  <Application>Microsoft Office PowerPoint</Application>
  <PresentationFormat>Widescreen</PresentationFormat>
  <Paragraphs>290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9" baseType="lpstr">
      <vt:lpstr>Arial</vt:lpstr>
      <vt:lpstr>Garamond</vt:lpstr>
      <vt:lpstr>Organic</vt:lpstr>
      <vt:lpstr>Farm to Fork 1 Notebook Semester 2: UNIT 3 Our Carbon Footprint and  UNIT 4 Feeding the World</vt:lpstr>
      <vt:lpstr>Pumpkin Pie Making Culinary Arts &amp; Farm to Fork Education CAFFE</vt:lpstr>
      <vt:lpstr>Pumpkin Pie Making Culinary Arts &amp; Farm to Fork Education CAFFE</vt:lpstr>
      <vt:lpstr>Pumpkin Pie Making Culinary Arts &amp; Farm to Fork Education CAFFE</vt:lpstr>
      <vt:lpstr>And ended with this…</vt:lpstr>
      <vt:lpstr>PowerPoint Presentation</vt:lpstr>
      <vt:lpstr>Farm to Fork</vt:lpstr>
      <vt:lpstr>10/24 Our Carbon Footprint: Resources Management Obj. TSW understand and explain how our resources can be limited and our actions have negative impacts on the planet. P. 8 NB</vt:lpstr>
      <vt:lpstr>Omnivore’s Dilemma October 24 – October 28</vt:lpstr>
      <vt:lpstr>Processed Corn Products  10% of US corn p. 68 – 69 Omnivore’s Dilemma</vt:lpstr>
      <vt:lpstr>Wet Mill – industrial digestive system</vt:lpstr>
      <vt:lpstr>$ Breakfast Cereal &amp; Fast Food $</vt:lpstr>
      <vt:lpstr>2016 National FFA Convention</vt:lpstr>
      <vt:lpstr>Footprintnetwork.org p. 9 NB</vt:lpstr>
      <vt:lpstr>FFA Creed Practice P. 9 NB</vt:lpstr>
      <vt:lpstr>Bradshaw Feed and Pet Supply 7285 Bradshaw Rd, Sacramento Ca, 95829</vt:lpstr>
      <vt:lpstr>PowerPoint Presentation</vt:lpstr>
      <vt:lpstr>PowerPoint Presentation</vt:lpstr>
      <vt:lpstr>PowerPoint Presentation</vt:lpstr>
      <vt:lpstr>PowerPoint Presentation</vt:lpstr>
      <vt:lpstr>10/25 Our Carbon Footprint Obj. TSW learn about our impact as a population on our available resources.  Page 10 NB</vt:lpstr>
      <vt:lpstr>PowerPoint Presentation</vt:lpstr>
      <vt:lpstr>FFA Creed Practice P. 11 NB</vt:lpstr>
      <vt:lpstr>PowerPoint Presentation</vt:lpstr>
      <vt:lpstr>PowerPoint Presentation</vt:lpstr>
      <vt:lpstr>PowerPoint Presentation</vt:lpstr>
      <vt:lpstr>10/26 Our Carbon Footprint Obj. TSW learn how many Earth’s it takes to live their life style. P. 12 NB </vt:lpstr>
      <vt:lpstr>School buying local food to feed students</vt:lpstr>
      <vt:lpstr>Vocabulary List UNIT 3 Due  November 10th</vt:lpstr>
      <vt:lpstr>Computer Lab Activity: Biocapacity of Countries p.13 NB</vt:lpstr>
      <vt:lpstr>10/27 How many more Earths? Obj. TSW learn about how we need to conserve our resources now to have resources for future generations. P. 14 NB </vt:lpstr>
      <vt:lpstr>11/03  Fall Harvest Festival Obj. TSW create ideas for the Harvest Festival November 3rd at 5:30 at Bryte Campus. </vt:lpstr>
      <vt:lpstr>PowerPoint Presentation</vt:lpstr>
      <vt:lpstr>Notebook Check  Tuesday 10/27  P. 8 – 15   40 points</vt:lpstr>
      <vt:lpstr>Activity:  As a Class Brainstorm Major Pollution Situations in the World p. 11 NB  </vt:lpstr>
      <vt:lpstr>Pollution in the World:  P. 11 NB</vt:lpstr>
      <vt:lpstr> What if… 10/28 Obj. TSW think about ways we produce products and how they become obsolete. P. 16 NB  </vt:lpstr>
      <vt:lpstr>Contact local Farmers to show us their fields and their conservation practices. Fieldtrip November 15th UC Davis</vt:lpstr>
      <vt:lpstr>10/31 Land as a Resource Obj. TSW learn about organizations that protect our land. P. 18 NB </vt:lpstr>
      <vt:lpstr>Rangelands Trust</vt:lpstr>
      <vt:lpstr>Computer Lab Activity: Land is a Resource How is it managed?  P. 13 NB</vt:lpstr>
      <vt:lpstr>Land is a Resource How is it managed? P.21 NB </vt:lpstr>
      <vt:lpstr>Rangelands Trust</vt:lpstr>
      <vt:lpstr>PowerPoint Presentation</vt:lpstr>
      <vt:lpstr>11/01 Conservation Practices Obj. TSW understand and explain conservation practices such as water conservation and pest management. P. 20 NB</vt:lpstr>
      <vt:lpstr>Activity: List Our Best Practices Brainstorm conservation techniques we have in the garden that make it sustainable. P. 19 NB</vt:lpstr>
      <vt:lpstr> 11/2 Conservation Practices Obj. TSW learn about conservation practices. P. 22 NB  </vt:lpstr>
      <vt:lpstr>Conservation Practices we use in the garden.  </vt:lpstr>
      <vt:lpstr>11/3 Conservation Practices Obj. TSW understand how cover crop, intercropping and integrated pest management help conserve our soil. P.24 NB</vt:lpstr>
      <vt:lpstr>Cover Crop: growing a second crop in the same season of another that will improve soil health. </vt:lpstr>
      <vt:lpstr>Innercropping – growing two or more crops at the same time in the same field.</vt:lpstr>
      <vt:lpstr>Integrated Pest management</vt:lpstr>
      <vt:lpstr>11/7 Biodiverisity Obj. TSW learn about what biodiversity is and why it is important. P.26 NB</vt:lpstr>
      <vt:lpstr>  Computer Lab Activity –  Examine your Carbon Footprint for Foods  http://www.eatlowcarbon.org/  p. 21 NB </vt:lpstr>
      <vt:lpstr>11/8 Threats to Biodiversity Obj. TSW realize that unlike any other mass extinction event, the current mass extinction now is directly related to human activities. P.26 NB </vt:lpstr>
      <vt:lpstr>  11/9 Applying Biodiversity to our Garden Obj. TSW learn how our garden is biodiverse, and areas of improvement. P.28 NB</vt:lpstr>
      <vt:lpstr>11/10 Aquaculture and Hydroponics Obj. TSW learn about exciting occupations in growing sustainable food. P.30 NB</vt:lpstr>
      <vt:lpstr>Computer Lab Activity:  Choose one: Research Aquaculture, Hydroponics or Permaculture.  </vt:lpstr>
      <vt:lpstr>Permaculture AXES Paragraph </vt:lpstr>
      <vt:lpstr>http://www.openthefuture.com/cheeseburger_CF.html</vt:lpstr>
      <vt:lpstr>11/14 Eating a Cheeseburger Obj. TSW learn about the carbon footprint of eating a cheeseburger.  P. 30 NB</vt:lpstr>
      <vt:lpstr>11/15 Along the Way… there are Jobs Obj. TSW learn about potential jobs in the Agriculture &amp; transportation industry. P.32 NB</vt:lpstr>
      <vt:lpstr>Agriculture Careers</vt:lpstr>
      <vt:lpstr>http://www.agday.org/education/careers.php</vt:lpstr>
      <vt:lpstr>11/16 Andy Warhal Hamburger Obj. TSW understand the common denominator a fast food hamburger creates. P.34 NB</vt:lpstr>
      <vt:lpstr>11/17 The Farm to Fork Movement Obj. TSW compare and contrast the farm to fork movement to the traditional way of growing food in large farms far away. p.36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65</cp:revision>
  <cp:lastPrinted>2016-10-23T00:02:56Z</cp:lastPrinted>
  <dcterms:created xsi:type="dcterms:W3CDTF">2015-10-17T22:05:55Z</dcterms:created>
  <dcterms:modified xsi:type="dcterms:W3CDTF">2016-10-28T18:14:35Z</dcterms:modified>
</cp:coreProperties>
</file>