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345" r:id="rId3"/>
    <p:sldId id="346" r:id="rId4"/>
    <p:sldId id="265" r:id="rId5"/>
    <p:sldId id="301" r:id="rId6"/>
    <p:sldId id="302" r:id="rId7"/>
    <p:sldId id="303" r:id="rId8"/>
    <p:sldId id="328" r:id="rId9"/>
    <p:sldId id="269" r:id="rId10"/>
    <p:sldId id="276" r:id="rId11"/>
    <p:sldId id="280" r:id="rId12"/>
    <p:sldId id="278" r:id="rId13"/>
    <p:sldId id="319" r:id="rId14"/>
    <p:sldId id="284" r:id="rId15"/>
    <p:sldId id="352" r:id="rId16"/>
    <p:sldId id="353" r:id="rId17"/>
    <p:sldId id="351" r:id="rId18"/>
    <p:sldId id="279" r:id="rId19"/>
    <p:sldId id="308" r:id="rId20"/>
    <p:sldId id="293" r:id="rId21"/>
    <p:sldId id="307" r:id="rId22"/>
    <p:sldId id="318" r:id="rId23"/>
    <p:sldId id="299" r:id="rId24"/>
    <p:sldId id="364" r:id="rId25"/>
    <p:sldId id="354" r:id="rId26"/>
    <p:sldId id="310" r:id="rId27"/>
    <p:sldId id="298" r:id="rId28"/>
    <p:sldId id="374" r:id="rId29"/>
    <p:sldId id="311" r:id="rId30"/>
    <p:sldId id="315" r:id="rId31"/>
    <p:sldId id="316" r:id="rId32"/>
    <p:sldId id="377" r:id="rId33"/>
    <p:sldId id="378" r:id="rId34"/>
    <p:sldId id="317" r:id="rId35"/>
    <p:sldId id="320" r:id="rId36"/>
    <p:sldId id="373" r:id="rId37"/>
    <p:sldId id="321" r:id="rId38"/>
    <p:sldId id="322" r:id="rId39"/>
    <p:sldId id="323" r:id="rId40"/>
    <p:sldId id="324" r:id="rId41"/>
    <p:sldId id="325" r:id="rId42"/>
    <p:sldId id="379" r:id="rId43"/>
    <p:sldId id="331" r:id="rId44"/>
    <p:sldId id="332" r:id="rId45"/>
    <p:sldId id="333" r:id="rId46"/>
    <p:sldId id="334" r:id="rId47"/>
    <p:sldId id="335" r:id="rId48"/>
    <p:sldId id="367" r:id="rId49"/>
    <p:sldId id="336" r:id="rId50"/>
    <p:sldId id="337" r:id="rId51"/>
    <p:sldId id="338" r:id="rId52"/>
    <p:sldId id="339" r:id="rId53"/>
    <p:sldId id="340" r:id="rId54"/>
    <p:sldId id="341" r:id="rId55"/>
    <p:sldId id="343" r:id="rId56"/>
    <p:sldId id="342" r:id="rId57"/>
    <p:sldId id="368" r:id="rId5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pr.org/sections/thesalt/2015/10/20/450294392/as-schools-buy-more-local-food-kids-throw-less-food-in-the-trash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printnetwork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fa.org/broadcas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source=images&amp;cd=&amp;cad=rja&amp;uact=8&amp;ved=0CAcQjRxqFQoTCMOMnI3w58gCFc-ViAodprAOGQ&amp;url=http://salemfontanelle.org/2014/08/22/fall-harvest-festival/&amp;bvm=bv.106379543,d.cGU&amp;psig=AFQjCNGxYjXL-vxsxt2_-_0U1JPFRVox9Q&amp;ust=1446214777382570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ngelandtrust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tlowcarbon.org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green+revolution&amp;source=images&amp;cd=&amp;cad=rja&amp;uact=8&amp;ved=0CAcQjRxqFQoTCP-B78CO-MgCFQlQiAodMAQKJw&amp;url=http://www.insightsonindia.com/2014/12/01/agriculture-second-green-revolution-government-schemes-missions/&amp;psig=AFQjCNFG9JVqiD_7lOMZLOO7gpnylfAUuQ&amp;ust=1446772677046709" TargetMode="External"/><Relationship Id="rId2" Type="http://schemas.openxmlformats.org/officeDocument/2006/relationships/hyperlink" Target="http://study.com/academy/lesson/what-is-the-green-revolution-definition-benefits-and-issues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709524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printnetwork.org/en/index.php/GFN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43" y="665018"/>
            <a:ext cx="10939548" cy="1620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Farm to Fork 1 Notebook</a:t>
            </a:r>
            <a:br>
              <a:rPr lang="en-US" dirty="0" smtClean="0"/>
            </a:br>
            <a:r>
              <a:rPr lang="en-US" dirty="0" smtClean="0"/>
              <a:t>Semester 2: UNIT 3 Our Carbon Footprint and </a:t>
            </a:r>
            <a:br>
              <a:rPr lang="en-US" dirty="0" smtClean="0"/>
            </a:br>
            <a:r>
              <a:rPr lang="en-US" dirty="0" smtClean="0"/>
              <a:t>UNIT 4 Feeding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your Notebook to the Center where the book is sewn.</a:t>
            </a:r>
          </a:p>
          <a:p>
            <a:r>
              <a:rPr lang="en-US" dirty="0" smtClean="0"/>
              <a:t>Number the Right side of the page 1</a:t>
            </a:r>
          </a:p>
          <a:p>
            <a:r>
              <a:rPr lang="en-US" dirty="0" smtClean="0"/>
              <a:t>Turn the page, number the left side of the page 2</a:t>
            </a:r>
          </a:p>
          <a:p>
            <a:r>
              <a:rPr lang="en-US" dirty="0" smtClean="0"/>
              <a:t>Odd’s on the right, Evens on the left</a:t>
            </a:r>
          </a:p>
          <a:p>
            <a:r>
              <a:rPr lang="en-US" dirty="0" smtClean="0"/>
              <a:t>Number to page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31066"/>
            <a:ext cx="10038006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10/26 Our Carbon Footprint</a:t>
            </a:r>
            <a:br>
              <a:rPr lang="en-US" dirty="0" smtClean="0"/>
            </a:br>
            <a:r>
              <a:rPr lang="en-US" dirty="0" smtClean="0"/>
              <a:t>Obj. TSW learn how many Earth’s it takes to live their life style. P. 12 NB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6" y="1826542"/>
            <a:ext cx="2618932" cy="435080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2451" y="2560320"/>
            <a:ext cx="6907197" cy="3310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factors might contribute to your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Predict how many Earth’s does it take you to support your lifestyle, if everyone lived like you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5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School buying local food to feed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Vocabulary List</a:t>
            </a:r>
            <a:br>
              <a:rPr lang="en-US" dirty="0" smtClean="0"/>
            </a:br>
            <a:r>
              <a:rPr lang="en-US" dirty="0" smtClean="0"/>
              <a:t>UNIT 3 Due  November 10th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9 notebook</a:t>
            </a:r>
          </a:p>
          <a:p>
            <a:r>
              <a:rPr lang="en-US" dirty="0" smtClean="0"/>
              <a:t>You can use it on your quizzes and tests.</a:t>
            </a:r>
          </a:p>
          <a:p>
            <a:r>
              <a:rPr lang="en-US" dirty="0" smtClean="0"/>
              <a:t>READ Omnivore’s Dilemma CH 9 &amp;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</a:t>
            </a:r>
            <a:r>
              <a:rPr lang="en-US" dirty="0"/>
              <a:t>L</a:t>
            </a:r>
            <a:r>
              <a:rPr lang="en-US" dirty="0" smtClean="0"/>
              <a:t>ab Activity: Biocapacity of Countries . 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10908405" cy="39409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the Website: </a:t>
            </a:r>
            <a:r>
              <a:rPr lang="en-US" dirty="0" smtClean="0">
                <a:hlinkClick r:id="rId2"/>
              </a:rPr>
              <a:t>www.footprintnetwork.org</a:t>
            </a:r>
            <a:endParaRPr lang="en-US" dirty="0" smtClean="0"/>
          </a:p>
          <a:p>
            <a:r>
              <a:rPr lang="en-US" dirty="0" smtClean="0"/>
              <a:t>Research Biocapacity of 5 – 7 Countries.  Record the trends and Biocapacity for each country.</a:t>
            </a:r>
          </a:p>
          <a:p>
            <a:pPr marL="0" indent="0">
              <a:buNone/>
            </a:pPr>
            <a:r>
              <a:rPr lang="en-US" dirty="0" smtClean="0"/>
              <a:t>Answer the following questions:</a:t>
            </a:r>
          </a:p>
          <a:p>
            <a:r>
              <a:rPr lang="en-US" dirty="0" smtClean="0"/>
              <a:t>What trends do you see?</a:t>
            </a:r>
          </a:p>
          <a:p>
            <a:r>
              <a:rPr lang="en-US" dirty="0" smtClean="0"/>
              <a:t>What are these trends related to?</a:t>
            </a:r>
          </a:p>
          <a:p>
            <a:r>
              <a:rPr lang="en-US" dirty="0" smtClean="0"/>
              <a:t>What are the implications of these trends?</a:t>
            </a:r>
          </a:p>
          <a:p>
            <a:r>
              <a:rPr lang="en-US" dirty="0" smtClean="0"/>
              <a:t>What needs to happen to increase our Biocapacity for the world?</a:t>
            </a:r>
          </a:p>
          <a:p>
            <a:pPr marL="0" indent="0">
              <a:buNone/>
            </a:pPr>
            <a:r>
              <a:rPr lang="en-US" dirty="0" smtClean="0"/>
              <a:t>Finally, write a paragraph to justify the need for sustainable management of resources and practices across countries.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50" y="579550"/>
            <a:ext cx="7972022" cy="18674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10/27 How many more Earths?</a:t>
            </a:r>
            <a:br>
              <a:rPr lang="en-US" sz="2800" dirty="0" smtClean="0"/>
            </a:br>
            <a:r>
              <a:rPr lang="en-US" sz="2800" dirty="0" smtClean="0"/>
              <a:t>Obj. TSW learn about how we need to conserve our resources now to have resources for future generations. P. 14 NB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47" y="-20154"/>
            <a:ext cx="3318673" cy="211565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1875" y="2446986"/>
            <a:ext cx="7980473" cy="211565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close was your prediction as to the number of Earth’s you thought you would use?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ways can you be more conservative in your day to day life?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it mean to have a world average of 1.4 Earths?</a:t>
            </a:r>
          </a:p>
          <a:p>
            <a:pPr marL="0" indent="0">
              <a:buNone/>
            </a:pPr>
            <a:r>
              <a:rPr lang="en-US" dirty="0" smtClean="0"/>
              <a:t>READ chapters 10 &amp; 11 in Omnivores Dilemma.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47" y="5056110"/>
            <a:ext cx="3387553" cy="1801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0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117" y="762000"/>
            <a:ext cx="3474724" cy="577596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Personal Carbon Footprint</a:t>
            </a:r>
            <a:br>
              <a:rPr lang="en-US" b="1" dirty="0" smtClean="0"/>
            </a:br>
            <a:r>
              <a:rPr lang="en-US" sz="3600" dirty="0" smtClean="0"/>
              <a:t>Copy the pie chart, the global acres, and # of Earths</a:t>
            </a:r>
            <a:br>
              <a:rPr lang="en-US" sz="3600" dirty="0" smtClean="0"/>
            </a:br>
            <a:r>
              <a:rPr lang="en-US" sz="3600" dirty="0" smtClean="0"/>
              <a:t>Why is there such a huge difference between the USA and other countries?</a:t>
            </a:r>
            <a:br>
              <a:rPr lang="en-US" sz="3600" dirty="0" smtClean="0"/>
            </a:br>
            <a:r>
              <a:rPr lang="en-US" sz="3600" dirty="0" smtClean="0"/>
              <a:t>P.9 NB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7898"/>
              </p:ext>
            </p:extLst>
          </p:nvPr>
        </p:nvGraphicFramePr>
        <p:xfrm>
          <a:off x="0" y="-1"/>
          <a:ext cx="8199117" cy="7238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3039"/>
                <a:gridCol w="2733039"/>
                <a:gridCol w="2733039"/>
              </a:tblGrid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Earths - USA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Earths</a:t>
                      </a:r>
                      <a:r>
                        <a:rPr lang="en-US" baseline="0" dirty="0" smtClean="0"/>
                        <a:t> – Other Country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Manit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India =  .6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Danniella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Italy = 2.5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Jeevan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 =</a:t>
                      </a:r>
                      <a:r>
                        <a:rPr lang="en-US" baseline="0" dirty="0" smtClean="0"/>
                        <a:t> 5.7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McAllister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Ben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Austria</a:t>
                      </a:r>
                      <a:r>
                        <a:rPr lang="en-US" baseline="0" dirty="0" smtClean="0"/>
                        <a:t> = 2.9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Miguel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</a:t>
                      </a:r>
                      <a:r>
                        <a:rPr lang="en-US" baseline="0" dirty="0" smtClean="0"/>
                        <a:t> = 5.6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Jacob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Australia</a:t>
                      </a:r>
                      <a:r>
                        <a:rPr lang="en-US" baseline="0" dirty="0" smtClean="0"/>
                        <a:t> = 2</a:t>
                      </a:r>
                      <a:endParaRPr lang="en-US" dirty="0"/>
                    </a:p>
                  </a:txBody>
                  <a:tcPr/>
                </a:tc>
              </a:tr>
              <a:tr h="351540">
                <a:tc>
                  <a:txBody>
                    <a:bodyPr/>
                    <a:lstStyle/>
                    <a:p>
                      <a:r>
                        <a:rPr lang="en-US" dirty="0" smtClean="0"/>
                        <a:t>Julian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Argentina = 2.0</a:t>
                      </a:r>
                      <a:endParaRPr lang="en-US" dirty="0"/>
                    </a:p>
                  </a:txBody>
                  <a:tcPr/>
                </a:tc>
              </a:tr>
              <a:tr h="383987">
                <a:tc>
                  <a:txBody>
                    <a:bodyPr/>
                    <a:lstStyle/>
                    <a:p>
                      <a:r>
                        <a:rPr lang="en-US" dirty="0" smtClean="0"/>
                        <a:t>Mary Carmen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 = 1.9</a:t>
                      </a:r>
                      <a:endParaRPr lang="en-US" dirty="0"/>
                    </a:p>
                  </a:txBody>
                  <a:tcPr/>
                </a:tc>
              </a:tr>
              <a:tr h="289597">
                <a:tc>
                  <a:txBody>
                    <a:bodyPr/>
                    <a:lstStyle/>
                    <a:p>
                      <a:r>
                        <a:rPr lang="en-US" dirty="0" smtClean="0"/>
                        <a:t>Johanna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Switzerland = 1.3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Reyna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England = 2.4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Pavel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Switzerland</a:t>
                      </a:r>
                      <a:r>
                        <a:rPr lang="en-US" baseline="0" dirty="0" smtClean="0"/>
                        <a:t> = 2.0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Gerardo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Africa = 2.0</a:t>
                      </a:r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Quincy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Justin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Emiliano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1135">
                <a:tc>
                  <a:txBody>
                    <a:bodyPr/>
                    <a:lstStyle/>
                    <a:p>
                      <a:r>
                        <a:rPr lang="en-US" dirty="0" smtClean="0"/>
                        <a:t>Hailey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2" y="28110"/>
            <a:ext cx="11363001" cy="68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FFA Creed Practice</a:t>
            </a:r>
            <a:r>
              <a:rPr lang="en-US" dirty="0" smtClean="0"/>
              <a:t> P. 15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the Official FFA Manual to page 35.</a:t>
            </a:r>
          </a:p>
          <a:p>
            <a:r>
              <a:rPr lang="en-US" dirty="0" smtClean="0"/>
              <a:t>How does the FFA Creed support the FFA Mission in making a positive difference in lives of students?</a:t>
            </a:r>
          </a:p>
          <a:p>
            <a:r>
              <a:rPr lang="en-US" dirty="0" smtClean="0"/>
              <a:t>One Officer practice with a partner(s) to recite 2 paragraphs of your choosing.  Students have the FFA Manual open, follow along and only correct if they pronounce the word wrong or pause or say the wrong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34096"/>
            <a:ext cx="10205432" cy="155190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Notebook Check </a:t>
            </a:r>
            <a:br>
              <a:rPr lang="en-US" sz="3600" dirty="0" smtClean="0"/>
            </a:br>
            <a:r>
              <a:rPr lang="en-US" sz="3600" dirty="0" smtClean="0"/>
              <a:t>Tuesday 10/27	 P. 8 – 15			40 points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661566"/>
              </p:ext>
            </p:extLst>
          </p:nvPr>
        </p:nvGraphicFramePr>
        <p:xfrm>
          <a:off x="785611" y="2434104"/>
          <a:ext cx="10586434" cy="371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551"/>
                <a:gridCol w="5944071"/>
                <a:gridCol w="3528812"/>
              </a:tblGrid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Title/ 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Page #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Footprint: Resource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Vocabulary List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Video - GATTACA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Activity:  # of Earth’s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How many more</a:t>
                      </a:r>
                      <a:r>
                        <a:rPr lang="en-US" baseline="0" dirty="0" smtClean="0"/>
                        <a:t> Earth’s?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659930">
                <a:tc>
                  <a:txBody>
                    <a:bodyPr/>
                    <a:lstStyle/>
                    <a:p>
                      <a:r>
                        <a:rPr lang="en-US" dirty="0" smtClean="0"/>
                        <a:t>10/26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Brainstorm – Major Pollution Situation World Wide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Notebook Check p.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8 – 15</a:t>
                      </a:r>
                    </a:p>
                    <a:p>
                      <a:r>
                        <a:rPr lang="en-US" dirty="0" smtClean="0"/>
                        <a:t>40 points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7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Activity:  As a Class Brainstorm Major Pollution Situations in the World p. 11 NB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Examples Below:</a:t>
            </a:r>
          </a:p>
          <a:p>
            <a:r>
              <a:rPr lang="en-US" dirty="0" smtClean="0"/>
              <a:t>Pacific Garbage Patch</a:t>
            </a:r>
          </a:p>
          <a:p>
            <a:r>
              <a:rPr lang="en-US" dirty="0" smtClean="0"/>
              <a:t>China’s Air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3: Our Carbon Footprint</a:t>
            </a:r>
          </a:p>
          <a:p>
            <a:r>
              <a:rPr lang="en-US" dirty="0" smtClean="0"/>
              <a:t>Lesson 1: Resource Management/Conservation Resources	Week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in the World:  P. 11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Individual Research on a Pollution Situation in the World:</a:t>
            </a:r>
          </a:p>
          <a:p>
            <a:pPr lvl="1"/>
            <a:r>
              <a:rPr lang="en-US" sz="2400" dirty="0" smtClean="0"/>
              <a:t>Where, What, How does it impact our available resources?</a:t>
            </a:r>
          </a:p>
          <a:p>
            <a:pPr lvl="1"/>
            <a:r>
              <a:rPr lang="en-US" sz="2400" dirty="0" smtClean="0"/>
              <a:t>How does it impact our growing food to feed families?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Don’t forget to do your vocabulary!!!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08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594360"/>
            <a:ext cx="10988040" cy="932241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 What if…</a:t>
            </a:r>
            <a:br>
              <a:rPr lang="en-US" sz="2400" dirty="0" smtClean="0"/>
            </a:br>
            <a:r>
              <a:rPr lang="en-US" sz="2400" dirty="0" smtClean="0"/>
              <a:t>10/28 Obj. TSW think about ways we produce products and how they </a:t>
            </a:r>
            <a:r>
              <a:rPr lang="en-US" sz="2400" dirty="0"/>
              <a:t>b</a:t>
            </a:r>
            <a:r>
              <a:rPr lang="en-US" sz="2400" dirty="0" smtClean="0"/>
              <a:t>ecome obsolete. P. 16 NB  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2" y="1526601"/>
            <a:ext cx="4114800" cy="270662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404" y="1993471"/>
            <a:ext cx="6718672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planned obsolescence?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we reduce, reuse &amp; recycle products?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if everything we produced could be </a:t>
            </a:r>
            <a:r>
              <a:rPr lang="en-US" dirty="0" err="1" smtClean="0"/>
              <a:t>biodigested</a:t>
            </a:r>
            <a:r>
              <a:rPr lang="en-US" dirty="0" smtClean="0"/>
              <a:t>, composted or recycled at the end of it’s life?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79" y="4233225"/>
            <a:ext cx="4691089" cy="2624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49" y="3849924"/>
            <a:ext cx="4297252" cy="30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local Farmers to show us their fields and their conservation practices.</a:t>
            </a:r>
            <a:br>
              <a:rPr lang="en-US" dirty="0" smtClean="0"/>
            </a:br>
            <a:r>
              <a:rPr lang="en-US" dirty="0" smtClean="0"/>
              <a:t>Fieldtrip November 15</a:t>
            </a:r>
            <a:r>
              <a:rPr lang="en-US" baseline="30000" dirty="0" smtClean="0"/>
              <a:t>th</a:t>
            </a:r>
            <a:r>
              <a:rPr lang="en-US" dirty="0" smtClean="0"/>
              <a:t> UC Davis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Ideas of Names of local farmers &amp; conservation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6" y="605308"/>
            <a:ext cx="10972800" cy="1680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11/03  Fall Harvest Festival</a:t>
            </a:r>
            <a:br>
              <a:rPr lang="en-US" dirty="0" smtClean="0"/>
            </a:br>
            <a:r>
              <a:rPr lang="en-US" dirty="0" smtClean="0"/>
              <a:t>Obj. TSW create ideas for the Harvest Festival November 3rd at 5:30 at </a:t>
            </a:r>
            <a:r>
              <a:rPr lang="en-US" dirty="0" err="1" smtClean="0"/>
              <a:t>Bryte</a:t>
            </a:r>
            <a:r>
              <a:rPr lang="en-US" dirty="0" smtClean="0"/>
              <a:t> Campus.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Our Goal with F2F is to educate others about the benefits of eating locally, produce food for the </a:t>
            </a:r>
            <a:r>
              <a:rPr lang="en-US" dirty="0" err="1" smtClean="0"/>
              <a:t>Caffe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ideas for a vender booth- How can we make $?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ideas for an informational booth that is fun for all ages.</a:t>
            </a:r>
            <a:endParaRPr lang="en-US" dirty="0"/>
          </a:p>
        </p:txBody>
      </p:sp>
      <p:pic>
        <p:nvPicPr>
          <p:cNvPr id="1028" name="Picture 4" descr="https://salemfontanelle.files.wordpress.com/2014/08/fruits-fall-harvest-wallpaper-hd-background.jpg?w=1200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13" y="4308548"/>
            <a:ext cx="3038899" cy="2143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622853"/>
            <a:ext cx="10919792" cy="1154564"/>
          </a:xfrm>
        </p:spPr>
        <p:txBody>
          <a:bodyPr>
            <a:noAutofit/>
          </a:bodyPr>
          <a:lstStyle/>
          <a:p>
            <a:r>
              <a:rPr lang="en-US" sz="2800" dirty="0" smtClean="0"/>
              <a:t>Ideas for Harvest Festival</a:t>
            </a:r>
            <a:br>
              <a:rPr lang="en-US" sz="2800" dirty="0" smtClean="0"/>
            </a:br>
            <a:r>
              <a:rPr lang="en-US" sz="2800" dirty="0"/>
              <a:t>D</a:t>
            </a:r>
            <a:r>
              <a:rPr lang="en-US" sz="2800" dirty="0" smtClean="0"/>
              <a:t>iscuss ideas for the Harvest Festival to educate the community about what we do, what Farm to Fork is and sustainable agriculture, promote FFA.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626" y="1777417"/>
            <a:ext cx="5248126" cy="40930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573334" cy="3310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activities/ games can we do/ make to help educate others at the </a:t>
            </a:r>
            <a:r>
              <a:rPr lang="en-US" dirty="0"/>
              <a:t>H</a:t>
            </a:r>
            <a:r>
              <a:rPr lang="en-US" dirty="0" smtClean="0"/>
              <a:t>arvest Festival about Farm to Fork &amp; FFA?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sort of fundraising ideas do you have?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materials do we need for the Harvest Festival?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2273509"/>
            <a:ext cx="2543175" cy="179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" y="4416934"/>
            <a:ext cx="3579000" cy="2356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65" y="2180443"/>
            <a:ext cx="2837473" cy="21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Garbage patch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19400"/>
            <a:ext cx="3810000" cy="2794000"/>
          </a:xfrm>
        </p:spPr>
      </p:pic>
    </p:spTree>
    <p:extLst>
      <p:ext uri="{BB962C8B-B14F-4D97-AF65-F5344CB8AC3E}">
        <p14:creationId xmlns:p14="http://schemas.microsoft.com/office/powerpoint/2010/main" val="12819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4008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10/31 Land as a Resource</a:t>
            </a:r>
            <a:br>
              <a:rPr lang="en-US" dirty="0" smtClean="0"/>
            </a:br>
            <a:r>
              <a:rPr lang="en-US" dirty="0" smtClean="0"/>
              <a:t>Obj. TSW learn about organizations that protect our land. P. 18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48" y="2556932"/>
            <a:ext cx="7073152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benefits does land (Parks, Nature Reserves) provide for us?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organizations manage our land?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From your experience, how would you manage land differently?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2" y="2446175"/>
            <a:ext cx="3629587" cy="44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is a Resource</a:t>
            </a:r>
            <a:br>
              <a:rPr lang="en-US" dirty="0" smtClean="0"/>
            </a:br>
            <a:r>
              <a:rPr lang="en-US" dirty="0" smtClean="0"/>
              <a:t>How is it managed? P.21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10136743" cy="34417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Research Bureau of Land Management</a:t>
            </a:r>
          </a:p>
          <a:p>
            <a:r>
              <a:rPr lang="en-US" dirty="0" smtClean="0"/>
              <a:t>National Park Service</a:t>
            </a:r>
          </a:p>
          <a:p>
            <a:r>
              <a:rPr lang="en-US" dirty="0" smtClean="0"/>
              <a:t>National Fish and Wildlife</a:t>
            </a:r>
          </a:p>
          <a:p>
            <a:r>
              <a:rPr lang="en-US" dirty="0" smtClean="0"/>
              <a:t>National Forest Service</a:t>
            </a:r>
          </a:p>
          <a:p>
            <a:r>
              <a:rPr lang="en-US" dirty="0" smtClean="0"/>
              <a:t>Choose one of these 4 Organizations and explain it’s history. Why it was created, its purpose now, how they educate the public about their purpose?  Name 3 interesting facts.</a:t>
            </a:r>
          </a:p>
          <a:p>
            <a:r>
              <a:rPr lang="en-US" dirty="0" smtClean="0"/>
              <a:t>Be prepared to share out in groups.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634181"/>
            <a:ext cx="10913806" cy="1755057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/>
              <a:t>National Resource Organizations p. 21NB  </a:t>
            </a:r>
            <a:br>
              <a:rPr lang="en-US" sz="2700" b="1" dirty="0" smtClean="0"/>
            </a:br>
            <a:r>
              <a:rPr lang="en-US" sz="2700" dirty="0"/>
              <a:t>Choose one of these 4 Organizations and explain it’s history. Why it was created, its purpose now, how they educate the public about their purpose?  Name 3 interesting </a:t>
            </a:r>
            <a:r>
              <a:rPr lang="en-US" sz="2700" dirty="0" smtClean="0"/>
              <a:t>facts.</a:t>
            </a:r>
            <a:br>
              <a:rPr lang="en-US" sz="2700" dirty="0" smtClean="0"/>
            </a:br>
            <a:r>
              <a:rPr lang="en-US" sz="2700" dirty="0" smtClean="0"/>
              <a:t>What website did you use?  ___________________________________________.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168" y="2389239"/>
            <a:ext cx="5264584" cy="34812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NPS = </a:t>
            </a:r>
            <a:r>
              <a:rPr lang="en-US" dirty="0" err="1" smtClean="0"/>
              <a:t>Carah</a:t>
            </a:r>
            <a:r>
              <a:rPr lang="en-US" dirty="0" smtClean="0"/>
              <a:t>, Reyna, Julien</a:t>
            </a:r>
          </a:p>
          <a:p>
            <a:pPr lvl="1"/>
            <a:r>
              <a:rPr lang="en-US" sz="1800" dirty="0" smtClean="0"/>
              <a:t>Created 1916, conserving ecological habitats</a:t>
            </a:r>
          </a:p>
          <a:p>
            <a:pPr lvl="1"/>
            <a:r>
              <a:rPr lang="en-US" sz="1800" dirty="0" smtClean="0"/>
              <a:t>Theodore Roosevelt founder</a:t>
            </a:r>
          </a:p>
          <a:p>
            <a:pPr lvl="1"/>
            <a:r>
              <a:rPr lang="en-US" sz="1800" dirty="0" smtClean="0"/>
              <a:t>HQ – Washington DC</a:t>
            </a:r>
            <a:endParaRPr lang="en-US" dirty="0" smtClean="0"/>
          </a:p>
          <a:p>
            <a:r>
              <a:rPr lang="en-US" dirty="0" smtClean="0"/>
              <a:t>NFS = Johanna, Pavel, Emiliano, Mary, Cristal, Daniella, Ben Justin</a:t>
            </a:r>
          </a:p>
          <a:p>
            <a:pPr lvl="1"/>
            <a:r>
              <a:rPr lang="en-US" dirty="0" smtClean="0"/>
              <a:t>Began in 1905</a:t>
            </a:r>
          </a:p>
          <a:p>
            <a:pPr lvl="1"/>
            <a:r>
              <a:rPr lang="en-US" dirty="0" smtClean="0"/>
              <a:t>Sustain healthy, productive forests</a:t>
            </a:r>
          </a:p>
          <a:p>
            <a:pPr lvl="1"/>
            <a:r>
              <a:rPr lang="en-US" dirty="0" smtClean="0"/>
              <a:t>People share and enjoy forests</a:t>
            </a:r>
          </a:p>
          <a:p>
            <a:pPr lvl="1"/>
            <a:r>
              <a:rPr lang="en-US" dirty="0" smtClean="0"/>
              <a:t>Conserving the environment for future generations</a:t>
            </a:r>
          </a:p>
          <a:p>
            <a:pPr lvl="1"/>
            <a:r>
              <a:rPr lang="en-US" dirty="0" smtClean="0"/>
              <a:t>Natural, cultural, social, management of resources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389239"/>
            <a:ext cx="5484630" cy="34812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NFW – Sydney, Omar, Jacob, Miguel, Jeevan</a:t>
            </a:r>
          </a:p>
          <a:p>
            <a:pPr lvl="1"/>
            <a:r>
              <a:rPr lang="en-US" dirty="0" smtClean="0"/>
              <a:t>Created to prevent overhunting</a:t>
            </a:r>
          </a:p>
          <a:p>
            <a:pPr lvl="1"/>
            <a:r>
              <a:rPr lang="en-US" dirty="0" smtClean="0"/>
              <a:t>Protect Biodiversity</a:t>
            </a:r>
          </a:p>
          <a:p>
            <a:pPr lvl="1"/>
            <a:r>
              <a:rPr lang="en-US" dirty="0" smtClean="0"/>
              <a:t>Supports conservation efforts in all states &amp; territories</a:t>
            </a:r>
          </a:p>
          <a:p>
            <a:pPr lvl="1"/>
            <a:r>
              <a:rPr lang="en-US" dirty="0" smtClean="0"/>
              <a:t>Prevent extinction of animals/ plants</a:t>
            </a:r>
          </a:p>
          <a:p>
            <a:pPr lvl="1"/>
            <a:r>
              <a:rPr lang="en-US" dirty="0" smtClean="0"/>
              <a:t>Created Closed seasons to prevent overhunting</a:t>
            </a:r>
          </a:p>
          <a:p>
            <a:r>
              <a:rPr lang="en-US" dirty="0" smtClean="0"/>
              <a:t>BLM – Hailey, </a:t>
            </a:r>
            <a:r>
              <a:rPr lang="en-US" dirty="0" err="1" smtClean="0"/>
              <a:t>Manit</a:t>
            </a:r>
            <a:endParaRPr lang="en-US" dirty="0" smtClean="0"/>
          </a:p>
          <a:p>
            <a:pPr lvl="1"/>
            <a:r>
              <a:rPr lang="en-US" dirty="0" smtClean="0"/>
              <a:t>Round up horses</a:t>
            </a:r>
          </a:p>
          <a:p>
            <a:pPr lvl="1"/>
            <a:r>
              <a:rPr lang="en-US" dirty="0" smtClean="0"/>
              <a:t>Some are sold</a:t>
            </a:r>
          </a:p>
          <a:p>
            <a:pPr lvl="1"/>
            <a:r>
              <a:rPr lang="en-US" dirty="0" smtClean="0"/>
              <a:t>Allow cattle to feed on </a:t>
            </a:r>
            <a:r>
              <a:rPr lang="en-US" smtClean="0"/>
              <a:t>open range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Rangelands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http://www.rangelandtrust.org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Watch Video on Rangeland Trust</a:t>
            </a:r>
          </a:p>
          <a:p>
            <a:r>
              <a:rPr lang="en-US" dirty="0" smtClean="0"/>
              <a:t>Write a short summary about why it is important that we have organizations that help protect our Natural Resources such as open land, or open water on the ocean, forests,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5" y="448888"/>
            <a:ext cx="11172304" cy="1837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10/24 Our Carbon Footprint: </a:t>
            </a:r>
            <a:r>
              <a:rPr lang="en-US" sz="2800" dirty="0"/>
              <a:t>Resources Management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Obj. TSW understand and explain how our resources can be limited and our actions have negative impacts on the planet. P. 8 NB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580" y="2458720"/>
            <a:ext cx="6438899" cy="369824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resources do we need to live our lives?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these resources managed?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pollution created as a result?</a:t>
            </a:r>
          </a:p>
          <a:p>
            <a:pPr marL="0" indent="0">
              <a:buNone/>
            </a:pPr>
            <a:r>
              <a:rPr lang="en-US" b="1" dirty="0" smtClean="0"/>
              <a:t>At the Garden: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Finish Irrigation, water, weed, fertilize.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3" y="2458720"/>
            <a:ext cx="4236417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8" y="5624"/>
            <a:ext cx="10586536" cy="68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618186"/>
            <a:ext cx="10972799" cy="16678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11/01 Conservation Practices</a:t>
            </a:r>
            <a:br>
              <a:rPr lang="en-US" sz="2400" dirty="0" smtClean="0"/>
            </a:br>
            <a:r>
              <a:rPr lang="en-US" sz="2400" dirty="0" smtClean="0"/>
              <a:t>Obj. TSW understand and explain conservation practices such as water conservation and pest management. P. 20 NB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483"/>
            <a:ext cx="3183652" cy="445711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4527" y="2392895"/>
            <a:ext cx="5099718" cy="331012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Companion planting is a conservation practice, how does it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Why might </a:t>
            </a:r>
            <a:r>
              <a:rPr lang="en-US" dirty="0"/>
              <a:t>u</a:t>
            </a:r>
            <a:r>
              <a:rPr lang="en-US" dirty="0" smtClean="0"/>
              <a:t>sing mulch in each of our garden beds over the summer be a good idea?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practices do we have for soil conservation?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52" y="2475046"/>
            <a:ext cx="31908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74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Fall Harvest Festival  Thursday Nov. 3</a:t>
            </a:r>
            <a:r>
              <a:rPr lang="en-US" baseline="30000" dirty="0" smtClean="0"/>
              <a:t>rd</a:t>
            </a:r>
            <a:r>
              <a:rPr lang="en-US" dirty="0" smtClean="0"/>
              <a:t> 5:30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432" y="560439"/>
            <a:ext cx="10734368" cy="629756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Decorations/ Materials</a:t>
            </a:r>
          </a:p>
          <a:p>
            <a:pPr lvl="1"/>
            <a:r>
              <a:rPr lang="en-US" dirty="0" smtClean="0"/>
              <a:t>Lights</a:t>
            </a:r>
          </a:p>
          <a:p>
            <a:pPr lvl="1"/>
            <a:r>
              <a:rPr lang="en-US" dirty="0" smtClean="0"/>
              <a:t>Hog Fencing &amp; Zip ties</a:t>
            </a:r>
          </a:p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Plant a seed Station</a:t>
            </a:r>
          </a:p>
          <a:p>
            <a:pPr lvl="1"/>
            <a:r>
              <a:rPr lang="en-US" dirty="0" smtClean="0"/>
              <a:t>Color the Rainbow – Color Fruits &amp; Vegetables</a:t>
            </a:r>
          </a:p>
          <a:p>
            <a:pPr lvl="1"/>
            <a:r>
              <a:rPr lang="en-US" dirty="0" smtClean="0"/>
              <a:t>Basket of Chicken Food</a:t>
            </a:r>
          </a:p>
          <a:p>
            <a:r>
              <a:rPr lang="en-US" dirty="0" smtClean="0"/>
              <a:t>Food</a:t>
            </a:r>
          </a:p>
          <a:p>
            <a:pPr lvl="1"/>
            <a:r>
              <a:rPr lang="en-US" dirty="0" err="1" smtClean="0"/>
              <a:t>Capresse</a:t>
            </a:r>
            <a:r>
              <a:rPr lang="en-US" dirty="0" smtClean="0"/>
              <a:t> Salad – use basil leaves</a:t>
            </a:r>
          </a:p>
          <a:p>
            <a:pPr lvl="1"/>
            <a:r>
              <a:rPr lang="en-US" dirty="0" smtClean="0"/>
              <a:t>Pico De Gallo – use all peppers</a:t>
            </a:r>
          </a:p>
          <a:p>
            <a:r>
              <a:rPr lang="en-US" dirty="0" smtClean="0"/>
              <a:t>Fun</a:t>
            </a:r>
          </a:p>
          <a:p>
            <a:pPr lvl="1"/>
            <a:r>
              <a:rPr lang="en-US" dirty="0" smtClean="0"/>
              <a:t>Bean Bag Game</a:t>
            </a:r>
          </a:p>
          <a:p>
            <a:r>
              <a:rPr lang="en-US" dirty="0" smtClean="0"/>
              <a:t>Fundraising</a:t>
            </a:r>
          </a:p>
          <a:p>
            <a:pPr lvl="1"/>
            <a:r>
              <a:rPr lang="en-US" dirty="0" smtClean="0"/>
              <a:t>Sell Eggs $5/dozen, $7/ 18 eggs, $9/2 Dozen</a:t>
            </a:r>
          </a:p>
          <a:p>
            <a:pPr lvl="1"/>
            <a:r>
              <a:rPr lang="en-US" dirty="0" smtClean="0"/>
              <a:t>Chicken Races Donate $ to watch – NO betting</a:t>
            </a:r>
          </a:p>
          <a:p>
            <a:pPr lvl="1"/>
            <a:r>
              <a:rPr lang="en-US" dirty="0" smtClean="0"/>
              <a:t>Sell Basil in bunches $1/sprig</a:t>
            </a:r>
          </a:p>
          <a:p>
            <a:pPr lvl="1"/>
            <a:r>
              <a:rPr lang="en-US" dirty="0" smtClean="0"/>
              <a:t>Chicken Squat – pay $ to see if the hen poops on your Number in the pen</a:t>
            </a:r>
          </a:p>
          <a:p>
            <a:pPr lvl="2"/>
            <a:r>
              <a:rPr lang="en-US" dirty="0" smtClean="0"/>
              <a:t>Winner – gift card to </a:t>
            </a:r>
            <a:r>
              <a:rPr lang="en-US" dirty="0"/>
              <a:t>S</a:t>
            </a:r>
            <a:r>
              <a:rPr lang="en-US" dirty="0" smtClean="0"/>
              <a:t>tarbucks/ Target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/Closing Ceremony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Officers &amp; Greenhand participants practice your lines with other students to memorize your parts/knowledge.</a:t>
            </a:r>
          </a:p>
          <a:p>
            <a:r>
              <a:rPr lang="en-US" dirty="0" smtClean="0"/>
              <a:t>We will play FFA </a:t>
            </a:r>
            <a:r>
              <a:rPr lang="en-US" dirty="0" err="1" smtClean="0"/>
              <a:t>Kahoots</a:t>
            </a:r>
            <a:r>
              <a:rPr lang="en-US" dirty="0" smtClean="0"/>
              <a:t> on Thursday.</a:t>
            </a:r>
          </a:p>
          <a:p>
            <a:r>
              <a:rPr lang="en-US" dirty="0" smtClean="0"/>
              <a:t>Everyone can take home a FFA Official Manual to practice.</a:t>
            </a:r>
          </a:p>
          <a:p>
            <a:r>
              <a:rPr lang="en-US" dirty="0" smtClean="0"/>
              <a:t>There will eventually be a test for your Greenhand Degree.  The degree will be Awarded Dec. 15</a:t>
            </a:r>
            <a:r>
              <a:rPr lang="en-US" baseline="30000" dirty="0" smtClean="0"/>
              <a:t>th</a:t>
            </a:r>
            <a:r>
              <a:rPr lang="en-US" dirty="0" smtClean="0"/>
              <a:t> at the FFA Banquet.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479" y="982132"/>
            <a:ext cx="6830959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Activity: List Our Best Practices</a:t>
            </a:r>
            <a:br>
              <a:rPr lang="en-US" dirty="0" smtClean="0"/>
            </a:br>
            <a:r>
              <a:rPr lang="en-US" dirty="0" smtClean="0"/>
              <a:t>Brainstorm conservation techniques we have in the garden that make it sustainable. P. 23 NB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95401" y="2979174"/>
            <a:ext cx="5680586" cy="2896694"/>
          </a:xfrm>
        </p:spPr>
        <p:txBody>
          <a:bodyPr/>
          <a:lstStyle/>
          <a:p>
            <a:r>
              <a:rPr lang="en-US" dirty="0" smtClean="0"/>
              <a:t>Write </a:t>
            </a:r>
            <a:r>
              <a:rPr lang="en-US" dirty="0"/>
              <a:t>c</a:t>
            </a:r>
            <a:r>
              <a:rPr lang="en-US" dirty="0" smtClean="0"/>
              <a:t>lass responses here: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75" y="0"/>
            <a:ext cx="4728725" cy="66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438439"/>
            <a:ext cx="11011437" cy="16420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11/2 Conservation Practices</a:t>
            </a:r>
            <a:br>
              <a:rPr lang="en-US" sz="2800" dirty="0" smtClean="0"/>
            </a:br>
            <a:r>
              <a:rPr lang="en-US" sz="2800" dirty="0" smtClean="0"/>
              <a:t>Obj. TSW learn about conservation practices used in agriculture. P. 22 NB  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8440" y="244982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these practices (to the left)  improve soil productivity or water retention?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do we want to conserve soil/ water?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of the threats to soil, water?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52" y="4104890"/>
            <a:ext cx="3252988" cy="2439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6563" y="5759954"/>
            <a:ext cx="25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till farming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1713412"/>
            <a:ext cx="4544775" cy="3347985"/>
          </a:xfrm>
        </p:spPr>
      </p:pic>
    </p:spTree>
    <p:extLst>
      <p:ext uri="{BB962C8B-B14F-4D97-AF65-F5344CB8AC3E}">
        <p14:creationId xmlns:p14="http://schemas.microsoft.com/office/powerpoint/2010/main" val="5249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FFA Meeting Thursday November 10th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Cristal = Need Previous Meeting Minute written up.</a:t>
            </a:r>
          </a:p>
          <a:p>
            <a:r>
              <a:rPr lang="en-US" dirty="0" smtClean="0"/>
              <a:t>Emiliano = Update on Twitter, FB &amp; pictures reviewing our activities as a chapter in a PPT</a:t>
            </a:r>
          </a:p>
          <a:p>
            <a:r>
              <a:rPr lang="en-US" dirty="0" smtClean="0"/>
              <a:t>Syed= Update on $ in chapter account, summary of fundraising for Fall Festival</a:t>
            </a:r>
          </a:p>
          <a:p>
            <a:r>
              <a:rPr lang="en-US" dirty="0" smtClean="0"/>
              <a:t>FFA Awards Banquet = Students earning Greenhand degree will be awarded their Greenhand pins, STAR Greenhand degree, and others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Conservation Practices we use in the garden.</a:t>
            </a:r>
            <a:br>
              <a:rPr lang="en-US" dirty="0" smtClean="0"/>
            </a:br>
            <a:r>
              <a:rPr lang="en-US" dirty="0" smtClean="0"/>
              <a:t>P.23 NB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Suggest ways to improve our effectiveness in the garden and describe some conservation techniques to include.</a:t>
            </a:r>
          </a:p>
          <a:p>
            <a:pPr lvl="1"/>
            <a:r>
              <a:rPr lang="en-US" sz="2400" dirty="0" smtClean="0"/>
              <a:t>Crop Rotation – Make a map of each season, so we don’t plant in the same beds with the same crops.  This helps keep pest #’s down.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58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97" y="476518"/>
            <a:ext cx="11217499" cy="20838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11/3 Conservation Practices</a:t>
            </a:r>
            <a:br>
              <a:rPr lang="en-US" sz="2800" dirty="0" smtClean="0"/>
            </a:br>
            <a:r>
              <a:rPr lang="en-US" sz="2800" dirty="0" smtClean="0"/>
              <a:t>Obj. TSW understand how cover crop, intercropping and integrated pest management help conserve our soil. P.24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</a:t>
            </a:r>
            <a:r>
              <a:rPr lang="en-US" dirty="0"/>
              <a:t>C</a:t>
            </a:r>
            <a:r>
              <a:rPr lang="en-US" dirty="0" smtClean="0"/>
              <a:t>over Crop?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Intercropping?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some integrated pest management practices.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1" y="643944"/>
            <a:ext cx="10856888" cy="1642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Cover Crop: growing a second crop in the same season of another that will improve soil health.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434107"/>
            <a:ext cx="10715221" cy="3441761"/>
          </a:xfrm>
        </p:spPr>
        <p:txBody>
          <a:bodyPr numCol="2">
            <a:normAutofit fontScale="77500" lnSpcReduction="20000"/>
          </a:bodyPr>
          <a:lstStyle/>
          <a:p>
            <a:r>
              <a:rPr lang="en-US" sz="3400" dirty="0"/>
              <a:t>Suppressing weeds</a:t>
            </a:r>
          </a:p>
          <a:p>
            <a:r>
              <a:rPr lang="en-US" sz="3400" dirty="0"/>
              <a:t>Protecting soil from rain or runoff</a:t>
            </a:r>
          </a:p>
          <a:p>
            <a:r>
              <a:rPr lang="en-US" sz="3400" dirty="0"/>
              <a:t>Improving soil aggregate stability</a:t>
            </a:r>
          </a:p>
          <a:p>
            <a:r>
              <a:rPr lang="en-US" sz="3400" dirty="0"/>
              <a:t>Reducing surface crusting</a:t>
            </a:r>
          </a:p>
          <a:p>
            <a:r>
              <a:rPr lang="en-US" sz="3400" dirty="0"/>
              <a:t>Adding active organic matter to soil</a:t>
            </a:r>
          </a:p>
          <a:p>
            <a:r>
              <a:rPr lang="en-US" sz="3400" dirty="0"/>
              <a:t>Breaking hardpan</a:t>
            </a:r>
          </a:p>
          <a:p>
            <a:r>
              <a:rPr lang="en-US" sz="3400" dirty="0"/>
              <a:t>Fixing </a:t>
            </a:r>
            <a:r>
              <a:rPr lang="en-US" sz="3400" dirty="0" smtClean="0"/>
              <a:t>nitrogen –clover, fava beans</a:t>
            </a:r>
            <a:endParaRPr lang="en-US" sz="3400" dirty="0"/>
          </a:p>
          <a:p>
            <a:r>
              <a:rPr lang="en-US" sz="3400" dirty="0" smtClean="0"/>
              <a:t>Scavenging </a:t>
            </a:r>
            <a:r>
              <a:rPr lang="en-US" sz="3400" dirty="0"/>
              <a:t>soil nitrogen</a:t>
            </a:r>
          </a:p>
          <a:p>
            <a:r>
              <a:rPr lang="en-US" sz="3400" dirty="0"/>
              <a:t>Suppressing soil diseases and </a:t>
            </a:r>
            <a:r>
              <a:rPr lang="en-US" sz="3400" dirty="0" smtClean="0"/>
              <a:t>pests</a:t>
            </a:r>
          </a:p>
          <a:p>
            <a:pPr marL="0" indent="0">
              <a:buNone/>
            </a:pPr>
            <a:r>
              <a:rPr lang="en-US" sz="3400" dirty="0" smtClean="0"/>
              <a:t>http</a:t>
            </a:r>
            <a:r>
              <a:rPr lang="en-US" sz="3400" dirty="0"/>
              <a:t>://covercrops.cals.cornell.edu/</a:t>
            </a:r>
          </a:p>
          <a:p>
            <a:endParaRPr lang="en-US" sz="3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3" y="3828246"/>
            <a:ext cx="4039673" cy="3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Omnivore’s Dilemma</a:t>
            </a:r>
            <a:br>
              <a:rPr lang="en-US" dirty="0" smtClean="0"/>
            </a:br>
            <a:r>
              <a:rPr lang="en-US" dirty="0" smtClean="0"/>
              <a:t>October 24 – October 28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Chapters 10 &amp; 11 by Friday.  Part II Industrial Organic Meal</a:t>
            </a:r>
          </a:p>
          <a:p>
            <a:r>
              <a:rPr lang="en-US" dirty="0" smtClean="0"/>
              <a:t>We will discuss the chapters.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Innercropping – growing two or more crops at the same time in the same field.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126" y="2421228"/>
            <a:ext cx="10663707" cy="34546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Reduces insect/ pest infestations</a:t>
            </a:r>
          </a:p>
          <a:p>
            <a:r>
              <a:rPr lang="en-US" dirty="0" smtClean="0"/>
              <a:t>Reduces plant diseases</a:t>
            </a:r>
          </a:p>
          <a:p>
            <a:r>
              <a:rPr lang="en-US" dirty="0" smtClean="0"/>
              <a:t>Reduces erosion &amp; Protects topsoil</a:t>
            </a:r>
          </a:p>
          <a:p>
            <a:r>
              <a:rPr lang="en-US" dirty="0" smtClean="0"/>
              <a:t>Attracts beneficial insects</a:t>
            </a:r>
          </a:p>
          <a:p>
            <a:r>
              <a:rPr lang="en-US" dirty="0" smtClean="0"/>
              <a:t>Minimize labor to control weeds</a:t>
            </a:r>
          </a:p>
          <a:p>
            <a:r>
              <a:rPr lang="en-US" dirty="0" smtClean="0"/>
              <a:t>Increase in production of land</a:t>
            </a:r>
          </a:p>
          <a:p>
            <a:r>
              <a:rPr lang="en-US" dirty="0" smtClean="0"/>
              <a:t>2 crops harvested instead of one</a:t>
            </a:r>
          </a:p>
          <a:p>
            <a:pPr marL="0" indent="0">
              <a:buNone/>
            </a:pPr>
            <a:r>
              <a:rPr lang="en-US" dirty="0"/>
              <a:t>http://www.oisat.org/control_methods/cultural__practices/intercropping.html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53" y="2438619"/>
            <a:ext cx="4227580" cy="27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3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Pest Management (IPM)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2453242"/>
            <a:ext cx="4889679" cy="331893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Examples: </a:t>
            </a:r>
            <a:r>
              <a:rPr lang="en-US" dirty="0" smtClean="0"/>
              <a:t>Use natural predators in your garden. Lady bugs, Preying Mantis’, Butterfly's</a:t>
            </a:r>
          </a:p>
          <a:p>
            <a:r>
              <a:rPr lang="en-US" dirty="0" smtClean="0"/>
              <a:t>Use Less pesticides, to decrease the resistance of pests to toxic </a:t>
            </a:r>
            <a:r>
              <a:rPr lang="en-US" dirty="0" err="1" smtClean="0"/>
              <a:t>chemcials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Increase Biodiversity</a:t>
            </a:r>
          </a:p>
          <a:p>
            <a:r>
              <a:rPr lang="en-US" dirty="0" smtClean="0"/>
              <a:t>Decrease the resources needed by the bad pests: water, food, shelter.</a:t>
            </a:r>
          </a:p>
          <a:p>
            <a:r>
              <a:rPr lang="en-US" dirty="0" smtClean="0"/>
              <a:t>Seal all cracks in buildings.</a:t>
            </a:r>
          </a:p>
          <a:p>
            <a:r>
              <a:rPr lang="en-US" dirty="0" smtClean="0"/>
              <a:t>Watch IPM video from YCOE.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96" y="2603142"/>
            <a:ext cx="609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8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Fertilized Chicken Eggs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Possibly Lavender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Possibly Lavender Orphington or Lemon Cuckoo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“Mystery” Brown Egg – Probably Half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“Mystery” Brown Egg – Probably Half Orphington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Ameraucana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Ameraucana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Rooster is Cream </a:t>
            </a:r>
            <a:r>
              <a:rPr lang="en-US" dirty="0" err="1" smtClean="0"/>
              <a:t>Legbar</a:t>
            </a:r>
            <a:r>
              <a:rPr lang="en-US" dirty="0" smtClean="0"/>
              <a:t>; Hen is French Blue Copper Maran x Black Cochin Bantam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08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11/7 </a:t>
            </a:r>
            <a:r>
              <a:rPr lang="en-US" dirty="0" err="1" smtClean="0"/>
              <a:t>Biodiverisity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about what biodiversity is and why it is important. P.26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5" y="2465742"/>
            <a:ext cx="4718050" cy="18623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8808" y="258546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picture shows the highest number of different species (greatest biodiversity)?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</a:t>
            </a:r>
            <a:r>
              <a:rPr lang="en-US" dirty="0" err="1" smtClean="0"/>
              <a:t>Biodiverisity</a:t>
            </a:r>
            <a:r>
              <a:rPr lang="en-US" dirty="0"/>
              <a:t>? How can it be measured?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Why is Biodiversity important?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40391"/>
            <a:ext cx="2681608" cy="1787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5" y="4231483"/>
            <a:ext cx="42862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7" y="592428"/>
            <a:ext cx="11050072" cy="1693571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Computer Lab Activity – </a:t>
            </a:r>
            <a:br>
              <a:rPr lang="en-US" sz="3100" dirty="0" smtClean="0"/>
            </a:br>
            <a:r>
              <a:rPr lang="en-US" sz="3100" dirty="0" smtClean="0"/>
              <a:t>Examine your Carbon Footprint for Foods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>
                <a:hlinkClick r:id="rId2"/>
              </a:rPr>
              <a:t>http://www.eatlowcarbon.org</a:t>
            </a:r>
            <a:r>
              <a:rPr lang="en-US" sz="3100" dirty="0" smtClean="0">
                <a:hlinkClick r:id="rId2"/>
              </a:rPr>
              <a:t>/</a:t>
            </a:r>
            <a:r>
              <a:rPr lang="en-US" sz="3100" dirty="0" smtClean="0"/>
              <a:t>  p. 25 NB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your food carbon footprint?</a:t>
            </a:r>
          </a:p>
          <a:p>
            <a:r>
              <a:rPr lang="en-US" dirty="0" smtClean="0"/>
              <a:t>How do your food choices affect your carbon footprint?</a:t>
            </a:r>
          </a:p>
          <a:p>
            <a:r>
              <a:rPr lang="en-US" dirty="0" smtClean="0"/>
              <a:t>What are 5 easy tips to reduce your food carbon footprint?</a:t>
            </a:r>
          </a:p>
          <a:p>
            <a:r>
              <a:rPr lang="en-US" dirty="0" smtClean="0"/>
              <a:t>List the food selection with the highest and lowest carbon footprint for: breakfast, soup, side order, entrée, dessert</a:t>
            </a:r>
          </a:p>
          <a:p>
            <a:r>
              <a:rPr lang="en-US" dirty="0" smtClean="0"/>
              <a:t>What do the Carbon footprint scores actually mean?</a:t>
            </a:r>
          </a:p>
          <a:p>
            <a:r>
              <a:rPr lang="en-US" dirty="0" smtClean="0"/>
              <a:t>How were they calculated?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4" y="3744897"/>
            <a:ext cx="3541689" cy="2656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618186"/>
            <a:ext cx="10959921" cy="166781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11/8 Threats to Biodiversity</a:t>
            </a:r>
            <a:br>
              <a:rPr lang="en-US" sz="3200" dirty="0" smtClean="0"/>
            </a:br>
            <a:r>
              <a:rPr lang="en-US" sz="3200" dirty="0" smtClean="0"/>
              <a:t>Obj. TSW realize that unlike any other mass extinction event, the current mass extinction now is directly related to human activities. P.28 NB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2285999"/>
            <a:ext cx="3065172" cy="203374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044" y="2560320"/>
            <a:ext cx="4790941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mass extinction?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threats to Biodiversity?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human activities are related to the our decline in biodiversity and mass extinction of species on the planet?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2852"/>
            <a:ext cx="10946296" cy="16631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11/9 Applying Biodiversity to our Garden</a:t>
            </a:r>
            <a:br>
              <a:rPr lang="en-US" dirty="0" smtClean="0"/>
            </a:br>
            <a:r>
              <a:rPr lang="en-US" dirty="0" smtClean="0"/>
              <a:t>Obj. TSW learn how our garden is biodiverse, and areas of improvement. P.30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5" y="2493794"/>
            <a:ext cx="5009321" cy="37521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How would you describe the </a:t>
            </a:r>
            <a:r>
              <a:rPr lang="en-US" dirty="0" smtClean="0"/>
              <a:t>biodiversity of our garden?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biodiversity beneficial in natural environments?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we increase the biodiversity in our garden?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622852"/>
            <a:ext cx="10919792" cy="16631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11/10 Aquaculture and Hydroponics</a:t>
            </a:r>
            <a:br>
              <a:rPr lang="en-US" dirty="0" smtClean="0"/>
            </a:br>
            <a:r>
              <a:rPr lang="en-US" dirty="0" smtClean="0"/>
              <a:t>Obj. TSW learn about exciting occupations in growing sustainable food. P.32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10" y="4119702"/>
            <a:ext cx="4718050" cy="255069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1688" y="2560320"/>
            <a:ext cx="469575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Aquaculture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Hydroponics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Have you heard of Permaculture?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4" y="2385161"/>
            <a:ext cx="4616519" cy="395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3" y="2883747"/>
            <a:ext cx="2314645" cy="26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11/14  </a:t>
            </a:r>
            <a:r>
              <a:rPr lang="en-US" dirty="0" smtClean="0">
                <a:hlinkClick r:id="rId2"/>
              </a:rPr>
              <a:t>Green Revolution</a:t>
            </a:r>
            <a:br>
              <a:rPr lang="en-US" dirty="0" smtClean="0">
                <a:hlinkClick r:id="rId2"/>
              </a:rPr>
            </a:br>
            <a:r>
              <a:rPr lang="en-US" dirty="0" smtClean="0"/>
              <a:t>Obj. TSW watch a video about synthetic pesticides and fertilizers. P. 34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7708" y="2542998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Green Revolution?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difference between synthetic and organic?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suggestions do you have for our garden?</a:t>
            </a:r>
            <a:endParaRPr lang="en-US" dirty="0"/>
          </a:p>
        </p:txBody>
      </p:sp>
      <p:pic>
        <p:nvPicPr>
          <p:cNvPr id="1026" name="Picture 2" descr="http://i2.wp.com/insightsonindia.com/wp-content/uploads/2014/12/120114_1531_Agriculture1.jpg?w=72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998"/>
            <a:ext cx="6858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8" y="656824"/>
            <a:ext cx="10914910" cy="1629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Computer Lab Activity: </a:t>
            </a:r>
            <a:br>
              <a:rPr lang="en-US" dirty="0" smtClean="0"/>
            </a:br>
            <a:r>
              <a:rPr lang="en-US" dirty="0" smtClean="0"/>
              <a:t>Choose one: Research Aquaculture, Hydroponics or Permaculture.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4358"/>
            <a:ext cx="5411338" cy="3953659"/>
          </a:xfrm>
        </p:spPr>
      </p:pic>
      <p:sp>
        <p:nvSpPr>
          <p:cNvPr id="5" name="TextBox 4"/>
          <p:cNvSpPr txBox="1"/>
          <p:nvPr/>
        </p:nvSpPr>
        <p:spPr>
          <a:xfrm>
            <a:off x="808383" y="2524358"/>
            <a:ext cx="52876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history behind the science?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is the product cared for/ produced?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demand for the industry?  Is it growing?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Describe some challenges to having one of these </a:t>
            </a:r>
            <a:r>
              <a:rPr lang="en-US" sz="2400" smtClean="0"/>
              <a:t>programs in our </a:t>
            </a:r>
            <a:r>
              <a:rPr lang="en-US" sz="2400" dirty="0" smtClean="0"/>
              <a:t>school district.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would be some benefits?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38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618186"/>
            <a:ext cx="10947041" cy="1667813"/>
          </a:xfrm>
        </p:spPr>
        <p:txBody>
          <a:bodyPr>
            <a:normAutofit/>
          </a:bodyPr>
          <a:lstStyle/>
          <a:p>
            <a:r>
              <a:rPr lang="en-US" dirty="0" smtClean="0"/>
              <a:t>Processed Corn Products </a:t>
            </a:r>
            <a:br>
              <a:rPr lang="en-US" dirty="0" smtClean="0"/>
            </a:br>
            <a:r>
              <a:rPr lang="en-US" dirty="0" smtClean="0"/>
              <a:t>10% of US corn p. 68 – 69 Omnivore’s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0" y="2434107"/>
            <a:ext cx="10098107" cy="3441761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Sweetener for soft drinks</a:t>
            </a:r>
          </a:p>
          <a:p>
            <a:r>
              <a:rPr lang="en-US" dirty="0" smtClean="0"/>
              <a:t>Starch for hamburger bun</a:t>
            </a:r>
          </a:p>
          <a:p>
            <a:r>
              <a:rPr lang="en-US" dirty="0" smtClean="0"/>
              <a:t>Corn oil, used for cooking or salad oil</a:t>
            </a:r>
          </a:p>
          <a:p>
            <a:r>
              <a:rPr lang="en-US" dirty="0" smtClean="0"/>
              <a:t>Margarine – hydrogenated trans fats</a:t>
            </a:r>
          </a:p>
          <a:p>
            <a:r>
              <a:rPr lang="en-US" dirty="0" smtClean="0"/>
              <a:t>Mill starch make animal feed</a:t>
            </a:r>
          </a:p>
          <a:p>
            <a:r>
              <a:rPr lang="en-US" dirty="0" smtClean="0"/>
              <a:t>Cornstarch is made</a:t>
            </a:r>
          </a:p>
          <a:p>
            <a:r>
              <a:rPr lang="en-US" dirty="0" smtClean="0"/>
              <a:t>High Fructose Corn Syrup discovered by Japanese chemists</a:t>
            </a:r>
          </a:p>
          <a:p>
            <a:r>
              <a:rPr lang="en-US" dirty="0" err="1" smtClean="0"/>
              <a:t>Maltodextrin</a:t>
            </a:r>
            <a:r>
              <a:rPr lang="en-US" dirty="0" smtClean="0"/>
              <a:t> – used to make pudding &amp; gravy</a:t>
            </a:r>
          </a:p>
          <a:p>
            <a:r>
              <a:rPr lang="en-US" dirty="0" smtClean="0"/>
              <a:t>Fermented starch can be used to make plastic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Permaculture AXES Paragraph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Permaculture in your own words?</a:t>
            </a:r>
          </a:p>
          <a:p>
            <a:r>
              <a:rPr lang="en-US" dirty="0" smtClean="0"/>
              <a:t>What are some examples of Permaculture?</a:t>
            </a:r>
          </a:p>
          <a:p>
            <a:r>
              <a:rPr lang="en-US" dirty="0" smtClean="0"/>
              <a:t>What examples of permaculture do we have in our garden?</a:t>
            </a:r>
          </a:p>
          <a:p>
            <a:r>
              <a:rPr lang="en-US" dirty="0" smtClean="0"/>
              <a:t>Why is Permaculture important?</a:t>
            </a:r>
          </a:p>
          <a:p>
            <a:r>
              <a:rPr lang="en-US" dirty="0" smtClean="0"/>
              <a:t>Do you see it catching on in agriculture?  Why or Why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8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4" y="540914"/>
            <a:ext cx="10921284" cy="1745086"/>
          </a:xfrm>
        </p:spPr>
        <p:txBody>
          <a:bodyPr>
            <a:normAutofit/>
          </a:bodyPr>
          <a:lstStyle/>
          <a:p>
            <a:r>
              <a:rPr lang="en-US" sz="3600" dirty="0"/>
              <a:t>http://www.openthefuture.com/cheeseburger_CF.html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369" y="2382592"/>
            <a:ext cx="10085228" cy="3493276"/>
          </a:xfrm>
        </p:spPr>
        <p:txBody>
          <a:bodyPr/>
          <a:lstStyle/>
          <a:p>
            <a:r>
              <a:rPr lang="en-US" dirty="0" smtClean="0"/>
              <a:t>Go to the website and read the article.</a:t>
            </a:r>
          </a:p>
          <a:p>
            <a:r>
              <a:rPr lang="en-US" dirty="0" smtClean="0"/>
              <a:t>Discuss what you have read with 2 other students around you.</a:t>
            </a:r>
          </a:p>
          <a:p>
            <a:r>
              <a:rPr lang="en-US" dirty="0" smtClean="0"/>
              <a:t>Class discussion on the energy needed to make a hamburger.</a:t>
            </a:r>
          </a:p>
          <a:p>
            <a:r>
              <a:rPr lang="en-US" b="1" dirty="0" smtClean="0"/>
              <a:t>AXES Paragraph about the article</a:t>
            </a:r>
            <a:r>
              <a:rPr lang="en-US" b="1" dirty="0"/>
              <a:t> </a:t>
            </a:r>
            <a:r>
              <a:rPr lang="en-US" b="1" dirty="0" smtClean="0"/>
              <a:t>in your notebook.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Cheeseburger Video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75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0" y="656823"/>
            <a:ext cx="10380371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11/15 Eating a Cheeseburger</a:t>
            </a:r>
            <a:br>
              <a:rPr lang="en-US" dirty="0" smtClean="0"/>
            </a:br>
            <a:r>
              <a:rPr lang="en-US" dirty="0" smtClean="0"/>
              <a:t>Obj. TSW learn about the carbon footprint of eating a cheeseburger.  P. 36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42923"/>
            <a:ext cx="4718050" cy="31453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203580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kind of energy goes into making a cheeseburger?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Rank the carbon footprint of eating a cheeseburger:  High, Medium or 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721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9" y="631066"/>
            <a:ext cx="10805375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11/16 Along the Way… there are Jobs</a:t>
            </a:r>
            <a:br>
              <a:rPr lang="en-US" dirty="0" smtClean="0"/>
            </a:br>
            <a:r>
              <a:rPr lang="en-US" dirty="0" smtClean="0"/>
              <a:t>Obj. TSW learn about potential jobs in the Agriculture &amp; transportation industry. P.38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9579" y="2556932"/>
            <a:ext cx="3737018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potential jobs in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many people work in an area related to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this significant?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" y="2419171"/>
            <a:ext cx="6477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99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395470"/>
            <a:ext cx="10779617" cy="3480398"/>
          </a:xfrm>
        </p:spPr>
        <p:txBody>
          <a:bodyPr/>
          <a:lstStyle/>
          <a:p>
            <a:r>
              <a:rPr lang="en-US" dirty="0"/>
              <a:t>Agricultural careers may be divided into various categories. These include: Agribusiness Management, Agricultural and Natural Resources Communications, Building Construction Management, Agriscience, Resource Development and Management, Parks, Recreations, and Tourism Resources, Packaging, Horticulture, Forestry, Food Science, and </a:t>
            </a:r>
            <a:r>
              <a:rPr lang="en-US" dirty="0" smtClean="0"/>
              <a:t>Fisheries/Wildlife </a:t>
            </a:r>
          </a:p>
          <a:p>
            <a:r>
              <a:rPr lang="en-US" dirty="0" smtClean="0"/>
              <a:t>http</a:t>
            </a:r>
            <a:r>
              <a:rPr lang="en-US" dirty="0"/>
              <a:t>://www.agday.org/education/careers.php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7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27" y="553793"/>
            <a:ext cx="11141469" cy="17708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11/17 Andy </a:t>
            </a:r>
            <a:r>
              <a:rPr lang="en-US" dirty="0" err="1" smtClean="0"/>
              <a:t>Warhal</a:t>
            </a:r>
            <a:r>
              <a:rPr lang="en-US" dirty="0" smtClean="0"/>
              <a:t> Hamburger</a:t>
            </a:r>
            <a:br>
              <a:rPr lang="en-US" dirty="0" smtClean="0"/>
            </a:br>
            <a:r>
              <a:rPr lang="en-US" dirty="0" smtClean="0"/>
              <a:t>Obj. TSW understand the common denominator a fast food hamburger creates. P.40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2" y="2560638"/>
            <a:ext cx="4391676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24221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expect from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your favorite memory eating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eating a fast food hamburger a common denominator among all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http://www.agday.org/education/careers.php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59" y="2556932"/>
            <a:ext cx="10766738" cy="3318936"/>
          </a:xfrm>
        </p:spPr>
        <p:txBody>
          <a:bodyPr/>
          <a:lstStyle/>
          <a:p>
            <a:r>
              <a:rPr lang="en-US" dirty="0" smtClean="0"/>
              <a:t>Go to the following link and research potential jobs in Agriculture.</a:t>
            </a:r>
          </a:p>
          <a:p>
            <a:r>
              <a:rPr lang="en-US" b="1" dirty="0" smtClean="0"/>
              <a:t>Write a list of 5 potential jobs that are interesting to you and why.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99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 Article on Organic vs. Synthetic Fertilizers and Pesticides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AXES Paragraph Page 33 NB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1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Mill – industrial digestive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Corn is broken down into different parts.</a:t>
            </a:r>
          </a:p>
          <a:p>
            <a:r>
              <a:rPr lang="en-US" dirty="0" smtClean="0"/>
              <a:t>25 major wet mills in the US</a:t>
            </a:r>
          </a:p>
          <a:p>
            <a:r>
              <a:rPr lang="en-US" dirty="0" smtClean="0"/>
              <a:t>Cargill and Archer Daniel Midland own the majority of them</a:t>
            </a:r>
          </a:p>
          <a:p>
            <a:r>
              <a:rPr lang="en-US" dirty="0" smtClean="0"/>
              <a:t>At the mills the corn is grinded , soaked in acid &amp; reduced to sugars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 Breakfast Cereal &amp; Fast Food $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2434107"/>
            <a:ext cx="10715222" cy="3441761"/>
          </a:xfrm>
        </p:spPr>
        <p:txBody>
          <a:bodyPr>
            <a:normAutofit/>
          </a:bodyPr>
          <a:lstStyle/>
          <a:p>
            <a:r>
              <a:rPr lang="en-US" dirty="0" smtClean="0"/>
              <a:t>General Mills – a box od cereal contains 4 cents worth of corn, but sells for $4.</a:t>
            </a:r>
          </a:p>
          <a:p>
            <a:r>
              <a:rPr lang="en-US" dirty="0" smtClean="0"/>
              <a:t>McDonalds make $ by selling a “Chicken Nugget” not a recognizable piece of chicken because it is processed.</a:t>
            </a:r>
          </a:p>
          <a:p>
            <a:r>
              <a:rPr lang="en-US" dirty="0" smtClean="0"/>
              <a:t>“ There’s money to be made in food, unless you’re trying to grow it.” George Naylor</a:t>
            </a:r>
          </a:p>
          <a:p>
            <a:pPr lvl="1"/>
            <a:r>
              <a:rPr lang="en-US" dirty="0" smtClean="0"/>
              <a:t>For every $1 the consumer spends on eggs, the farmer earns 40 cents.</a:t>
            </a:r>
          </a:p>
          <a:p>
            <a:pPr lvl="1"/>
            <a:r>
              <a:rPr lang="en-US" dirty="0" smtClean="0"/>
              <a:t>For every $1 the consumer spends on HFCS in Soft drinks, or cereal, the farmer only earns 4 cents.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Footprintnetwork.org</a:t>
            </a:r>
            <a:r>
              <a:rPr lang="en-US" dirty="0" smtClean="0"/>
              <a:t>	p. 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408349"/>
            <a:ext cx="10650828" cy="34675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# of Earth’s Activity</a:t>
            </a:r>
          </a:p>
          <a:p>
            <a:r>
              <a:rPr lang="en-US" dirty="0" smtClean="0"/>
              <a:t>Calculate your own ecological footprint in the USA by taking this lifestyle survey regarding: food consumption, energy usage and transportations choices.</a:t>
            </a:r>
          </a:p>
          <a:p>
            <a:r>
              <a:rPr lang="en-US" dirty="0" smtClean="0"/>
              <a:t>Write # of Earth’s it takes to live your lifestyle in your Notebook.</a:t>
            </a:r>
          </a:p>
          <a:p>
            <a:r>
              <a:rPr lang="en-US" dirty="0" smtClean="0"/>
              <a:t>What steps could be taken to realistically decrease your footprint.</a:t>
            </a:r>
          </a:p>
          <a:p>
            <a:r>
              <a:rPr lang="en-US" dirty="0" smtClean="0"/>
              <a:t>Then do the Activity again but, with a different country.</a:t>
            </a:r>
          </a:p>
          <a:p>
            <a:r>
              <a:rPr lang="en-US" dirty="0" smtClean="0"/>
              <a:t>Why is your Ecological Footprint different is different countries?  Who is one of the largest contributors to pollution?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656824"/>
            <a:ext cx="10844011" cy="121061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10/25 Our Carbon Footprint</a:t>
            </a:r>
            <a:br>
              <a:rPr lang="en-US" sz="2800" dirty="0" smtClean="0"/>
            </a:br>
            <a:r>
              <a:rPr lang="en-US" sz="2800" dirty="0" smtClean="0"/>
              <a:t>Obj. TSW learn about our impact as a population on our available resources. </a:t>
            </a:r>
            <a:br>
              <a:rPr lang="en-US" sz="2800" dirty="0" smtClean="0"/>
            </a:br>
            <a:r>
              <a:rPr lang="en-US" sz="2800" dirty="0" smtClean="0"/>
              <a:t>Page 10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426044"/>
            <a:ext cx="4293695" cy="28473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408349"/>
            <a:ext cx="5190701" cy="346209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Monday you listed resources that needed to be managed: water, food, air, soil.  What happens when they are not managed properly?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some “best practices” we use at the garden.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will conservation techniques help us be more sustainable as a society?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93" y="3571341"/>
            <a:ext cx="4286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3040</TotalTime>
  <Words>2631</Words>
  <Application>Microsoft Office PowerPoint</Application>
  <PresentationFormat>Widescreen</PresentationFormat>
  <Paragraphs>364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Garamond</vt:lpstr>
      <vt:lpstr>Organic</vt:lpstr>
      <vt:lpstr>Farm to Fork 1 Notebook Semester 2: UNIT 3 Our Carbon Footprint and  UNIT 4 Feeding the World</vt:lpstr>
      <vt:lpstr>Farm to Fork</vt:lpstr>
      <vt:lpstr>10/24 Our Carbon Footprint: Resources Management Obj. TSW understand and explain how our resources can be limited and our actions have negative impacts on the planet. P. 8 NB</vt:lpstr>
      <vt:lpstr>Omnivore’s Dilemma October 24 – October 28</vt:lpstr>
      <vt:lpstr>Processed Corn Products  10% of US corn p. 68 – 69 Omnivore’s Dilemma</vt:lpstr>
      <vt:lpstr>Wet Mill – industrial digestive system</vt:lpstr>
      <vt:lpstr>$ Breakfast Cereal &amp; Fast Food $</vt:lpstr>
      <vt:lpstr>Footprintnetwork.org p. 9 NB</vt:lpstr>
      <vt:lpstr>10/25 Our Carbon Footprint Obj. TSW learn about our impact as a population on our available resources.  Page 10 NB</vt:lpstr>
      <vt:lpstr>10/26 Our Carbon Footprint Obj. TSW learn how many Earth’s it takes to live their life style. P. 12 NB </vt:lpstr>
      <vt:lpstr>School buying local food to feed students</vt:lpstr>
      <vt:lpstr>Vocabulary List UNIT 3 Due  November 10th</vt:lpstr>
      <vt:lpstr>Computer Lab Activity: Biocapacity of Countries . 9 NB</vt:lpstr>
      <vt:lpstr>10/27 How many more Earths? Obj. TSW learn about how we need to conserve our resources now to have resources for future generations. P. 14 NB </vt:lpstr>
      <vt:lpstr>Personal Carbon Footprint Copy the pie chart, the global acres, and # of Earths Why is there such a huge difference between the USA and other countries? P.9 NB </vt:lpstr>
      <vt:lpstr>PowerPoint Presentation</vt:lpstr>
      <vt:lpstr>FFA Creed Practice P. 15 NB</vt:lpstr>
      <vt:lpstr>Notebook Check  Tuesday 10/27  P. 8 – 15   40 points</vt:lpstr>
      <vt:lpstr>Activity:  As a Class Brainstorm Major Pollution Situations in the World p. 11 NB  </vt:lpstr>
      <vt:lpstr>Pollution in the World:  P. 11 NB</vt:lpstr>
      <vt:lpstr> What if… 10/28 Obj. TSW think about ways we produce products and how they become obsolete. P. 16 NB  </vt:lpstr>
      <vt:lpstr>Contact local Farmers to show us their fields and their conservation practices. Fieldtrip November 15th UC Davis</vt:lpstr>
      <vt:lpstr>11/03  Fall Harvest Festival Obj. TSW create ideas for the Harvest Festival November 3rd at 5:30 at Bryte Campus. </vt:lpstr>
      <vt:lpstr>Ideas for Harvest Festival Discuss ideas for the Harvest Festival to educate the community about what we do, what Farm to Fork is and sustainable agriculture, promote FFA. </vt:lpstr>
      <vt:lpstr>Pacific Garbage patch</vt:lpstr>
      <vt:lpstr>10/31 Land as a Resource Obj. TSW learn about organizations that protect our land. P. 18 NB </vt:lpstr>
      <vt:lpstr>Land is a Resource How is it managed? P.21 NB </vt:lpstr>
      <vt:lpstr>National Resource Organizations p. 21NB   Choose one of these 4 Organizations and explain it’s history. Why it was created, its purpose now, how they educate the public about their purpose?  Name 3 interesting facts. What website did you use?  ___________________________________________. </vt:lpstr>
      <vt:lpstr>Rangelands Trust</vt:lpstr>
      <vt:lpstr>PowerPoint Presentation</vt:lpstr>
      <vt:lpstr>11/01 Conservation Practices Obj. TSW understand and explain conservation practices such as water conservation and pest management. P. 20 NB</vt:lpstr>
      <vt:lpstr>Fall Harvest Festival  Thursday Nov. 3rd 5:30</vt:lpstr>
      <vt:lpstr>Opening /Closing Ceremony Practice</vt:lpstr>
      <vt:lpstr>Activity: List Our Best Practices Brainstorm conservation techniques we have in the garden that make it sustainable. P. 23 NB</vt:lpstr>
      <vt:lpstr> 11/2 Conservation Practices Obj. TSW learn about conservation practices used in agriculture. P. 22 NB  </vt:lpstr>
      <vt:lpstr>Next FFA Meeting Thursday November 10th</vt:lpstr>
      <vt:lpstr>Conservation Practices we use in the garden. P.23 NB  </vt:lpstr>
      <vt:lpstr>11/3 Conservation Practices Obj. TSW understand how cover crop, intercropping and integrated pest management help conserve our soil. P.24 NB</vt:lpstr>
      <vt:lpstr>Cover Crop: growing a second crop in the same season of another that will improve soil health. </vt:lpstr>
      <vt:lpstr>Innercropping – growing two or more crops at the same time in the same field.</vt:lpstr>
      <vt:lpstr>Integrated Pest Management (IPM)</vt:lpstr>
      <vt:lpstr>Fertilized Chicken Eggs</vt:lpstr>
      <vt:lpstr>11/7 Biodiverisity Obj. TSW learn about what biodiversity is and why it is important. P.26 NB</vt:lpstr>
      <vt:lpstr>  Computer Lab Activity –  Examine your Carbon Footprint for Foods  http://www.eatlowcarbon.org/  p. 25 NB </vt:lpstr>
      <vt:lpstr>11/8 Threats to Biodiversity Obj. TSW realize that unlike any other mass extinction event, the current mass extinction now is directly related to human activities. P.28 NB </vt:lpstr>
      <vt:lpstr>  11/9 Applying Biodiversity to our Garden Obj. TSW learn how our garden is biodiverse, and areas of improvement. P.30 NB</vt:lpstr>
      <vt:lpstr>11/10 Aquaculture and Hydroponics Obj. TSW learn about exciting occupations in growing sustainable food. P.32 NB</vt:lpstr>
      <vt:lpstr>11/14  Green Revolution Obj. TSW watch a video about synthetic pesticides and fertilizers. P. 34 NB</vt:lpstr>
      <vt:lpstr>Computer Lab Activity:  Choose one: Research Aquaculture, Hydroponics or Permaculture.  </vt:lpstr>
      <vt:lpstr>Permaculture AXES Paragraph </vt:lpstr>
      <vt:lpstr>http://www.openthefuture.com/cheeseburger_CF.html</vt:lpstr>
      <vt:lpstr>11/15 Eating a Cheeseburger Obj. TSW learn about the carbon footprint of eating a cheeseburger.  P. 36 NB</vt:lpstr>
      <vt:lpstr>11/16 Along the Way… there are Jobs Obj. TSW learn about potential jobs in the Agriculture &amp; transportation industry. P.38 NB</vt:lpstr>
      <vt:lpstr>Agriculture Careers</vt:lpstr>
      <vt:lpstr>11/17 Andy Warhal Hamburger Obj. TSW understand the common denominator a fast food hamburger creates. P.40 NB</vt:lpstr>
      <vt:lpstr>http://www.agday.org/education/careers.php</vt:lpstr>
      <vt:lpstr>Read Article on Organic vs. Synthetic Fertilizers and Pesticides 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95</cp:revision>
  <cp:lastPrinted>2016-11-05T20:04:28Z</cp:lastPrinted>
  <dcterms:created xsi:type="dcterms:W3CDTF">2015-10-17T22:05:55Z</dcterms:created>
  <dcterms:modified xsi:type="dcterms:W3CDTF">2016-11-05T20:09:46Z</dcterms:modified>
</cp:coreProperties>
</file>