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4" r:id="rId4"/>
    <p:sldId id="296" r:id="rId5"/>
    <p:sldId id="285" r:id="rId6"/>
    <p:sldId id="286" r:id="rId7"/>
    <p:sldId id="283" r:id="rId8"/>
    <p:sldId id="288" r:id="rId9"/>
    <p:sldId id="289" r:id="rId10"/>
    <p:sldId id="290" r:id="rId11"/>
    <p:sldId id="275" r:id="rId12"/>
    <p:sldId id="274" r:id="rId13"/>
    <p:sldId id="278" r:id="rId14"/>
    <p:sldId id="258" r:id="rId15"/>
    <p:sldId id="280" r:id="rId16"/>
    <p:sldId id="281" r:id="rId17"/>
    <p:sldId id="277" r:id="rId18"/>
    <p:sldId id="270" r:id="rId19"/>
    <p:sldId id="259" r:id="rId20"/>
    <p:sldId id="260" r:id="rId21"/>
    <p:sldId id="261" r:id="rId22"/>
    <p:sldId id="262" r:id="rId23"/>
    <p:sldId id="263" r:id="rId24"/>
    <p:sldId id="264" r:id="rId25"/>
    <p:sldId id="265" r:id="rId26"/>
    <p:sldId id="279" r:id="rId27"/>
    <p:sldId id="291" r:id="rId28"/>
    <p:sldId id="292" r:id="rId29"/>
    <p:sldId id="293" r:id="rId30"/>
    <p:sldId id="294" r:id="rId31"/>
    <p:sldId id="295" r:id="rId32"/>
  </p:sldIdLst>
  <p:sldSz cx="12192000" cy="6858000"/>
  <p:notesSz cx="7021513" cy="9307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ewsela.com/articles/water-farming/id/84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oney.usnews.com/money/careers/slideshows/the-10-most-common-interview-questions/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quaponics.com/build-a-mini-aquaponic-syste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fa.ca.gov/employment/" TargetMode="External"/><Relationship Id="rId2" Type="http://schemas.openxmlformats.org/officeDocument/2006/relationships/hyperlink" Target="https://www.cdfa.c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Lesson </a:t>
            </a:r>
            <a:br>
              <a:rPr lang="en-US" sz="3600" dirty="0" smtClean="0"/>
            </a:br>
            <a:r>
              <a:rPr lang="en-US" sz="3600" dirty="0" smtClean="0"/>
              <a:t>Aquaponics</a:t>
            </a:r>
            <a:endParaRPr lang="en-US" sz="3600" dirty="0"/>
          </a:p>
        </p:txBody>
      </p:sp>
      <p:sp>
        <p:nvSpPr>
          <p:cNvPr id="3" name="Subtitle 2"/>
          <p:cNvSpPr>
            <a:spLocks noGrp="1"/>
          </p:cNvSpPr>
          <p:nvPr>
            <p:ph type="subTitle" idx="1"/>
          </p:nvPr>
        </p:nvSpPr>
        <p:spPr/>
        <p:txBody>
          <a:bodyPr/>
          <a:lstStyle/>
          <a:p>
            <a:r>
              <a:rPr lang="en-US" dirty="0" smtClean="0"/>
              <a:t>UNIT 1 F2F</a:t>
            </a:r>
          </a:p>
          <a:p>
            <a:endParaRPr lang="en-US" dirty="0"/>
          </a:p>
        </p:txBody>
      </p:sp>
      <p:pic>
        <p:nvPicPr>
          <p:cNvPr id="4" name="Picture 3"/>
          <p:cNvPicPr>
            <a:picLocks noChangeAspect="1"/>
          </p:cNvPicPr>
          <p:nvPr/>
        </p:nvPicPr>
        <p:blipFill>
          <a:blip r:embed="rId2"/>
          <a:stretch>
            <a:fillRect/>
          </a:stretch>
        </p:blipFill>
        <p:spPr>
          <a:xfrm>
            <a:off x="334849" y="212501"/>
            <a:ext cx="3902299" cy="2926724"/>
          </a:xfrm>
          <a:prstGeom prst="rect">
            <a:avLst/>
          </a:prstGeom>
        </p:spPr>
      </p:pic>
      <p:pic>
        <p:nvPicPr>
          <p:cNvPr id="5" name="Picture 4"/>
          <p:cNvPicPr>
            <a:picLocks noChangeAspect="1"/>
          </p:cNvPicPr>
          <p:nvPr/>
        </p:nvPicPr>
        <p:blipFill>
          <a:blip r:embed="rId3"/>
          <a:stretch>
            <a:fillRect/>
          </a:stretch>
        </p:blipFill>
        <p:spPr>
          <a:xfrm>
            <a:off x="8001000" y="3657597"/>
            <a:ext cx="4191000" cy="3143250"/>
          </a:xfrm>
          <a:prstGeom prst="rect">
            <a:avLst/>
          </a:prstGeom>
        </p:spPr>
      </p:pic>
    </p:spTree>
    <p:extLst>
      <p:ext uri="{BB962C8B-B14F-4D97-AF65-F5344CB8AC3E}">
        <p14:creationId xmlns:p14="http://schemas.microsoft.com/office/powerpoint/2010/main" val="159953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Aquaponics </a:t>
            </a:r>
            <a:r>
              <a:rPr lang="en-US" dirty="0" smtClean="0">
                <a:hlinkClick r:id="rId2"/>
              </a:rPr>
              <a:t>Article</a:t>
            </a:r>
            <a:r>
              <a:rPr lang="en-US" dirty="0" smtClean="0"/>
              <a:t> p. 81 NB</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Do you think the general tone of the article is optimistic or pessimistic?</a:t>
            </a:r>
          </a:p>
          <a:p>
            <a:pPr marL="457200" indent="-457200">
              <a:buFont typeface="+mj-lt"/>
              <a:buAutoNum type="arabicPeriod"/>
            </a:pPr>
            <a:r>
              <a:rPr lang="en-US" dirty="0" smtClean="0"/>
              <a:t>Why did Morgan travel to Haiti after the 2010 earthquake?</a:t>
            </a:r>
          </a:p>
          <a:p>
            <a:pPr marL="457200" indent="-457200">
              <a:buFont typeface="+mj-lt"/>
              <a:buAutoNum type="arabicPeriod"/>
            </a:pPr>
            <a:r>
              <a:rPr lang="en-US" dirty="0" smtClean="0"/>
              <a:t>What is the main reason the Haitian people face food shortages?</a:t>
            </a:r>
          </a:p>
          <a:p>
            <a:pPr marL="457200" indent="-457200">
              <a:buFont typeface="+mj-lt"/>
              <a:buAutoNum type="arabicPeriod"/>
            </a:pPr>
            <a:r>
              <a:rPr lang="en-US" dirty="0" smtClean="0"/>
              <a:t>Who is George Powell?</a:t>
            </a:r>
          </a:p>
          <a:p>
            <a:pPr marL="457200" indent="-457200">
              <a:buFont typeface="+mj-lt"/>
              <a:buAutoNum type="arabicPeriod"/>
            </a:pPr>
            <a:r>
              <a:rPr lang="en-US" dirty="0" smtClean="0"/>
              <a:t>How do the teenagers at Stonewall Jackson help?</a:t>
            </a:r>
            <a:endParaRPr lang="en-US" dirty="0"/>
          </a:p>
        </p:txBody>
      </p:sp>
    </p:spTree>
    <p:extLst>
      <p:ext uri="{BB962C8B-B14F-4D97-AF65-F5344CB8AC3E}">
        <p14:creationId xmlns:p14="http://schemas.microsoft.com/office/powerpoint/2010/main" val="309406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 P. 59 NB</a:t>
            </a:r>
            <a:endParaRPr lang="en-US" dirty="0"/>
          </a:p>
        </p:txBody>
      </p:sp>
      <p:sp>
        <p:nvSpPr>
          <p:cNvPr id="3" name="Content Placeholder 2"/>
          <p:cNvSpPr>
            <a:spLocks noGrp="1"/>
          </p:cNvSpPr>
          <p:nvPr>
            <p:ph idx="1"/>
          </p:nvPr>
        </p:nvSpPr>
        <p:spPr/>
        <p:txBody>
          <a:bodyPr/>
          <a:lstStyle/>
          <a:p>
            <a:r>
              <a:rPr lang="en-US" dirty="0" smtClean="0"/>
              <a:t>Tape your transcript to page 59 NB.</a:t>
            </a:r>
          </a:p>
          <a:p>
            <a:r>
              <a:rPr lang="en-US" dirty="0" smtClean="0"/>
              <a:t>Write three short term goals you want to accomplish before the end of the year.</a:t>
            </a:r>
          </a:p>
          <a:p>
            <a:r>
              <a:rPr lang="en-US" dirty="0" smtClean="0"/>
              <a:t>Write three long term goals you want to accomplish before you graduate/ life goals.</a:t>
            </a:r>
            <a:endParaRPr lang="en-US" dirty="0"/>
          </a:p>
        </p:txBody>
      </p:sp>
    </p:spTree>
    <p:extLst>
      <p:ext uri="{BB962C8B-B14F-4D97-AF65-F5344CB8AC3E}">
        <p14:creationId xmlns:p14="http://schemas.microsoft.com/office/powerpoint/2010/main" val="3345668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Internships.com</a:t>
            </a:r>
            <a:br>
              <a:rPr lang="en-US" dirty="0" smtClean="0"/>
            </a:br>
            <a:r>
              <a:rPr lang="en-US" dirty="0" smtClean="0"/>
              <a:t>  P. 71 NB</a:t>
            </a:r>
            <a:endParaRPr lang="en-US" dirty="0"/>
          </a:p>
        </p:txBody>
      </p:sp>
      <p:sp>
        <p:nvSpPr>
          <p:cNvPr id="3" name="Content Placeholder 2"/>
          <p:cNvSpPr>
            <a:spLocks noGrp="1"/>
          </p:cNvSpPr>
          <p:nvPr>
            <p:ph idx="1"/>
          </p:nvPr>
        </p:nvSpPr>
        <p:spPr/>
        <p:txBody>
          <a:bodyPr/>
          <a:lstStyle/>
          <a:p>
            <a:r>
              <a:rPr lang="en-US" dirty="0" smtClean="0"/>
              <a:t>Where are you interested in working?</a:t>
            </a:r>
          </a:p>
          <a:p>
            <a:r>
              <a:rPr lang="en-US" dirty="0" smtClean="0"/>
              <a:t>What type of work?</a:t>
            </a:r>
            <a:endParaRPr lang="en-US" dirty="0"/>
          </a:p>
        </p:txBody>
      </p:sp>
    </p:spTree>
    <p:extLst>
      <p:ext uri="{BB962C8B-B14F-4D97-AF65-F5344CB8AC3E}">
        <p14:creationId xmlns:p14="http://schemas.microsoft.com/office/powerpoint/2010/main" val="223394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10 most Common Interview questions</a:t>
            </a:r>
            <a:br>
              <a:rPr lang="en-US" dirty="0" smtClean="0"/>
            </a:br>
            <a:r>
              <a:rPr lang="en-US" dirty="0" smtClean="0"/>
              <a:t>p. 73 NB</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money.usnews.com/money/careers/slideshows/the-10-most-common-interview-questions/11</a:t>
            </a:r>
            <a:endParaRPr lang="en-US" dirty="0" smtClean="0"/>
          </a:p>
          <a:p>
            <a:r>
              <a:rPr lang="en-US" dirty="0" smtClean="0"/>
              <a:t>Choose 3 of these 10 questions and write our you answer on page 73 NB.</a:t>
            </a:r>
            <a:endParaRPr lang="en-US" dirty="0"/>
          </a:p>
        </p:txBody>
      </p:sp>
    </p:spTree>
    <p:extLst>
      <p:ext uri="{BB962C8B-B14F-4D97-AF65-F5344CB8AC3E}">
        <p14:creationId xmlns:p14="http://schemas.microsoft.com/office/powerpoint/2010/main" val="17540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5/11 Aquaponics</a:t>
            </a:r>
            <a:br>
              <a:rPr lang="en-US" dirty="0" smtClean="0"/>
            </a:br>
            <a:r>
              <a:rPr lang="en-US" dirty="0" smtClean="0"/>
              <a:t>Obj. TSW realize one of the solutions to feeding the world is aquaponics. P. 72 NB</a:t>
            </a:r>
            <a:endParaRPr lang="en-US" dirty="0"/>
          </a:p>
        </p:txBody>
      </p:sp>
      <p:pic>
        <p:nvPicPr>
          <p:cNvPr id="5" name="Content Placeholder 4"/>
          <p:cNvPicPr>
            <a:picLocks noGrp="1" noChangeAspect="1"/>
          </p:cNvPicPr>
          <p:nvPr>
            <p:ph sz="half" idx="1"/>
          </p:nvPr>
        </p:nvPicPr>
        <p:blipFill>
          <a:blip r:embed="rId2"/>
          <a:stretch>
            <a:fillRect/>
          </a:stretch>
        </p:blipFill>
        <p:spPr>
          <a:xfrm>
            <a:off x="1724477" y="2560638"/>
            <a:ext cx="3866246" cy="3309937"/>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is aquaponics?</a:t>
            </a:r>
          </a:p>
          <a:p>
            <a:pPr marL="457200" indent="-457200">
              <a:buFont typeface="+mj-lt"/>
              <a:buAutoNum type="arabicPeriod"/>
            </a:pPr>
            <a:r>
              <a:rPr lang="en-US" dirty="0" smtClean="0"/>
              <a:t>What skills might you need to build an aquaponics unit.</a:t>
            </a:r>
          </a:p>
          <a:p>
            <a:pPr marL="457200" indent="-457200">
              <a:buFont typeface="+mj-lt"/>
              <a:buAutoNum type="arabicPeriod"/>
            </a:pPr>
            <a:r>
              <a:rPr lang="en-US" dirty="0" smtClean="0"/>
              <a:t>Describe some characteristics (steps) of building an aquaponics unit.</a:t>
            </a:r>
            <a:endParaRPr lang="en-US" dirty="0"/>
          </a:p>
        </p:txBody>
      </p:sp>
    </p:spTree>
    <p:extLst>
      <p:ext uri="{BB962C8B-B14F-4D97-AF65-F5344CB8AC3E}">
        <p14:creationId xmlns:p14="http://schemas.microsoft.com/office/powerpoint/2010/main" val="1712603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13" y="595766"/>
            <a:ext cx="9601196" cy="1303867"/>
          </a:xfrm>
        </p:spPr>
        <p:txBody>
          <a:bodyPr/>
          <a:lstStyle/>
          <a:p>
            <a:r>
              <a:rPr lang="en-US" dirty="0" smtClean="0"/>
              <a:t>Final Project – Garden Plants</a:t>
            </a:r>
            <a:endParaRPr lang="en-US" dirty="0"/>
          </a:p>
        </p:txBody>
      </p:sp>
      <p:sp>
        <p:nvSpPr>
          <p:cNvPr id="3" name="Content Placeholder 2"/>
          <p:cNvSpPr>
            <a:spLocks noGrp="1"/>
          </p:cNvSpPr>
          <p:nvPr>
            <p:ph idx="1"/>
          </p:nvPr>
        </p:nvSpPr>
        <p:spPr>
          <a:xfrm>
            <a:off x="695460" y="1700011"/>
            <a:ext cx="10201138" cy="4175857"/>
          </a:xfrm>
        </p:spPr>
        <p:txBody>
          <a:bodyPr>
            <a:normAutofit fontScale="62500" lnSpcReduction="20000"/>
          </a:bodyPr>
          <a:lstStyle/>
          <a:p>
            <a:r>
              <a:rPr lang="en-US" b="1" dirty="0"/>
              <a:t>PART 2  DUE</a:t>
            </a:r>
            <a:r>
              <a:rPr lang="en-US" dirty="0"/>
              <a:t>  McAllister needs to review your progress of your project before </a:t>
            </a:r>
            <a:r>
              <a:rPr lang="en-US" b="1" dirty="0"/>
              <a:t>May 27</a:t>
            </a:r>
            <a:r>
              <a:rPr lang="en-US" b="1" baseline="30000" dirty="0"/>
              <a:t>TH</a:t>
            </a:r>
            <a:r>
              <a:rPr lang="en-US" dirty="0"/>
              <a:t>.</a:t>
            </a:r>
          </a:p>
          <a:p>
            <a:r>
              <a:rPr lang="en-US" b="1" dirty="0"/>
              <a:t>Introduction</a:t>
            </a:r>
            <a:endParaRPr lang="en-US" dirty="0"/>
          </a:p>
          <a:p>
            <a:pPr lvl="0"/>
            <a:r>
              <a:rPr lang="en-US" dirty="0"/>
              <a:t>Briefly review your project for us.</a:t>
            </a:r>
          </a:p>
          <a:p>
            <a:r>
              <a:rPr lang="en-US" b="1" dirty="0"/>
              <a:t>Data</a:t>
            </a:r>
            <a:endParaRPr lang="en-US" dirty="0"/>
          </a:p>
          <a:p>
            <a:pPr lvl="0"/>
            <a:r>
              <a:rPr lang="en-US" dirty="0"/>
              <a:t>Qualitative Data: Words, Descriptions, Pictures,  Video</a:t>
            </a:r>
          </a:p>
          <a:p>
            <a:pPr lvl="0"/>
            <a:r>
              <a:rPr lang="en-US" dirty="0"/>
              <a:t>Quantitative Data: Tables, Charts, Graphs</a:t>
            </a:r>
          </a:p>
          <a:p>
            <a:r>
              <a:rPr lang="en-US" b="1" dirty="0"/>
              <a:t>Data Analysis</a:t>
            </a:r>
            <a:endParaRPr lang="en-US" dirty="0"/>
          </a:p>
          <a:p>
            <a:pPr lvl="0"/>
            <a:r>
              <a:rPr lang="en-US" dirty="0"/>
              <a:t>What does the data mean?</a:t>
            </a:r>
          </a:p>
          <a:p>
            <a:pPr lvl="0"/>
            <a:r>
              <a:rPr lang="en-US" dirty="0"/>
              <a:t>What were some things that you learned from mistakes you made?</a:t>
            </a:r>
          </a:p>
          <a:p>
            <a:pPr lvl="0"/>
            <a:r>
              <a:rPr lang="en-US" dirty="0"/>
              <a:t>What would you do differently next time?</a:t>
            </a:r>
          </a:p>
          <a:p>
            <a:r>
              <a:rPr lang="en-US" b="1" dirty="0"/>
              <a:t>Conclusion</a:t>
            </a:r>
            <a:endParaRPr lang="en-US" dirty="0"/>
          </a:p>
          <a:p>
            <a:pPr lvl="0"/>
            <a:r>
              <a:rPr lang="en-US" dirty="0"/>
              <a:t>Explain what your project meant to you and how the class Farm 2 Fork has helped you gain a better understanding of your project/ gardening caring for plants/&amp; or soil .  If you were in charge of feeding the world, or creating more sustainable practices worldwide how you would go about it?</a:t>
            </a:r>
          </a:p>
          <a:p>
            <a:endParaRPr lang="en-US" dirty="0"/>
          </a:p>
        </p:txBody>
      </p:sp>
    </p:spTree>
    <p:extLst>
      <p:ext uri="{BB962C8B-B14F-4D97-AF65-F5344CB8AC3E}">
        <p14:creationId xmlns:p14="http://schemas.microsoft.com/office/powerpoint/2010/main" val="320930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44251"/>
            <a:ext cx="9601196" cy="717879"/>
          </a:xfrm>
        </p:spPr>
        <p:txBody>
          <a:bodyPr>
            <a:normAutofit fontScale="90000"/>
          </a:bodyPr>
          <a:lstStyle/>
          <a:p>
            <a:r>
              <a:rPr lang="en-US" dirty="0" smtClean="0"/>
              <a:t>Final Project - Aquaponics </a:t>
            </a:r>
            <a:r>
              <a:rPr lang="en-US" dirty="0"/>
              <a:t>Unit</a:t>
            </a:r>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695460" y="1262130"/>
            <a:ext cx="11496540" cy="5164427"/>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dirty="0" smtClean="0"/>
              <a:t>PART 2  DUE</a:t>
            </a:r>
            <a:r>
              <a:rPr lang="en-US" dirty="0" smtClean="0"/>
              <a:t>  McAllister needs to review your progress of your project before </a:t>
            </a:r>
            <a:r>
              <a:rPr lang="en-US" b="1" dirty="0" smtClean="0"/>
              <a:t>May 27</a:t>
            </a:r>
            <a:r>
              <a:rPr lang="en-US" b="1" baseline="30000" dirty="0" smtClean="0"/>
              <a:t>TH</a:t>
            </a:r>
            <a:r>
              <a:rPr lang="en-US" dirty="0" smtClean="0"/>
              <a:t>.</a:t>
            </a:r>
          </a:p>
          <a:p>
            <a:r>
              <a:rPr lang="en-US" b="1" dirty="0" smtClean="0"/>
              <a:t>Introduction</a:t>
            </a:r>
            <a:endParaRPr lang="en-US" dirty="0" smtClean="0"/>
          </a:p>
          <a:p>
            <a:r>
              <a:rPr lang="en-US" dirty="0" smtClean="0"/>
              <a:t>Briefly review your project for us.</a:t>
            </a:r>
          </a:p>
          <a:p>
            <a:r>
              <a:rPr lang="en-US" b="1" dirty="0" smtClean="0"/>
              <a:t>Materials: </a:t>
            </a:r>
            <a:r>
              <a:rPr lang="en-US" dirty="0" smtClean="0"/>
              <a:t>List them</a:t>
            </a:r>
          </a:p>
          <a:p>
            <a:r>
              <a:rPr lang="en-US" b="1" dirty="0" smtClean="0"/>
              <a:t>Procedure: </a:t>
            </a:r>
            <a:r>
              <a:rPr lang="en-US" dirty="0" smtClean="0"/>
              <a:t>Step 1… Step 2…  Explain how you put it together</a:t>
            </a:r>
            <a:r>
              <a:rPr lang="en-US" b="1" dirty="0" smtClean="0"/>
              <a:t>.</a:t>
            </a:r>
          </a:p>
          <a:p>
            <a:r>
              <a:rPr lang="en-US" b="1" dirty="0" smtClean="0"/>
              <a:t>Data</a:t>
            </a:r>
            <a:endParaRPr lang="en-US" dirty="0" smtClean="0"/>
          </a:p>
          <a:p>
            <a:r>
              <a:rPr lang="en-US" dirty="0" smtClean="0"/>
              <a:t>Qualitative Data: Words, Descriptions, Pictures,  Video</a:t>
            </a:r>
          </a:p>
          <a:p>
            <a:r>
              <a:rPr lang="en-US" dirty="0" smtClean="0"/>
              <a:t>Quantitative Data: Tables, Charts, Graphs, Flow Rate</a:t>
            </a:r>
          </a:p>
          <a:p>
            <a:r>
              <a:rPr lang="en-US" b="1" dirty="0" smtClean="0"/>
              <a:t>Data Analysis</a:t>
            </a:r>
            <a:endParaRPr lang="en-US" dirty="0" smtClean="0"/>
          </a:p>
          <a:p>
            <a:r>
              <a:rPr lang="en-US" dirty="0" smtClean="0"/>
              <a:t>What were some things that you learned from mistakes you made?</a:t>
            </a:r>
          </a:p>
          <a:p>
            <a:r>
              <a:rPr lang="en-US" dirty="0" smtClean="0"/>
              <a:t>What would you do differently next time?</a:t>
            </a:r>
          </a:p>
          <a:p>
            <a:r>
              <a:rPr lang="en-US" b="1" dirty="0" smtClean="0"/>
              <a:t>Conclusion</a:t>
            </a:r>
            <a:endParaRPr lang="en-US" dirty="0" smtClean="0"/>
          </a:p>
          <a:p>
            <a:r>
              <a:rPr lang="en-US" dirty="0" smtClean="0"/>
              <a:t>Explain what your project meant to you and how the class Farm 2 Fork has helped you gain a better understanding of your project/ gardening caring for plants/&amp; or soil .  If you were in charge of feeding the world, or creating more sustainable practices worldwide how you would go about it?</a:t>
            </a:r>
          </a:p>
          <a:p>
            <a:endParaRPr lang="en-US" dirty="0"/>
          </a:p>
        </p:txBody>
      </p:sp>
    </p:spTree>
    <p:extLst>
      <p:ext uri="{BB962C8B-B14F-4D97-AF65-F5344CB8AC3E}">
        <p14:creationId xmlns:p14="http://schemas.microsoft.com/office/powerpoint/2010/main" val="3590651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be good questions to ask during an interview?  P. 73 NB</a:t>
            </a:r>
            <a:endParaRPr lang="en-US" dirty="0"/>
          </a:p>
        </p:txBody>
      </p:sp>
      <p:sp>
        <p:nvSpPr>
          <p:cNvPr id="3" name="Content Placeholder 2"/>
          <p:cNvSpPr>
            <a:spLocks noGrp="1"/>
          </p:cNvSpPr>
          <p:nvPr>
            <p:ph idx="1"/>
          </p:nvPr>
        </p:nvSpPr>
        <p:spPr/>
        <p:txBody>
          <a:bodyPr/>
          <a:lstStyle/>
          <a:p>
            <a:r>
              <a:rPr lang="en-US" dirty="0" smtClean="0"/>
              <a:t>Read the article, “How to prepare for an Entry-Level interview”</a:t>
            </a:r>
            <a:endParaRPr lang="en-US" dirty="0"/>
          </a:p>
        </p:txBody>
      </p:sp>
    </p:spTree>
    <p:extLst>
      <p:ext uri="{BB962C8B-B14F-4D97-AF65-F5344CB8AC3E}">
        <p14:creationId xmlns:p14="http://schemas.microsoft.com/office/powerpoint/2010/main" val="3598305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can’t get enough…</a:t>
            </a:r>
            <a:endParaRPr lang="en-US" dirty="0"/>
          </a:p>
        </p:txBody>
      </p:sp>
      <p:sp>
        <p:nvSpPr>
          <p:cNvPr id="3" name="Content Placeholder 2"/>
          <p:cNvSpPr>
            <a:spLocks noGrp="1"/>
          </p:cNvSpPr>
          <p:nvPr>
            <p:ph idx="1"/>
          </p:nvPr>
        </p:nvSpPr>
        <p:spPr>
          <a:xfrm>
            <a:off x="592428" y="2556932"/>
            <a:ext cx="11127347" cy="3318936"/>
          </a:xfrm>
        </p:spPr>
        <p:txBody>
          <a:bodyPr>
            <a:normAutofit fontScale="92500" lnSpcReduction="10000"/>
          </a:bodyPr>
          <a:lstStyle/>
          <a:p>
            <a:r>
              <a:rPr lang="en-US" dirty="0" smtClean="0"/>
              <a:t>There are yet more Service Learning Opportunities at the Farmer’s Market.</a:t>
            </a:r>
          </a:p>
          <a:p>
            <a:pPr lvl="1"/>
            <a:r>
              <a:rPr lang="en-US" sz="2400" dirty="0" smtClean="0"/>
              <a:t>Thursday May 19</a:t>
            </a:r>
            <a:r>
              <a:rPr lang="en-US" sz="2400" baseline="30000" dirty="0" smtClean="0"/>
              <a:t>th</a:t>
            </a:r>
            <a:r>
              <a:rPr lang="en-US" sz="2400" dirty="0" smtClean="0"/>
              <a:t> from 5 – 7 pm</a:t>
            </a:r>
          </a:p>
          <a:p>
            <a:pPr lvl="1"/>
            <a:r>
              <a:rPr lang="en-US" sz="2400" dirty="0" smtClean="0"/>
              <a:t>Thursday May 26</a:t>
            </a:r>
            <a:r>
              <a:rPr lang="en-US" sz="2400" baseline="30000" dirty="0" smtClean="0"/>
              <a:t>th</a:t>
            </a:r>
            <a:r>
              <a:rPr lang="en-US" sz="2400" dirty="0" smtClean="0"/>
              <a:t> from 4:30 – 6:30 pm  (this is the last one… or not)</a:t>
            </a:r>
          </a:p>
          <a:p>
            <a:pPr lvl="1"/>
            <a:r>
              <a:rPr lang="en-US" sz="2400" dirty="0" smtClean="0"/>
              <a:t>Just kidding…</a:t>
            </a:r>
          </a:p>
          <a:p>
            <a:pPr lvl="1"/>
            <a:r>
              <a:rPr lang="en-US" sz="2400" dirty="0" smtClean="0"/>
              <a:t>June 4</a:t>
            </a:r>
            <a:r>
              <a:rPr lang="en-US" sz="2400" baseline="30000" dirty="0" smtClean="0"/>
              <a:t>th</a:t>
            </a:r>
            <a:r>
              <a:rPr lang="en-US" sz="2400" dirty="0" smtClean="0"/>
              <a:t> &amp; 5</a:t>
            </a:r>
            <a:r>
              <a:rPr lang="en-US" sz="2400" baseline="30000" dirty="0" smtClean="0"/>
              <a:t>th</a:t>
            </a:r>
            <a:r>
              <a:rPr lang="en-US" sz="2400" dirty="0" smtClean="0"/>
              <a:t> Join the Relay for Life Team to fight Cancer</a:t>
            </a:r>
          </a:p>
          <a:p>
            <a:pPr lvl="2"/>
            <a:r>
              <a:rPr lang="en-US" sz="2400" dirty="0" smtClean="0"/>
              <a:t>A member(s) of our RCHS Ag team will be walking the track continuously for 24 hours to raise awareness of cancer, education, prevention, treatment and in memory of those who have lost their battle.  </a:t>
            </a:r>
            <a:endParaRPr lang="en-US" sz="2400" dirty="0"/>
          </a:p>
        </p:txBody>
      </p:sp>
    </p:spTree>
    <p:extLst>
      <p:ext uri="{BB962C8B-B14F-4D97-AF65-F5344CB8AC3E}">
        <p14:creationId xmlns:p14="http://schemas.microsoft.com/office/powerpoint/2010/main" val="1585452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other local businesses support the Farm to Fork movement? P.   41 NB</a:t>
            </a:r>
            <a:endParaRPr lang="en-US" dirty="0"/>
          </a:p>
        </p:txBody>
      </p:sp>
      <p:sp>
        <p:nvSpPr>
          <p:cNvPr id="3" name="Content Placeholder 2"/>
          <p:cNvSpPr>
            <a:spLocks noGrp="1"/>
          </p:cNvSpPr>
          <p:nvPr>
            <p:ph idx="1"/>
          </p:nvPr>
        </p:nvSpPr>
        <p:spPr/>
        <p:txBody>
          <a:bodyPr/>
          <a:lstStyle/>
          <a:p>
            <a:r>
              <a:rPr lang="en-US" dirty="0" smtClean="0"/>
              <a:t>Research 3 businesses with in 100 miles that raise, grow, sell, buy, and distribute local produce and meat, including dairy cattle?</a:t>
            </a:r>
          </a:p>
          <a:p>
            <a:r>
              <a:rPr lang="en-US" dirty="0" smtClean="0"/>
              <a:t>Explain what they do and how they do it.</a:t>
            </a:r>
          </a:p>
          <a:p>
            <a:r>
              <a:rPr lang="en-US" dirty="0" smtClean="0"/>
              <a:t>Some of this information can be included in your 1 – 2 page paper.</a:t>
            </a:r>
            <a:endParaRPr lang="en-US" dirty="0"/>
          </a:p>
        </p:txBody>
      </p:sp>
    </p:spTree>
    <p:extLst>
      <p:ext uri="{BB962C8B-B14F-4D97-AF65-F5344CB8AC3E}">
        <p14:creationId xmlns:p14="http://schemas.microsoft.com/office/powerpoint/2010/main" val="3224256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982132"/>
            <a:ext cx="10895527" cy="1387581"/>
          </a:xfrm>
        </p:spPr>
        <p:txBody>
          <a:bodyPr>
            <a:noAutofit/>
          </a:bodyPr>
          <a:lstStyle/>
          <a:p>
            <a:r>
              <a:rPr lang="en-US" sz="3200" dirty="0" smtClean="0"/>
              <a:t>5/16 </a:t>
            </a:r>
            <a:r>
              <a:rPr lang="en-US" sz="3200" dirty="0" smtClean="0">
                <a:hlinkClick r:id="rId2"/>
              </a:rPr>
              <a:t>Aquaponics</a:t>
            </a:r>
            <a:r>
              <a:rPr lang="en-US" sz="3200" dirty="0" smtClean="0"/>
              <a:t/>
            </a:r>
            <a:br>
              <a:rPr lang="en-US" sz="3200" dirty="0" smtClean="0"/>
            </a:br>
            <a:r>
              <a:rPr lang="en-US" sz="3200" dirty="0" smtClean="0"/>
              <a:t>Obj. TSW construct ideas about how the mini aquaponics unit will be </a:t>
            </a:r>
            <a:r>
              <a:rPr lang="en-US" sz="3200" dirty="0" smtClean="0"/>
              <a:t>assembled </a:t>
            </a:r>
            <a:r>
              <a:rPr lang="en-US" sz="3200" dirty="0" smtClean="0"/>
              <a:t>and how it works. P. 76 NB</a:t>
            </a:r>
            <a:endParaRPr lang="en-US" sz="3200" dirty="0"/>
          </a:p>
        </p:txBody>
      </p:sp>
      <p:pic>
        <p:nvPicPr>
          <p:cNvPr id="5" name="Content Placeholder 4"/>
          <p:cNvPicPr>
            <a:picLocks noGrp="1" noChangeAspect="1"/>
          </p:cNvPicPr>
          <p:nvPr>
            <p:ph sz="half" idx="1"/>
          </p:nvPr>
        </p:nvPicPr>
        <p:blipFill>
          <a:blip r:embed="rId3"/>
          <a:stretch>
            <a:fillRect/>
          </a:stretch>
        </p:blipFill>
        <p:spPr>
          <a:xfrm>
            <a:off x="669701" y="2753503"/>
            <a:ext cx="4765183" cy="3573888"/>
          </a:xfrm>
          <a:prstGeom prst="rect">
            <a:avLst/>
          </a:prstGeom>
        </p:spPr>
      </p:pic>
      <p:sp>
        <p:nvSpPr>
          <p:cNvPr id="4" name="Content Placeholder 3"/>
          <p:cNvSpPr>
            <a:spLocks noGrp="1"/>
          </p:cNvSpPr>
          <p:nvPr>
            <p:ph sz="half" idx="2"/>
          </p:nvPr>
        </p:nvSpPr>
        <p:spPr>
          <a:xfrm>
            <a:off x="6178294" y="2885383"/>
            <a:ext cx="5206630" cy="3310128"/>
          </a:xfrm>
        </p:spPr>
        <p:txBody>
          <a:bodyPr/>
          <a:lstStyle/>
          <a:p>
            <a:pPr marL="457200" indent="-457200">
              <a:buFont typeface="+mj-lt"/>
              <a:buAutoNum type="arabicPeriod"/>
            </a:pPr>
            <a:r>
              <a:rPr lang="en-US" dirty="0" smtClean="0"/>
              <a:t>How does an aquaponics system work?</a:t>
            </a:r>
          </a:p>
          <a:p>
            <a:pPr marL="457200" indent="-457200">
              <a:buFont typeface="+mj-lt"/>
              <a:buAutoNum type="arabicPeriod"/>
            </a:pPr>
            <a:r>
              <a:rPr lang="en-US" dirty="0" smtClean="0"/>
              <a:t>Read through the assembly instruction:  Which step are you unclear about?</a:t>
            </a:r>
          </a:p>
          <a:p>
            <a:pPr marL="457200" indent="-457200">
              <a:buFont typeface="+mj-lt"/>
              <a:buAutoNum type="arabicPeriod"/>
            </a:pPr>
            <a:r>
              <a:rPr lang="en-US" dirty="0" smtClean="0"/>
              <a:t>What is the Nitrification cycle?</a:t>
            </a:r>
            <a:endParaRPr lang="en-US" dirty="0"/>
          </a:p>
        </p:txBody>
      </p:sp>
    </p:spTree>
    <p:extLst>
      <p:ext uri="{BB962C8B-B14F-4D97-AF65-F5344CB8AC3E}">
        <p14:creationId xmlns:p14="http://schemas.microsoft.com/office/powerpoint/2010/main" val="184769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Omnivores Dilemma</a:t>
            </a:r>
            <a:br>
              <a:rPr lang="en-US" dirty="0" smtClean="0"/>
            </a:br>
            <a:r>
              <a:rPr lang="en-US" dirty="0" smtClean="0"/>
              <a:t>How Corn Took Over America &amp; The Farm p. 47 NB</a:t>
            </a:r>
            <a:endParaRPr lang="en-US" dirty="0"/>
          </a:p>
        </p:txBody>
      </p:sp>
      <p:sp>
        <p:nvSpPr>
          <p:cNvPr id="3" name="Content Placeholder 2"/>
          <p:cNvSpPr>
            <a:spLocks noGrp="1"/>
          </p:cNvSpPr>
          <p:nvPr>
            <p:ph idx="1"/>
          </p:nvPr>
        </p:nvSpPr>
        <p:spPr/>
        <p:txBody>
          <a:bodyPr/>
          <a:lstStyle/>
          <a:p>
            <a:r>
              <a:rPr lang="en-US" dirty="0" smtClean="0"/>
              <a:t>How is the supermarket like a field of corn?  P.10</a:t>
            </a:r>
          </a:p>
          <a:p>
            <a:r>
              <a:rPr lang="en-US" dirty="0" smtClean="0"/>
              <a:t>Name some products made from corn. P. 11</a:t>
            </a:r>
          </a:p>
          <a:p>
            <a:r>
              <a:rPr lang="en-US" dirty="0" smtClean="0"/>
              <a:t>How much biodiversity was lost from 1920 – 2002? P. 26 NB</a:t>
            </a:r>
          </a:p>
          <a:p>
            <a:r>
              <a:rPr lang="en-US" dirty="0" smtClean="0"/>
              <a:t>Discuss a result of growing so much corn. P. 26 - 27</a:t>
            </a:r>
            <a:endParaRPr lang="en-US" dirty="0"/>
          </a:p>
        </p:txBody>
      </p:sp>
    </p:spTree>
    <p:extLst>
      <p:ext uri="{BB962C8B-B14F-4D97-AF65-F5344CB8AC3E}">
        <p14:creationId xmlns:p14="http://schemas.microsoft.com/office/powerpoint/2010/main" val="385791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07" y="518306"/>
            <a:ext cx="9601196" cy="1303867"/>
          </a:xfrm>
        </p:spPr>
        <p:txBody>
          <a:bodyPr>
            <a:normAutofit fontScale="90000"/>
          </a:bodyPr>
          <a:lstStyle/>
          <a:p>
            <a:r>
              <a:rPr lang="en-US" dirty="0" smtClean="0"/>
              <a:t>1 – 2 page paper Due May 12th</a:t>
            </a:r>
            <a:br>
              <a:rPr lang="en-US" dirty="0" smtClean="0"/>
            </a:br>
            <a:r>
              <a:rPr lang="en-US" dirty="0" smtClean="0"/>
              <a:t>Where does your food come from?</a:t>
            </a:r>
            <a:endParaRPr lang="en-US" dirty="0"/>
          </a:p>
        </p:txBody>
      </p:sp>
      <p:sp>
        <p:nvSpPr>
          <p:cNvPr id="3" name="Content Placeholder 2"/>
          <p:cNvSpPr>
            <a:spLocks noGrp="1"/>
          </p:cNvSpPr>
          <p:nvPr>
            <p:ph idx="1"/>
          </p:nvPr>
        </p:nvSpPr>
        <p:spPr>
          <a:xfrm>
            <a:off x="424070" y="1921566"/>
            <a:ext cx="11290852" cy="4439478"/>
          </a:xfrm>
        </p:spPr>
        <p:txBody>
          <a:bodyPr>
            <a:normAutofit lnSpcReduction="10000"/>
          </a:bodyPr>
          <a:lstStyle/>
          <a:p>
            <a:r>
              <a:rPr lang="en-US" dirty="0" smtClean="0"/>
              <a:t>Where does your food </a:t>
            </a:r>
            <a:r>
              <a:rPr lang="en-US" dirty="0"/>
              <a:t>c</a:t>
            </a:r>
            <a:r>
              <a:rPr lang="en-US" dirty="0" smtClean="0"/>
              <a:t>ome </a:t>
            </a:r>
            <a:r>
              <a:rPr lang="en-US" dirty="0"/>
              <a:t>f</a:t>
            </a:r>
            <a:r>
              <a:rPr lang="en-US" dirty="0" smtClean="0"/>
              <a:t>rom?</a:t>
            </a:r>
          </a:p>
          <a:p>
            <a:pPr lvl="1"/>
            <a:r>
              <a:rPr lang="en-US" dirty="0" smtClean="0"/>
              <a:t>Discuss where your family buys food.  Discuss what Farm to Fork is and it’s benefits.</a:t>
            </a:r>
          </a:p>
          <a:p>
            <a:r>
              <a:rPr lang="en-US" dirty="0" smtClean="0"/>
              <a:t>Why is it important to know where your food comes from?</a:t>
            </a:r>
          </a:p>
          <a:p>
            <a:pPr lvl="1"/>
            <a:r>
              <a:rPr lang="en-US" dirty="0" smtClean="0"/>
              <a:t>Include examples, explanations, and show the significance of where our food comes from.</a:t>
            </a:r>
          </a:p>
          <a:p>
            <a:pPr lvl="2"/>
            <a:r>
              <a:rPr lang="en-US" dirty="0" smtClean="0"/>
              <a:t>Maybe include ingredients such as High Fructose Corn Syrup, salt, fat, sugar in our diet.</a:t>
            </a:r>
          </a:p>
          <a:p>
            <a:pPr lvl="2"/>
            <a:r>
              <a:rPr lang="en-US" dirty="0" smtClean="0"/>
              <a:t>Discuss the video: Fed Up.</a:t>
            </a:r>
          </a:p>
          <a:p>
            <a:pPr lvl="2"/>
            <a:r>
              <a:rPr lang="en-US" dirty="0" smtClean="0"/>
              <a:t>Include notes from Kari Pina’s Guest presentation about how she sources healthy fresh food for 7700 students.</a:t>
            </a:r>
          </a:p>
          <a:p>
            <a:pPr lvl="1"/>
            <a:r>
              <a:rPr lang="en-US" dirty="0" smtClean="0"/>
              <a:t>Include the difference between processed and natural foods.  Why is that important?</a:t>
            </a:r>
          </a:p>
          <a:p>
            <a:pPr lvl="1"/>
            <a:r>
              <a:rPr lang="en-US" dirty="0" smtClean="0"/>
              <a:t>Include companies, businesses that are part of the solution to eat healthier, and companies that could improve to become part of the solution.  How are companies trying to change their image?</a:t>
            </a:r>
          </a:p>
          <a:p>
            <a:r>
              <a:rPr lang="en-US" dirty="0" smtClean="0"/>
              <a:t>APA Style:  purdue.owl.edu</a:t>
            </a:r>
            <a:endParaRPr lang="en-US" dirty="0"/>
          </a:p>
        </p:txBody>
      </p:sp>
    </p:spTree>
    <p:extLst>
      <p:ext uri="{BB962C8B-B14F-4D97-AF65-F5344CB8AC3E}">
        <p14:creationId xmlns:p14="http://schemas.microsoft.com/office/powerpoint/2010/main" val="3454363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r>
              <a:rPr lang="en-US" dirty="0" smtClean="0"/>
              <a:t>p.49</a:t>
            </a:r>
            <a:endParaRPr lang="en-US" dirty="0"/>
          </a:p>
        </p:txBody>
      </p:sp>
      <p:sp>
        <p:nvSpPr>
          <p:cNvPr id="3" name="Content Placeholder 2"/>
          <p:cNvSpPr>
            <a:spLocks noGrp="1"/>
          </p:cNvSpPr>
          <p:nvPr>
            <p:ph idx="1"/>
          </p:nvPr>
        </p:nvSpPr>
        <p:spPr>
          <a:xfrm>
            <a:off x="1295401" y="2446986"/>
            <a:ext cx="9601195" cy="3428882"/>
          </a:xfrm>
        </p:spPr>
        <p:txBody>
          <a:bodyPr>
            <a:normAutofit lnSpcReduction="10000"/>
          </a:bodyPr>
          <a:lstStyle/>
          <a:p>
            <a:r>
              <a:rPr lang="en-US" dirty="0" smtClean="0"/>
              <a:t>Begin the Career Assessment</a:t>
            </a:r>
          </a:p>
          <a:p>
            <a:r>
              <a:rPr lang="en-US" dirty="0" smtClean="0"/>
              <a:t>Write an occupation you are interested in.</a:t>
            </a:r>
          </a:p>
          <a:p>
            <a:r>
              <a:rPr lang="en-US" dirty="0" smtClean="0"/>
              <a:t>One sentence describing the job in your own words</a:t>
            </a:r>
          </a:p>
          <a:p>
            <a:r>
              <a:rPr lang="en-US" dirty="0" smtClean="0"/>
              <a:t>Describe the preparation required for that occupation</a:t>
            </a:r>
          </a:p>
          <a:p>
            <a:r>
              <a:rPr lang="en-US" dirty="0" smtClean="0"/>
              <a:t>What is the range of salary?</a:t>
            </a:r>
          </a:p>
          <a:p>
            <a:r>
              <a:rPr lang="en-US" dirty="0" smtClean="0"/>
              <a:t>What is that occupations outlook?  Expanding, stagnant, decreasing?</a:t>
            </a:r>
          </a:p>
          <a:p>
            <a:r>
              <a:rPr lang="en-US" dirty="0" smtClean="0"/>
              <a:t>What are the common College Majors?</a:t>
            </a:r>
          </a:p>
        </p:txBody>
      </p:sp>
    </p:spTree>
    <p:extLst>
      <p:ext uri="{BB962C8B-B14F-4D97-AF65-F5344CB8AC3E}">
        <p14:creationId xmlns:p14="http://schemas.microsoft.com/office/powerpoint/2010/main" val="1947151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r>
              <a:rPr lang="en-US" dirty="0" smtClean="0"/>
              <a:t>P. 51NB</a:t>
            </a:r>
            <a:br>
              <a:rPr lang="en-US" dirty="0" smtClean="0"/>
            </a:br>
            <a:endParaRPr lang="en-US" dirty="0"/>
          </a:p>
        </p:txBody>
      </p:sp>
      <p:sp>
        <p:nvSpPr>
          <p:cNvPr id="3" name="Content Placeholder 2"/>
          <p:cNvSpPr>
            <a:spLocks noGrp="1"/>
          </p:cNvSpPr>
          <p:nvPr>
            <p:ph idx="1"/>
          </p:nvPr>
        </p:nvSpPr>
        <p:spPr/>
        <p:txBody>
          <a:bodyPr/>
          <a:lstStyle/>
          <a:p>
            <a:r>
              <a:rPr lang="en-US" dirty="0" smtClean="0"/>
              <a:t>Read: “Things they need to be able to do”</a:t>
            </a:r>
          </a:p>
          <a:p>
            <a:r>
              <a:rPr lang="en-US" dirty="0" smtClean="0"/>
              <a:t>Write one - three skill(s) or job description that you are good at.</a:t>
            </a:r>
            <a:endParaRPr lang="en-US" dirty="0"/>
          </a:p>
        </p:txBody>
      </p:sp>
    </p:spTree>
    <p:extLst>
      <p:ext uri="{BB962C8B-B14F-4D97-AF65-F5344CB8AC3E}">
        <p14:creationId xmlns:p14="http://schemas.microsoft.com/office/powerpoint/2010/main" val="463439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Level Research P. 53 NB</a:t>
            </a:r>
            <a:endParaRPr lang="en-US" dirty="0"/>
          </a:p>
        </p:txBody>
      </p:sp>
      <p:sp>
        <p:nvSpPr>
          <p:cNvPr id="3" name="Content Placeholder 2"/>
          <p:cNvSpPr>
            <a:spLocks noGrp="1"/>
          </p:cNvSpPr>
          <p:nvPr>
            <p:ph idx="1"/>
          </p:nvPr>
        </p:nvSpPr>
        <p:spPr/>
        <p:txBody>
          <a:bodyPr/>
          <a:lstStyle/>
          <a:p>
            <a:r>
              <a:rPr lang="en-US" dirty="0" smtClean="0"/>
              <a:t>Find 3 Entry – Level employment opportunities from the Skills Profiler of California Career Zone</a:t>
            </a:r>
          </a:p>
          <a:p>
            <a:r>
              <a:rPr lang="en-US" dirty="0" smtClean="0"/>
              <a:t>State your skill that will be an asset to that type of work.</a:t>
            </a:r>
            <a:endParaRPr lang="en-US" dirty="0"/>
          </a:p>
        </p:txBody>
      </p:sp>
    </p:spTree>
    <p:extLst>
      <p:ext uri="{BB962C8B-B14F-4D97-AF65-F5344CB8AC3E}">
        <p14:creationId xmlns:p14="http://schemas.microsoft.com/office/powerpoint/2010/main" val="2906629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Omnivore’s Dilemma</a:t>
            </a:r>
            <a:br>
              <a:rPr lang="en-US" dirty="0" smtClean="0"/>
            </a:br>
            <a:r>
              <a:rPr lang="en-US" dirty="0" smtClean="0"/>
              <a:t>CH 3 From Farm to Factory</a:t>
            </a:r>
            <a:br>
              <a:rPr lang="en-US" dirty="0" smtClean="0"/>
            </a:br>
            <a:r>
              <a:rPr lang="en-US" dirty="0" smtClean="0"/>
              <a:t>Turning bombs into Fertilizer p. 57 NB</a:t>
            </a:r>
            <a:endParaRPr lang="en-US" dirty="0"/>
          </a:p>
        </p:txBody>
      </p:sp>
      <p:sp>
        <p:nvSpPr>
          <p:cNvPr id="3" name="Content Placeholder 2"/>
          <p:cNvSpPr>
            <a:spLocks noGrp="1"/>
          </p:cNvSpPr>
          <p:nvPr>
            <p:ph idx="1"/>
          </p:nvPr>
        </p:nvSpPr>
        <p:spPr/>
        <p:txBody>
          <a:bodyPr/>
          <a:lstStyle/>
          <a:p>
            <a:r>
              <a:rPr lang="en-US" dirty="0" smtClean="0"/>
              <a:t>What is Agribusiness? P. 29 NB</a:t>
            </a:r>
          </a:p>
          <a:p>
            <a:r>
              <a:rPr lang="en-US" dirty="0" smtClean="0"/>
              <a:t>What is the main ingredient in fertilizer?</a:t>
            </a:r>
          </a:p>
          <a:p>
            <a:r>
              <a:rPr lang="en-US" dirty="0" smtClean="0"/>
              <a:t>How is recycling fertilizer in a natural loop different than applying ammonium nitrate?</a:t>
            </a:r>
            <a:endParaRPr lang="en-US" dirty="0"/>
          </a:p>
        </p:txBody>
      </p:sp>
    </p:spTree>
    <p:extLst>
      <p:ext uri="{BB962C8B-B14F-4D97-AF65-F5344CB8AC3E}">
        <p14:creationId xmlns:p14="http://schemas.microsoft.com/office/powerpoint/2010/main" val="2341267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a:t>
            </a:r>
            <a:r>
              <a:rPr lang="en-US" dirty="0"/>
              <a:t>D</a:t>
            </a:r>
            <a:r>
              <a:rPr lang="en-US" dirty="0" smtClean="0"/>
              <a:t>epartment of Food &amp; Agriculture</a:t>
            </a:r>
            <a:br>
              <a:rPr lang="en-US" dirty="0" smtClean="0"/>
            </a:br>
            <a:r>
              <a:rPr lang="en-US" dirty="0" smtClean="0"/>
              <a:t>p.75 NB</a:t>
            </a:r>
            <a:endParaRPr lang="en-US" dirty="0"/>
          </a:p>
        </p:txBody>
      </p:sp>
      <p:sp>
        <p:nvSpPr>
          <p:cNvPr id="3" name="Content Placeholder 2"/>
          <p:cNvSpPr>
            <a:spLocks noGrp="1"/>
          </p:cNvSpPr>
          <p:nvPr>
            <p:ph idx="1"/>
          </p:nvPr>
        </p:nvSpPr>
        <p:spPr/>
        <p:txBody>
          <a:bodyPr/>
          <a:lstStyle/>
          <a:p>
            <a:r>
              <a:rPr lang="en-US" dirty="0">
                <a:hlinkClick r:id="rId2"/>
              </a:rPr>
              <a:t>https://www.cdfa.ca.gov</a:t>
            </a:r>
            <a:r>
              <a:rPr lang="en-US" dirty="0" smtClean="0">
                <a:hlinkClick r:id="rId2"/>
              </a:rPr>
              <a:t>/</a:t>
            </a:r>
            <a:endParaRPr lang="en-US" dirty="0" smtClean="0"/>
          </a:p>
          <a:p>
            <a:r>
              <a:rPr lang="en-US" dirty="0">
                <a:hlinkClick r:id="rId3"/>
              </a:rPr>
              <a:t>https://www.cdfa.ca.gov/employment</a:t>
            </a:r>
            <a:r>
              <a:rPr lang="en-US" dirty="0" smtClean="0">
                <a:hlinkClick r:id="rId3"/>
              </a:rPr>
              <a:t>/</a:t>
            </a:r>
            <a:endParaRPr lang="en-US" dirty="0" smtClean="0"/>
          </a:p>
          <a:p>
            <a:r>
              <a:rPr lang="en-US" dirty="0" smtClean="0"/>
              <a:t>View the above websites.</a:t>
            </a:r>
          </a:p>
          <a:p>
            <a:r>
              <a:rPr lang="en-US" dirty="0" smtClean="0"/>
              <a:t>Write in your notebook a summary of what the website has to offer.</a:t>
            </a:r>
          </a:p>
          <a:p>
            <a:r>
              <a:rPr lang="en-US" dirty="0" smtClean="0"/>
              <a:t>What are some available employment positions offered in </a:t>
            </a:r>
            <a:r>
              <a:rPr lang="en-US" smtClean="0"/>
              <a:t>the CDFA?</a:t>
            </a:r>
            <a:endParaRPr lang="en-US" dirty="0"/>
          </a:p>
        </p:txBody>
      </p:sp>
    </p:spTree>
    <p:extLst>
      <p:ext uri="{BB962C8B-B14F-4D97-AF65-F5344CB8AC3E}">
        <p14:creationId xmlns:p14="http://schemas.microsoft.com/office/powerpoint/2010/main" val="418584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25" y="680196"/>
            <a:ext cx="3718455" cy="1371600"/>
          </a:xfrm>
        </p:spPr>
        <p:txBody>
          <a:bodyPr>
            <a:normAutofit fontScale="90000"/>
          </a:bodyPr>
          <a:lstStyle/>
          <a:p>
            <a:r>
              <a:rPr lang="en-US" dirty="0" smtClean="0"/>
              <a:t>Assembling the Ramp for loading the garden beds with soil.</a:t>
            </a:r>
            <a:br>
              <a:rPr lang="en-US" dirty="0" smtClean="0"/>
            </a:br>
            <a:r>
              <a:rPr lang="en-US" smtClean="0"/>
              <a:t>May 15</a:t>
            </a:r>
            <a:r>
              <a:rPr lang="en-US" baseline="30000" smtClean="0"/>
              <a:t>th</a:t>
            </a:r>
            <a:r>
              <a:rPr lang="en-US" smtClean="0"/>
              <a:t>, 2016</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844" y="2051796"/>
            <a:ext cx="3474486" cy="465203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719" y="1030309"/>
            <a:ext cx="3861991" cy="5170867"/>
          </a:xfrm>
          <a:prstGeom prst="rect">
            <a:avLst/>
          </a:prstGeom>
        </p:spPr>
      </p:pic>
    </p:spTree>
    <p:extLst>
      <p:ext uri="{BB962C8B-B14F-4D97-AF65-F5344CB8AC3E}">
        <p14:creationId xmlns:p14="http://schemas.microsoft.com/office/powerpoint/2010/main" val="268515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Still building the ramp…</a:t>
            </a:r>
            <a:br>
              <a:rPr lang="en-US" dirty="0" smtClean="0"/>
            </a:br>
            <a:r>
              <a:rPr lang="en-US" dirty="0" smtClean="0"/>
              <a:t>Finally we get to move soil, even the puppy dog gets to help.</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21545" y="2560638"/>
            <a:ext cx="2472109" cy="330993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04695" y="2560638"/>
            <a:ext cx="2472109" cy="3309937"/>
          </a:xfrm>
        </p:spPr>
      </p:pic>
    </p:spTree>
    <p:extLst>
      <p:ext uri="{BB962C8B-B14F-4D97-AF65-F5344CB8AC3E}">
        <p14:creationId xmlns:p14="http://schemas.microsoft.com/office/powerpoint/2010/main" val="4074077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453128" cy="5499046"/>
          </a:xfrm>
        </p:spPr>
        <p:txBody>
          <a:bodyPr>
            <a:normAutofit/>
          </a:bodyPr>
          <a:lstStyle/>
          <a:p>
            <a:r>
              <a:rPr lang="en-US" dirty="0" smtClean="0"/>
              <a:t>I hope my future students appreciate all the hard work that went into building the garden beds and moving soil into them!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9290" y="471085"/>
            <a:ext cx="4488787" cy="6010093"/>
          </a:xfrm>
        </p:spPr>
      </p:pic>
    </p:spTree>
    <p:extLst>
      <p:ext uri="{BB962C8B-B14F-4D97-AF65-F5344CB8AC3E}">
        <p14:creationId xmlns:p14="http://schemas.microsoft.com/office/powerpoint/2010/main" val="400651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Prefabricated Mini Aquaponics Unit</a:t>
            </a:r>
            <a:endParaRPr lang="en-US" dirty="0"/>
          </a:p>
        </p:txBody>
      </p:sp>
      <p:pic>
        <p:nvPicPr>
          <p:cNvPr id="4" name="Content Placeholder 3"/>
          <p:cNvPicPr>
            <a:picLocks noGrp="1" noChangeAspect="1"/>
          </p:cNvPicPr>
          <p:nvPr>
            <p:ph idx="1"/>
          </p:nvPr>
        </p:nvPicPr>
        <p:blipFill>
          <a:blip r:embed="rId2"/>
          <a:stretch>
            <a:fillRect/>
          </a:stretch>
        </p:blipFill>
        <p:spPr>
          <a:xfrm>
            <a:off x="2535230" y="2406918"/>
            <a:ext cx="5084770" cy="3813578"/>
          </a:xfrm>
          <a:prstGeom prst="rect">
            <a:avLst/>
          </a:prstGeom>
        </p:spPr>
      </p:pic>
    </p:spTree>
    <p:extLst>
      <p:ext uri="{BB962C8B-B14F-4D97-AF65-F5344CB8AC3E}">
        <p14:creationId xmlns:p14="http://schemas.microsoft.com/office/powerpoint/2010/main" val="254418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McAllister</a:t>
            </a:r>
            <a:r>
              <a:rPr lang="en-US" dirty="0"/>
              <a:t> </a:t>
            </a:r>
            <a:r>
              <a:rPr lang="en-US" dirty="0" smtClean="0"/>
              <a:t>gets to play in the soil!!!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Silly Goose…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1743" y="2560638"/>
            <a:ext cx="4431714" cy="330993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04695" y="2560638"/>
            <a:ext cx="2472109" cy="3309937"/>
          </a:xfrm>
        </p:spPr>
      </p:pic>
    </p:spTree>
    <p:extLst>
      <p:ext uri="{BB962C8B-B14F-4D97-AF65-F5344CB8AC3E}">
        <p14:creationId xmlns:p14="http://schemas.microsoft.com/office/powerpoint/2010/main" val="1027298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56375"/>
            <a:ext cx="9601196" cy="1303867"/>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West Sacramento Rotary, Centennial – Tony, Matt &amp; Chris</a:t>
            </a:r>
          </a:p>
          <a:p>
            <a:r>
              <a:rPr lang="en-US" dirty="0" smtClean="0"/>
              <a:t>Cheryle Sutton – Culinary Teacher</a:t>
            </a:r>
          </a:p>
          <a:p>
            <a:r>
              <a:rPr lang="en-US" dirty="0" smtClean="0"/>
              <a:t>Jesus &amp; </a:t>
            </a:r>
            <a:r>
              <a:rPr lang="en-US" dirty="0" err="1" smtClean="0"/>
              <a:t>Reshe</a:t>
            </a:r>
            <a:r>
              <a:rPr lang="en-US" dirty="0" smtClean="0"/>
              <a:t>- Student Volunteers</a:t>
            </a:r>
          </a:p>
          <a:p>
            <a:pPr marL="0" indent="0">
              <a:buNone/>
            </a:pPr>
            <a:endParaRPr lang="en-US" dirty="0"/>
          </a:p>
        </p:txBody>
      </p:sp>
    </p:spTree>
    <p:extLst>
      <p:ext uri="{BB962C8B-B14F-4D97-AF65-F5344CB8AC3E}">
        <p14:creationId xmlns:p14="http://schemas.microsoft.com/office/powerpoint/2010/main" val="234424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Matters Notes Page 77NB</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987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5/18 </a:t>
            </a:r>
            <a:r>
              <a:rPr lang="en-US" dirty="0" smtClean="0"/>
              <a:t>Mini Aquaponics Unit</a:t>
            </a:r>
            <a:br>
              <a:rPr lang="en-US" dirty="0" smtClean="0"/>
            </a:br>
            <a:r>
              <a:rPr lang="en-US" dirty="0"/>
              <a:t>Obj. TSW develop a plan to assemble an mini aquaponics </a:t>
            </a:r>
            <a:r>
              <a:rPr lang="en-US" dirty="0" smtClean="0"/>
              <a:t>unit. P. 78 NB</a:t>
            </a:r>
            <a:endParaRPr lang="en-US" dirty="0"/>
          </a:p>
        </p:txBody>
      </p:sp>
      <p:pic>
        <p:nvPicPr>
          <p:cNvPr id="5" name="Content Placeholder 4"/>
          <p:cNvPicPr>
            <a:picLocks noGrp="1" noChangeAspect="1"/>
          </p:cNvPicPr>
          <p:nvPr>
            <p:ph sz="half" idx="1"/>
          </p:nvPr>
        </p:nvPicPr>
        <p:blipFill>
          <a:blip r:embed="rId2"/>
          <a:stretch>
            <a:fillRect/>
          </a:stretch>
        </p:blipFill>
        <p:spPr>
          <a:xfrm>
            <a:off x="824248" y="2560320"/>
            <a:ext cx="2965629" cy="4234818"/>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are the benefits of an aquaponics system?</a:t>
            </a:r>
          </a:p>
          <a:p>
            <a:pPr marL="457200" indent="-457200">
              <a:buFont typeface="+mj-lt"/>
              <a:buAutoNum type="arabicPeriod"/>
            </a:pPr>
            <a:r>
              <a:rPr lang="en-US" dirty="0" smtClean="0"/>
              <a:t>How does it “fit”, into our sustainable model?</a:t>
            </a:r>
          </a:p>
          <a:p>
            <a:pPr marL="457200" indent="-457200">
              <a:buFont typeface="+mj-lt"/>
              <a:buAutoNum type="arabicPeriod"/>
            </a:pPr>
            <a:r>
              <a:rPr lang="en-US" dirty="0" smtClean="0"/>
              <a:t>What concerns do you have about assembling one?</a:t>
            </a:r>
          </a:p>
          <a:p>
            <a:pPr marL="457200" indent="-457200">
              <a:buFont typeface="+mj-lt"/>
              <a:buAutoNum type="arabicPeriod"/>
            </a:pPr>
            <a:endParaRPr lang="en-US" dirty="0"/>
          </a:p>
        </p:txBody>
      </p:sp>
    </p:spTree>
    <p:extLst>
      <p:ext uri="{BB962C8B-B14F-4D97-AF65-F5344CB8AC3E}">
        <p14:creationId xmlns:p14="http://schemas.microsoft.com/office/powerpoint/2010/main" val="306839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Aquaponics Benefits</a:t>
            </a:r>
            <a:endParaRPr lang="en-US" dirty="0"/>
          </a:p>
        </p:txBody>
      </p:sp>
      <p:sp>
        <p:nvSpPr>
          <p:cNvPr id="3" name="Content Placeholder 2"/>
          <p:cNvSpPr>
            <a:spLocks noGrp="1"/>
          </p:cNvSpPr>
          <p:nvPr>
            <p:ph idx="1"/>
          </p:nvPr>
        </p:nvSpPr>
        <p:spPr/>
        <p:txBody>
          <a:bodyPr/>
          <a:lstStyle/>
          <a:p>
            <a:r>
              <a:rPr lang="en-US" dirty="0" smtClean="0"/>
              <a:t>Efficient use of space</a:t>
            </a:r>
          </a:p>
          <a:p>
            <a:r>
              <a:rPr lang="en-US" dirty="0" smtClean="0"/>
              <a:t>Reuse matter and Nutrients</a:t>
            </a:r>
          </a:p>
          <a:p>
            <a:r>
              <a:rPr lang="en-US" dirty="0" smtClean="0"/>
              <a:t>Recycling Waste (nutrients)</a:t>
            </a:r>
          </a:p>
          <a:p>
            <a:r>
              <a:rPr lang="en-US" dirty="0" smtClean="0"/>
              <a:t>Experience Symbiotic Relationships between organisms</a:t>
            </a:r>
          </a:p>
          <a:p>
            <a:r>
              <a:rPr lang="en-US" dirty="0" smtClean="0"/>
              <a:t>Grow your own food</a:t>
            </a:r>
            <a:endParaRPr lang="en-US" dirty="0"/>
          </a:p>
        </p:txBody>
      </p:sp>
    </p:spTree>
    <p:extLst>
      <p:ext uri="{BB962C8B-B14F-4D97-AF65-F5344CB8AC3E}">
        <p14:creationId xmlns:p14="http://schemas.microsoft.com/office/powerpoint/2010/main" val="46195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592428"/>
            <a:ext cx="11281893" cy="1964504"/>
          </a:xfrm>
        </p:spPr>
        <p:txBody>
          <a:bodyPr>
            <a:normAutofit fontScale="90000"/>
          </a:bodyPr>
          <a:lstStyle/>
          <a:p>
            <a:r>
              <a:rPr lang="en-US" sz="2800" b="1" dirty="0" smtClean="0"/>
              <a:t>Aquaponics Unit</a:t>
            </a:r>
            <a:br>
              <a:rPr lang="en-US" sz="2800" b="1" dirty="0" smtClean="0"/>
            </a:br>
            <a:r>
              <a:rPr lang="en-US" sz="2800" dirty="0" smtClean="0"/>
              <a:t>Assigning Tasks – Nelson / </a:t>
            </a:r>
            <a:r>
              <a:rPr lang="en-US" sz="2800" dirty="0" err="1" smtClean="0"/>
              <a:t>Pade</a:t>
            </a:r>
            <a:r>
              <a:rPr lang="en-US" sz="2800" dirty="0" smtClean="0"/>
              <a:t> 	Mini Aquaponics System</a:t>
            </a:r>
            <a:br>
              <a:rPr lang="en-US" sz="2800" dirty="0" smtClean="0"/>
            </a:br>
            <a:r>
              <a:rPr lang="en-US" sz="2800" dirty="0" smtClean="0"/>
              <a:t>Read through the directions as a team. Decide who will have what roles.</a:t>
            </a:r>
            <a:br>
              <a:rPr lang="en-US" sz="2800" dirty="0" smtClean="0"/>
            </a:br>
            <a:r>
              <a:rPr lang="en-US" sz="2800" dirty="0" smtClean="0"/>
              <a:t>Write down questions (</a:t>
            </a:r>
            <a:r>
              <a:rPr lang="en-US" sz="2800" b="1" dirty="0" smtClean="0"/>
              <a:t>RFI </a:t>
            </a:r>
            <a:r>
              <a:rPr lang="en-US" sz="2800" dirty="0" smtClean="0"/>
              <a:t>– </a:t>
            </a:r>
            <a:r>
              <a:rPr lang="en-US" sz="2800" b="1" dirty="0" smtClean="0"/>
              <a:t>R</a:t>
            </a:r>
            <a:r>
              <a:rPr lang="en-US" sz="2800" dirty="0" smtClean="0"/>
              <a:t>equest </a:t>
            </a:r>
            <a:r>
              <a:rPr lang="en-US" sz="2800" b="1" dirty="0"/>
              <a:t>F</a:t>
            </a:r>
            <a:r>
              <a:rPr lang="en-US" sz="2800" dirty="0" smtClean="0"/>
              <a:t>or </a:t>
            </a:r>
            <a:r>
              <a:rPr lang="en-US" sz="2800" b="1" dirty="0" smtClean="0"/>
              <a:t>I</a:t>
            </a:r>
            <a:r>
              <a:rPr lang="en-US" sz="2800" dirty="0" smtClean="0"/>
              <a:t>nformation) that you have or highlight parts of the directions you need clarification on. </a:t>
            </a:r>
            <a:r>
              <a:rPr lang="en-US" sz="2800" b="1" dirty="0" smtClean="0"/>
              <a:t>P. 79 NB</a:t>
            </a:r>
            <a:endParaRPr lang="en-US" sz="2800" b="1" dirty="0"/>
          </a:p>
        </p:txBody>
      </p:sp>
      <p:sp>
        <p:nvSpPr>
          <p:cNvPr id="3" name="Content Placeholder 2"/>
          <p:cNvSpPr>
            <a:spLocks noGrp="1"/>
          </p:cNvSpPr>
          <p:nvPr>
            <p:ph idx="1"/>
          </p:nvPr>
        </p:nvSpPr>
        <p:spPr/>
        <p:txBody>
          <a:bodyPr/>
          <a:lstStyle/>
          <a:p>
            <a:r>
              <a:rPr lang="en-US" b="1" dirty="0" smtClean="0"/>
              <a:t>(1)  Foreman:  </a:t>
            </a:r>
            <a:r>
              <a:rPr lang="en-US" dirty="0" smtClean="0"/>
              <a:t>Read ALL directions and assigns tasks to construction crew and Gopher and makes sure ALL tasks are carried out appropriately.</a:t>
            </a:r>
          </a:p>
          <a:p>
            <a:r>
              <a:rPr lang="en-US" b="1" dirty="0" smtClean="0"/>
              <a:t>(3) Construction: </a:t>
            </a:r>
            <a:r>
              <a:rPr lang="en-US" dirty="0" smtClean="0"/>
              <a:t>Responsible for cutting supplies to appropriate length and assembling the aquaponics unit.</a:t>
            </a:r>
          </a:p>
          <a:p>
            <a:r>
              <a:rPr lang="en-US" b="1" dirty="0" smtClean="0"/>
              <a:t>(1) Gopher: </a:t>
            </a:r>
            <a:r>
              <a:rPr lang="en-US" dirty="0" smtClean="0"/>
              <a:t>person responsible for set up, clean up and getting the appropriate supplies.</a:t>
            </a:r>
          </a:p>
          <a:p>
            <a:endParaRPr lang="en-US" dirty="0"/>
          </a:p>
        </p:txBody>
      </p:sp>
    </p:spTree>
    <p:extLst>
      <p:ext uri="{BB962C8B-B14F-4D97-AF65-F5344CB8AC3E}">
        <p14:creationId xmlns:p14="http://schemas.microsoft.com/office/powerpoint/2010/main" val="19549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592428"/>
            <a:ext cx="11011436" cy="1828800"/>
          </a:xfrm>
        </p:spPr>
        <p:txBody>
          <a:bodyPr>
            <a:normAutofit fontScale="90000"/>
          </a:bodyPr>
          <a:lstStyle/>
          <a:p>
            <a:r>
              <a:rPr lang="en-US" dirty="0" smtClean="0"/>
              <a:t>5/19  </a:t>
            </a:r>
            <a:r>
              <a:rPr lang="en-US" dirty="0" smtClean="0"/>
              <a:t>Getting started with the Mini </a:t>
            </a:r>
            <a:r>
              <a:rPr lang="en-US" dirty="0" smtClean="0"/>
              <a:t>Aquaponics Unit</a:t>
            </a:r>
            <a:br>
              <a:rPr lang="en-US" dirty="0" smtClean="0"/>
            </a:br>
            <a:r>
              <a:rPr lang="en-US" dirty="0" smtClean="0"/>
              <a:t>Obj. TSW learn first hand skills assembling a mini aquaponics unit. </a:t>
            </a:r>
            <a:r>
              <a:rPr lang="en-US" dirty="0" smtClean="0"/>
              <a:t>P.80 NB</a:t>
            </a:r>
            <a:endParaRPr lang="en-US" dirty="0"/>
          </a:p>
        </p:txBody>
      </p:sp>
      <p:pic>
        <p:nvPicPr>
          <p:cNvPr id="5" name="Content Placeholder 4"/>
          <p:cNvPicPr>
            <a:picLocks noGrp="1" noChangeAspect="1"/>
          </p:cNvPicPr>
          <p:nvPr>
            <p:ph sz="half" idx="1"/>
          </p:nvPr>
        </p:nvPicPr>
        <p:blipFill>
          <a:blip r:embed="rId2"/>
          <a:stretch>
            <a:fillRect/>
          </a:stretch>
        </p:blipFill>
        <p:spPr>
          <a:xfrm>
            <a:off x="785611" y="2752274"/>
            <a:ext cx="5231014" cy="3244863"/>
          </a:xfrm>
          <a:prstGeom prst="rect">
            <a:avLst/>
          </a:prstGeom>
        </p:spPr>
      </p:pic>
      <p:sp>
        <p:nvSpPr>
          <p:cNvPr id="4" name="Content Placeholder 3"/>
          <p:cNvSpPr>
            <a:spLocks noGrp="1"/>
          </p:cNvSpPr>
          <p:nvPr>
            <p:ph sz="half" idx="2"/>
          </p:nvPr>
        </p:nvSpPr>
        <p:spPr>
          <a:xfrm>
            <a:off x="6181343" y="2560320"/>
            <a:ext cx="5422521" cy="3310128"/>
          </a:xfrm>
        </p:spPr>
        <p:txBody>
          <a:bodyPr>
            <a:normAutofit/>
          </a:bodyPr>
          <a:lstStyle/>
          <a:p>
            <a:pPr marL="457200" indent="-457200">
              <a:buFont typeface="+mj-lt"/>
              <a:buAutoNum type="arabicPeriod"/>
            </a:pPr>
            <a:r>
              <a:rPr lang="en-US" dirty="0" smtClean="0"/>
              <a:t>What was the construction of the mini aquaponics unit like yesterday?</a:t>
            </a:r>
          </a:p>
          <a:p>
            <a:pPr marL="457200" indent="-457200">
              <a:buFont typeface="+mj-lt"/>
              <a:buAutoNum type="arabicPeriod"/>
            </a:pPr>
            <a:r>
              <a:rPr lang="en-US" dirty="0" smtClean="0"/>
              <a:t>Draw a sketch of what your mini aquaponics unit will look like.</a:t>
            </a:r>
          </a:p>
          <a:p>
            <a:pPr marL="457200" indent="-457200">
              <a:buFont typeface="+mj-lt"/>
              <a:buAutoNum type="arabicPeriod"/>
            </a:pPr>
            <a:r>
              <a:rPr lang="en-US" dirty="0" smtClean="0"/>
              <a:t>What safety measures were taken to make sure McAllister did not lose her mind or have heart complications?</a:t>
            </a:r>
            <a:endParaRPr lang="en-US" dirty="0"/>
          </a:p>
        </p:txBody>
      </p:sp>
    </p:spTree>
    <p:extLst>
      <p:ext uri="{BB962C8B-B14F-4D97-AF65-F5344CB8AC3E}">
        <p14:creationId xmlns:p14="http://schemas.microsoft.com/office/powerpoint/2010/main" val="362545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5/20 Mini Aquaponics Reflection</a:t>
            </a:r>
            <a:br>
              <a:rPr lang="en-US" dirty="0" smtClean="0"/>
            </a:br>
            <a:r>
              <a:rPr lang="en-US" dirty="0" smtClean="0"/>
              <a:t>Obj. TSW reflect on their experience building and assembling the aquaponics unit. P</a:t>
            </a:r>
            <a:r>
              <a:rPr lang="en-US" dirty="0" smtClean="0"/>
              <a:t>. 82 </a:t>
            </a:r>
            <a:r>
              <a:rPr lang="en-US" dirty="0" smtClean="0"/>
              <a:t>NB</a:t>
            </a:r>
            <a:endParaRPr lang="en-US" dirty="0"/>
          </a:p>
        </p:txBody>
      </p:sp>
      <p:pic>
        <p:nvPicPr>
          <p:cNvPr id="5" name="Content Placeholder 4"/>
          <p:cNvPicPr>
            <a:picLocks noGrp="1" noChangeAspect="1"/>
          </p:cNvPicPr>
          <p:nvPr>
            <p:ph sz="half" idx="1"/>
          </p:nvPr>
        </p:nvPicPr>
        <p:blipFill>
          <a:blip r:embed="rId2"/>
          <a:stretch>
            <a:fillRect/>
          </a:stretch>
        </p:blipFill>
        <p:spPr>
          <a:xfrm>
            <a:off x="1609860" y="2560638"/>
            <a:ext cx="3600782" cy="3837103"/>
          </a:xfrm>
          <a:prstGeom prst="rect">
            <a:avLst/>
          </a:prstGeom>
        </p:spPr>
      </p:pic>
      <p:sp>
        <p:nvSpPr>
          <p:cNvPr id="4" name="Content Placeholder 3"/>
          <p:cNvSpPr>
            <a:spLocks noGrp="1"/>
          </p:cNvSpPr>
          <p:nvPr>
            <p:ph sz="half" idx="2"/>
          </p:nvPr>
        </p:nvSpPr>
        <p:spPr>
          <a:xfrm>
            <a:off x="6181344" y="2910625"/>
            <a:ext cx="5216460" cy="3322749"/>
          </a:xfrm>
        </p:spPr>
        <p:txBody>
          <a:bodyPr/>
          <a:lstStyle/>
          <a:p>
            <a:pPr marL="457200" indent="-457200">
              <a:buFont typeface="+mj-lt"/>
              <a:buAutoNum type="arabicPeriod"/>
            </a:pPr>
            <a:r>
              <a:rPr lang="en-US" dirty="0" smtClean="0"/>
              <a:t>How can Aquaponics benefit people throughout the world?</a:t>
            </a:r>
          </a:p>
          <a:p>
            <a:pPr marL="457200" indent="-457200">
              <a:buFont typeface="+mj-lt"/>
              <a:buAutoNum type="arabicPeriod"/>
            </a:pPr>
            <a:r>
              <a:rPr lang="en-US" dirty="0" smtClean="0"/>
              <a:t>What would you do differently with you mini aquaponics unit?</a:t>
            </a:r>
          </a:p>
          <a:p>
            <a:pPr marL="457200" indent="-457200">
              <a:buFont typeface="+mj-lt"/>
              <a:buAutoNum type="arabicPeriod"/>
            </a:pPr>
            <a:r>
              <a:rPr lang="en-US" dirty="0" smtClean="0"/>
              <a:t>What was one of your successes?</a:t>
            </a:r>
            <a:endParaRPr lang="en-US" dirty="0"/>
          </a:p>
        </p:txBody>
      </p:sp>
    </p:spTree>
    <p:extLst>
      <p:ext uri="{BB962C8B-B14F-4D97-AF65-F5344CB8AC3E}">
        <p14:creationId xmlns:p14="http://schemas.microsoft.com/office/powerpoint/2010/main" val="8917292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424</TotalTime>
  <Words>1366</Words>
  <Application>Microsoft Office PowerPoint</Application>
  <PresentationFormat>Widescreen</PresentationFormat>
  <Paragraphs>138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Garamond</vt:lpstr>
      <vt:lpstr>Wingdings</vt:lpstr>
      <vt:lpstr>Organic</vt:lpstr>
      <vt:lpstr>Lesson  Aquaponics</vt:lpstr>
      <vt:lpstr>5/16 Aquaponics Obj. TSW construct ideas about how the mini aquaponics unit will be assembled and how it works. P. 76 NB</vt:lpstr>
      <vt:lpstr>Prefabricated Mini Aquaponics Unit</vt:lpstr>
      <vt:lpstr>Food Matters Notes Page 77NB</vt:lpstr>
      <vt:lpstr>5/18 Mini Aquaponics Unit Obj. TSW develop a plan to assemble an mini aquaponics unit. P. 78 NB</vt:lpstr>
      <vt:lpstr>Aquaponics Benefits</vt:lpstr>
      <vt:lpstr>Aquaponics Unit Assigning Tasks – Nelson / Pade  Mini Aquaponics System Read through the directions as a team. Decide who will have what roles. Write down questions (RFI – Request For Information) that you have or highlight parts of the directions you need clarification on. P. 79 NB</vt:lpstr>
      <vt:lpstr>5/19  Getting started with the Mini Aquaponics Unit Obj. TSW learn first hand skills assembling a mini aquaponics unit. P.80 NB</vt:lpstr>
      <vt:lpstr>5/20 Mini Aquaponics Reflection Obj. TSW reflect on their experience building and assembling the aquaponics unit. P. 82 NB</vt:lpstr>
      <vt:lpstr>Aquaponics Article p. 81 NB</vt:lpstr>
      <vt:lpstr>Transcript P. 59 NB</vt:lpstr>
      <vt:lpstr>Internships.com   P. 71 NB</vt:lpstr>
      <vt:lpstr>Top 10 most Common Interview questions p. 73 NB</vt:lpstr>
      <vt:lpstr>5/11 Aquaponics Obj. TSW realize one of the solutions to feeding the world is aquaponics. P. 72 NB</vt:lpstr>
      <vt:lpstr>Final Project – Garden Plants</vt:lpstr>
      <vt:lpstr>Final Project - Aquaponics Unit</vt:lpstr>
      <vt:lpstr>What would be good questions to ask during an interview?  P. 73 NB</vt:lpstr>
      <vt:lpstr>If you can’t get enough…</vt:lpstr>
      <vt:lpstr>What other local businesses support the Farm to Fork movement? P.   41 NB</vt:lpstr>
      <vt:lpstr>Omnivores Dilemma How Corn Took Over America &amp; The Farm p. 47 NB</vt:lpstr>
      <vt:lpstr>1 – 2 page paper Due May 12th Where does your food come from?</vt:lpstr>
      <vt:lpstr>www.cacareerzone.org p.49</vt:lpstr>
      <vt:lpstr>www.cacareerzone.org P. 51NB </vt:lpstr>
      <vt:lpstr>Entry Level Research P. 53 NB</vt:lpstr>
      <vt:lpstr>Omnivore’s Dilemma CH 3 From Farm to Factory Turning bombs into Fertilizer p. 57 NB</vt:lpstr>
      <vt:lpstr>California Department of Food &amp; Agriculture p.75 NB</vt:lpstr>
      <vt:lpstr>Assembling the Ramp for loading the garden beds with soil. May 15th, 2016</vt:lpstr>
      <vt:lpstr>Still building the ramp… Finally we get to move soil, even the puppy dog gets to help.</vt:lpstr>
      <vt:lpstr>I hope my future students appreciate all the hard work that went into building the garden beds and moving soil into them!</vt:lpstr>
      <vt:lpstr>McAllister gets to play in the soil!!!  Silly Goose…</vt:lpstr>
      <vt:lpstr>Thank you!</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Resources in the State</dc:title>
  <dc:creator>Jennifer Mc Allister</dc:creator>
  <cp:lastModifiedBy>Jennifer Mc Allister</cp:lastModifiedBy>
  <cp:revision>49</cp:revision>
  <cp:lastPrinted>2016-05-15T20:43:18Z</cp:lastPrinted>
  <dcterms:created xsi:type="dcterms:W3CDTF">2016-05-08T23:38:38Z</dcterms:created>
  <dcterms:modified xsi:type="dcterms:W3CDTF">2016-05-15T20:46:25Z</dcterms:modified>
</cp:coreProperties>
</file>