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7" r:id="rId4"/>
    <p:sldId id="268" r:id="rId5"/>
    <p:sldId id="269" r:id="rId6"/>
    <p:sldId id="258" r:id="rId7"/>
    <p:sldId id="259" r:id="rId8"/>
    <p:sldId id="260" r:id="rId9"/>
    <p:sldId id="262" r:id="rId10"/>
    <p:sldId id="257" r:id="rId11"/>
    <p:sldId id="261" r:id="rId12"/>
    <p:sldId id="263" r:id="rId13"/>
    <p:sldId id="264" r:id="rId14"/>
    <p:sldId id="265" r:id="rId15"/>
    <p:sldId id="270" r:id="rId16"/>
    <p:sldId id="266" r:id="rId17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Rqi8-Y8a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otherjones.com/tom-philpott/2014/05/china-us-food-pork-wine-export-impor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ustainabletable.org/seasonalfoodguide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 of Food</a:t>
            </a:r>
          </a:p>
          <a:p>
            <a:r>
              <a:rPr lang="en-US" dirty="0" smtClean="0"/>
              <a:t>Farm to Fork 1</a:t>
            </a:r>
          </a:p>
          <a:p>
            <a:r>
              <a:rPr lang="en-US" dirty="0" smtClean="0"/>
              <a:t>November 30 – December 17th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Out to Pasture </a:t>
            </a:r>
            <a:r>
              <a:rPr lang="en-US" dirty="0" smtClean="0"/>
              <a:t>–The Future of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57 NB  Answers to Video: “Out to Pasture”</a:t>
            </a:r>
          </a:p>
          <a:p>
            <a:r>
              <a:rPr lang="en-US" dirty="0" smtClean="0"/>
              <a:t>P. 55NB – Vocabulary List UNIT 4 Global Food</a:t>
            </a:r>
          </a:p>
          <a:p>
            <a:pPr lvl="1"/>
            <a:r>
              <a:rPr lang="en-US" dirty="0" smtClean="0"/>
              <a:t>Economic of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0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Lab Activity P. 59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current videos about sustainable agriculture in the West, preferably California.</a:t>
            </a:r>
          </a:p>
          <a:p>
            <a:r>
              <a:rPr lang="en-US" dirty="0" smtClean="0"/>
              <a:t>Take 5 Notes on West Coast Sustainable Agriculture.</a:t>
            </a:r>
          </a:p>
          <a:p>
            <a:r>
              <a:rPr lang="en-US" dirty="0" smtClean="0"/>
              <a:t>Write a summary paragraph about the concepts from the video.</a:t>
            </a:r>
          </a:p>
          <a:p>
            <a:endParaRPr lang="en-US" dirty="0"/>
          </a:p>
          <a:p>
            <a:r>
              <a:rPr lang="en-US" dirty="0" smtClean="0"/>
              <a:t>The best video will be viewed in class.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4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75031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12/2 Economics of Food</a:t>
            </a:r>
            <a:br>
              <a:rPr lang="en-US" dirty="0" smtClean="0"/>
            </a:br>
            <a:r>
              <a:rPr lang="en-US" dirty="0" smtClean="0"/>
              <a:t>Obj. TSW understand why and how food is imported. P. 58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6849" y="2385165"/>
            <a:ext cx="1895513" cy="101939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Imported food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8383" y="2385165"/>
            <a:ext cx="3915177" cy="253456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an imported food.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is it imported from?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agricultural imports impact our Biocapacity as a country?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4" y="2385165"/>
            <a:ext cx="4722776" cy="305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26" y="3164087"/>
            <a:ext cx="2340857" cy="17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Lab Activity</a:t>
            </a:r>
            <a:br>
              <a:rPr lang="en-US" dirty="0" smtClean="0"/>
            </a:br>
            <a:r>
              <a:rPr lang="en-US" dirty="0" smtClean="0"/>
              <a:t>A grape from Chile p. 61NB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63765" cy="34961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in Chile is the Grape grown?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it transported from the field?  Where does it go?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the grape get through customs?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it stored along the way?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long does it take from the time it is picked to the time it can arrive on your table?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agricultural imports impact our Biocapacity as a country?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12/3 How much would you pay?</a:t>
            </a:r>
            <a:br>
              <a:rPr lang="en-US" dirty="0" smtClean="0"/>
            </a:br>
            <a:r>
              <a:rPr lang="en-US" dirty="0" smtClean="0"/>
              <a:t>Obj. TSW apply the basics of supply and demand at a local grocery store. P. 60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83035"/>
            <a:ext cx="4718050" cy="28651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 a  Class choose 5 total food/ drink items.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Come to a consensus as to the predicted cost and maximum price you would be willing to pay for each.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always buy the cheapest product?  Why?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7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 questions…p. 63NB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228"/>
            <a:ext cx="10141038" cy="345464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 the product you wanted the cheapest?  If it was not, how much more expensive was it?  Were you surprised by this?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 there any product that was more money than you originally said you would not spend on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your individual bottle of water as an example, if you were to buy a case of water containing a 24 pack for $4.99, how much money would you save?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does it pay to buy in bulk?  Is there a downside?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this relate to Supply and Demand?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12/4 Omnivore’s Dilemma</a:t>
            </a:r>
            <a:br>
              <a:rPr lang="en-US" dirty="0" smtClean="0"/>
            </a:br>
            <a:r>
              <a:rPr lang="en-US" dirty="0" smtClean="0"/>
              <a:t>Obj. TSW learn about the four different types of how food can be grown. P. 62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87" y="2560638"/>
            <a:ext cx="4451826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Reading Omnivores Dilemma, why does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Pollan</a:t>
            </a:r>
            <a:r>
              <a:rPr lang="en-US" dirty="0" smtClean="0"/>
              <a:t> by a steer in Chapter 5?</a:t>
            </a:r>
          </a:p>
          <a:p>
            <a:r>
              <a:rPr lang="en-US" dirty="0" smtClean="0"/>
              <a:t>In CH 7, Fat from Corn, discusses the “Supersize”, Why is this an issue?</a:t>
            </a:r>
          </a:p>
          <a:p>
            <a:r>
              <a:rPr lang="en-US" dirty="0" smtClean="0"/>
              <a:t>Processed foods and cheap fat. “As creatures who can eat many different things, how do we know what is good to eat and what is not?” p. 84 </a:t>
            </a:r>
            <a:r>
              <a:rPr lang="en-US" dirty="0" err="1" smtClean="0"/>
              <a:t>Pollan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1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Thanksgiving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your Thanksgiving?</a:t>
            </a:r>
          </a:p>
          <a:p>
            <a:r>
              <a:rPr lang="en-US" dirty="0" smtClean="0"/>
              <a:t>What do you have to be thankful for?</a:t>
            </a:r>
          </a:p>
          <a:p>
            <a:r>
              <a:rPr lang="en-US" dirty="0" smtClean="0"/>
              <a:t>Success does not just happen.  Successful people have the ability to reflect on events.  They also acknowledge what they are grateful 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9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Week </a:t>
            </a:r>
            <a:r>
              <a:rPr lang="en-US" dirty="0" smtClean="0"/>
              <a:t>15 </a:t>
            </a:r>
            <a:r>
              <a:rPr lang="en-US" dirty="0" smtClean="0"/>
              <a:t>Nov. 30</a:t>
            </a:r>
            <a:r>
              <a:rPr lang="en-US" baseline="30000" dirty="0" smtClean="0"/>
              <a:t>th</a:t>
            </a:r>
            <a:r>
              <a:rPr lang="en-US" dirty="0" smtClean="0"/>
              <a:t> – Dec. 4</a:t>
            </a:r>
            <a:r>
              <a:rPr lang="en-US" baseline="30000" dirty="0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Garden…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2382592"/>
            <a:ext cx="10599311" cy="3889419"/>
          </a:xfrm>
        </p:spPr>
        <p:txBody>
          <a:bodyPr numCol="2">
            <a:noAutofit/>
          </a:bodyPr>
          <a:lstStyle/>
          <a:p>
            <a:r>
              <a:rPr lang="en-US" dirty="0" smtClean="0"/>
              <a:t>Walk around the tennis courts to get to Greenhouse</a:t>
            </a:r>
          </a:p>
          <a:p>
            <a:r>
              <a:rPr lang="en-US" dirty="0" smtClean="0"/>
              <a:t>Transplant Mr. Duff’s plant</a:t>
            </a:r>
          </a:p>
          <a:p>
            <a:r>
              <a:rPr lang="en-US" dirty="0" smtClean="0"/>
              <a:t>Move rocks into the greenhouse</a:t>
            </a:r>
          </a:p>
          <a:p>
            <a:r>
              <a:rPr lang="en-US" dirty="0" smtClean="0"/>
              <a:t>Turn Compost</a:t>
            </a:r>
          </a:p>
          <a:p>
            <a:r>
              <a:rPr lang="en-US" dirty="0" smtClean="0"/>
              <a:t>Plant Sweet potatoes?</a:t>
            </a:r>
          </a:p>
          <a:p>
            <a:r>
              <a:rPr lang="en-US" dirty="0" smtClean="0"/>
              <a:t>Clean </a:t>
            </a:r>
            <a:r>
              <a:rPr lang="en-US" dirty="0" smtClean="0"/>
              <a:t>Greenhouse</a:t>
            </a:r>
          </a:p>
          <a:p>
            <a:r>
              <a:rPr lang="en-US" dirty="0" smtClean="0"/>
              <a:t>Sweep Sidewalk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Organize &amp; Sweep Shed</a:t>
            </a:r>
          </a:p>
          <a:p>
            <a:r>
              <a:rPr lang="en-US" dirty="0" smtClean="0"/>
              <a:t>Pull Weeds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Fertilize</a:t>
            </a:r>
          </a:p>
          <a:p>
            <a:r>
              <a:rPr lang="en-US" dirty="0" smtClean="0"/>
              <a:t>Transplant Roses</a:t>
            </a:r>
          </a:p>
          <a:p>
            <a:r>
              <a:rPr lang="en-US" dirty="0" smtClean="0"/>
              <a:t>Install Foot Brush/ Cleaner</a:t>
            </a:r>
          </a:p>
          <a:p>
            <a:r>
              <a:rPr lang="en-US" dirty="0" smtClean="0"/>
              <a:t>Plant </a:t>
            </a:r>
            <a:r>
              <a:rPr lang="en-US" dirty="0"/>
              <a:t>C</a:t>
            </a:r>
            <a:r>
              <a:rPr lang="en-US" dirty="0" smtClean="0"/>
              <a:t>arrots – again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Place Mat &amp; Boot Brush at entrance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Friday December 4th </a:t>
            </a:r>
            <a:r>
              <a:rPr lang="en-US" dirty="0" smtClean="0"/>
              <a:t>3:30, Quad side – Clare Wiley’s – Wiley Hall Building Naming </a:t>
            </a:r>
            <a:r>
              <a:rPr lang="en-US" dirty="0"/>
              <a:t>C</a:t>
            </a:r>
            <a:r>
              <a:rPr lang="en-US" dirty="0" smtClean="0"/>
              <a:t>eremony</a:t>
            </a:r>
          </a:p>
          <a:p>
            <a:pPr lvl="1"/>
            <a:r>
              <a:rPr lang="en-US" sz="2400" dirty="0" smtClean="0"/>
              <a:t>Then walk out to the Garden and Plant seeds in garden bed.</a:t>
            </a:r>
          </a:p>
          <a:p>
            <a:r>
              <a:rPr lang="en-US" b="1" dirty="0" smtClean="0"/>
              <a:t>Saturday December 5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10 am – 2 pm Help with Festival @ RCHS</a:t>
            </a:r>
          </a:p>
          <a:p>
            <a:r>
              <a:rPr lang="en-US" b="1" dirty="0" smtClean="0"/>
              <a:t>Thursday December 10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7 pm F2F Presentation to the WUSD School </a:t>
            </a:r>
            <a:r>
              <a:rPr lang="en-US" dirty="0" smtClean="0"/>
              <a:t>Board at City Hall on West Capital.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1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 – Garden – Check list for work to do.</a:t>
            </a:r>
          </a:p>
          <a:p>
            <a:r>
              <a:rPr lang="en-US" dirty="0" smtClean="0"/>
              <a:t>Tuesday – Classroom (Warm Up, Video, Discussion</a:t>
            </a:r>
            <a:r>
              <a:rPr lang="en-US" dirty="0" smtClean="0"/>
              <a:t>) Minimum Day</a:t>
            </a:r>
            <a:endParaRPr lang="en-US" dirty="0" smtClean="0"/>
          </a:p>
          <a:p>
            <a:r>
              <a:rPr lang="en-US" dirty="0" smtClean="0"/>
              <a:t>Wednesday  - Computer Lab Room 801</a:t>
            </a:r>
          </a:p>
          <a:p>
            <a:r>
              <a:rPr lang="en-US" dirty="0" smtClean="0"/>
              <a:t>Thursday  - Computer Lab  </a:t>
            </a:r>
            <a:r>
              <a:rPr lang="en-US" dirty="0" smtClean="0"/>
              <a:t>???  Or Garden</a:t>
            </a:r>
            <a:endParaRPr lang="en-US" dirty="0" smtClean="0"/>
          </a:p>
          <a:p>
            <a:r>
              <a:rPr lang="en-US" dirty="0" smtClean="0"/>
              <a:t>Friday – Garden – Clean for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11/30 Eating Foods in Season</a:t>
            </a:r>
            <a:br>
              <a:rPr lang="en-US" dirty="0" smtClean="0"/>
            </a:br>
            <a:r>
              <a:rPr lang="en-US" dirty="0" smtClean="0"/>
              <a:t>Obj. TSW learn about the seasonality of food. P. 54 NB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24221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five fresh food choices you love to eat?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months are they in season?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a typical grocery store, are those same foods available all year round?  Why?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http://www.sustainabletable.org/seasonalfoodguide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9934" t="9977" r="12021" b="9921"/>
          <a:stretch/>
        </p:blipFill>
        <p:spPr bwMode="auto">
          <a:xfrm>
            <a:off x="724369" y="3327109"/>
            <a:ext cx="5456975" cy="2919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213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Supply &amp; </a:t>
            </a:r>
            <a:r>
              <a:rPr lang="en-US" dirty="0" smtClean="0"/>
              <a:t>Demand</a:t>
            </a:r>
            <a:br>
              <a:rPr lang="en-US" dirty="0" smtClean="0"/>
            </a:br>
            <a:r>
              <a:rPr lang="en-US" dirty="0" smtClean="0"/>
              <a:t>Copy this Graph on P. 55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92" y="2701988"/>
            <a:ext cx="4889813" cy="36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7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an increase in supply impact the price of the product?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741023" cy="3741023"/>
          </a:xfrm>
        </p:spPr>
      </p:pic>
    </p:spTree>
    <p:extLst>
      <p:ext uri="{BB962C8B-B14F-4D97-AF65-F5344CB8AC3E}">
        <p14:creationId xmlns:p14="http://schemas.microsoft.com/office/powerpoint/2010/main" val="170023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12/1  The Future of Farming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Obj. TSW learn about Sustainable Agriculture on the East coast. P. 56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2560320"/>
            <a:ext cx="5003471" cy="38385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farming in California.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5 products we grow.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might farming in California change in the next twenty years?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2012 Census of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93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736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Global Food</vt:lpstr>
      <vt:lpstr>Happy Thanksgiving</vt:lpstr>
      <vt:lpstr>Agenda Week 15 Nov. 30th – Dec. 4th In the Garden…</vt:lpstr>
      <vt:lpstr>Upcoming Events</vt:lpstr>
      <vt:lpstr>This Week…</vt:lpstr>
      <vt:lpstr>11/30 Eating Foods in Season Obj. TSW learn about the seasonality of food. P. 54 NB</vt:lpstr>
      <vt:lpstr>Supply &amp; Demand Copy this Graph on P. 55 NB</vt:lpstr>
      <vt:lpstr>How does an increase in supply impact the price of the product?</vt:lpstr>
      <vt:lpstr>12/1  The Future of Farming Obj. TSW learn about Sustainable Agriculture on the East coast. P. 56</vt:lpstr>
      <vt:lpstr>Out to Pasture –The Future of Farming</vt:lpstr>
      <vt:lpstr>Computer Lab Activity P. 59 NB</vt:lpstr>
      <vt:lpstr>12/2 Economics of Food Obj. TSW understand why and how food is imported. P. 58 NB</vt:lpstr>
      <vt:lpstr>Computer Lab Activity A grape from Chile p. 61NB</vt:lpstr>
      <vt:lpstr>12/3 How much would you pay? Obj. TSW apply the basics of supply and demand at a local grocery store. P. 60 NB</vt:lpstr>
      <vt:lpstr>Answer the following questions…p. 63NB</vt:lpstr>
      <vt:lpstr>12/4 Omnivore’s Dilemma Obj. TSW learn about the four different types of how food can be grown. P. 62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Food</dc:title>
  <dc:creator>Jennifer Mc Allister</dc:creator>
  <cp:lastModifiedBy>Jennifer Mc Allister</cp:lastModifiedBy>
  <cp:revision>24</cp:revision>
  <cp:lastPrinted>2015-11-28T20:51:38Z</cp:lastPrinted>
  <dcterms:created xsi:type="dcterms:W3CDTF">2015-11-28T19:01:24Z</dcterms:created>
  <dcterms:modified xsi:type="dcterms:W3CDTF">2015-11-30T15:29:41Z</dcterms:modified>
</cp:coreProperties>
</file>