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3" r:id="rId2"/>
    <p:sldId id="259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297" r:id="rId14"/>
    <p:sldId id="308" r:id="rId15"/>
    <p:sldId id="316" r:id="rId16"/>
    <p:sldId id="317" r:id="rId17"/>
    <p:sldId id="318" r:id="rId18"/>
    <p:sldId id="319" r:id="rId19"/>
    <p:sldId id="320" r:id="rId20"/>
    <p:sldId id="321" r:id="rId21"/>
    <p:sldId id="262" r:id="rId22"/>
    <p:sldId id="327" r:id="rId23"/>
    <p:sldId id="275" r:id="rId24"/>
    <p:sldId id="260" r:id="rId25"/>
    <p:sldId id="265" r:id="rId26"/>
    <p:sldId id="267" r:id="rId27"/>
    <p:sldId id="268" r:id="rId28"/>
    <p:sldId id="272" r:id="rId29"/>
    <p:sldId id="274" r:id="rId30"/>
    <p:sldId id="276" r:id="rId31"/>
    <p:sldId id="279" r:id="rId32"/>
    <p:sldId id="280" r:id="rId33"/>
    <p:sldId id="278" r:id="rId34"/>
    <p:sldId id="309" r:id="rId35"/>
    <p:sldId id="310" r:id="rId36"/>
    <p:sldId id="313" r:id="rId37"/>
    <p:sldId id="314" r:id="rId38"/>
    <p:sldId id="281" r:id="rId39"/>
    <p:sldId id="322" r:id="rId40"/>
    <p:sldId id="323" r:id="rId41"/>
    <p:sldId id="324" r:id="rId42"/>
    <p:sldId id="277" r:id="rId43"/>
    <p:sldId id="311" r:id="rId44"/>
    <p:sldId id="312" r:id="rId45"/>
    <p:sldId id="284" r:id="rId46"/>
    <p:sldId id="325" r:id="rId47"/>
    <p:sldId id="283" r:id="rId48"/>
    <p:sldId id="285" r:id="rId49"/>
    <p:sldId id="315" r:id="rId50"/>
    <p:sldId id="326" r:id="rId51"/>
    <p:sldId id="282" r:id="rId52"/>
    <p:sldId id="286" r:id="rId53"/>
    <p:sldId id="287" r:id="rId54"/>
    <p:sldId id="288" r:id="rId55"/>
    <p:sldId id="289" r:id="rId56"/>
    <p:sldId id="290" r:id="rId57"/>
    <p:sldId id="291" r:id="rId58"/>
    <p:sldId id="292" r:id="rId59"/>
    <p:sldId id="293" r:id="rId60"/>
    <p:sldId id="294" r:id="rId61"/>
    <p:sldId id="295" r:id="rId62"/>
    <p:sldId id="296" r:id="rId6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10/1/2016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google.com/search?q=amoeba+sisters+biomolecules&amp;sourceid=ie7&amp;rls=com.microsoft:en-US:IE-SearchBox&amp;ie=&amp;oe=&amp;gws_rd=ss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youtube.com/watch?v=2Jp1D1dzxj8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video.search.yahoo.com/video/play;_ylt=A2KIo9YQMtNW1VsAPEY0nIlQ;_ylu=X3oDMTByN2RnbHFoBHNlYwNzcgRzbGsDdmlkBHZ0aWQDBGdwb3MDMw--?p=academic+carbon+cycle+video&amp;vid=84f15187e592b06828e782265f0f6707&amp;turl=http://tse4.mm.bing.net/th?id%3DOVP.Vf94a7f6625658e51e831dbf27dea9706%26pid%3D15.1%26h%3D167%26w%3D300%26c%3D7%26rs%3D1&amp;rurl=https://www.youtube.com/watch?v%3DnzImo8kSXiU&amp;tit=The+Carbon+Cycle&amp;c=2&amp;h=167&amp;w=300&amp;l=176&amp;sigr=11b4ta72i&amp;sigt=10gu3o9sl&amp;sigi=131327oqs&amp;age=1376333186&amp;fr2=p:s,v:v&amp;fr=yhs-iry-fullyhosted_003&amp;hsimp=yhs-fullyhosted_003&amp;hspart=iry&amp;type=wncy_instlmtrx_16_02&amp;tt=b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sci.gallaudet.edu/mary/GreenhouseGasExper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calrice.org/" TargetMode="External"/><Relationship Id="rId2" Type="http://schemas.openxmlformats.org/officeDocument/2006/relationships/hyperlink" Target="http://hmclaus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armersrice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video.search.yahoo.com/video/play;_ylt=A2KIo9YQMtNW1VsAPEY0nIlQ;_ylu=X3oDMTByN2RnbHFoBHNlYwNzcgRzbGsDdmlkBHZ0aWQDBGdwb3MDMw--?p=academic+carbon+cycle+video&amp;vid=84f15187e592b06828e782265f0f6707&amp;turl=http://tse4.mm.bing.net/th?id%3DOVP.Vf94a7f6625658e51e831dbf27dea9706%26pid%3D15.1%26h%3D167%26w%3D300%26c%3D7%26rs%3D1&amp;rurl=https://www.youtube.com/watch?v%3DnzImo8kSXiU&amp;tit=The+Carbon+Cycle&amp;c=2&amp;h=167&amp;w=300&amp;l=176&amp;sigr=11b4ta72i&amp;sigt=10gu3o9sl&amp;sigi=131327oqs&amp;age=1376333186&amp;fr2=p:s,v:v&amp;fr=yhs-iry-fullyhosted_003&amp;hsimp=yhs-fullyhosted_003&amp;hspart=iry&amp;type=wncy_instlmtrx_16_02&amp;tt=b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youtube.com/watch?v=2Jp1D1dzxj8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search.yahoo.com/video/play;_ylt=A2KIo9StNNNWJWoAD6I0nIlQ;_ylu=X3oDMTByZ2N0cmxpBHNlYwNzcgRzbGsDdmlkBHZ0aWQDBGdwb3MDMg--?p=cellular+respiration&amp;vid=5cb409932ef5bd7db476713cb0822c9c&amp;turl=http://tse2.mm.bing.net/th?id%3DOVP.V5d74f45f752eac55a4f5bd1b24c2603c%26pid%3D15.1%26h%3D187%26w%3D300%26c%3D7%26rs%3D1&amp;rurl=https://www.youtube.com/watch?v%3DGh2P5CmCC0M&amp;tit=Cellular+Respiration&amp;c=1&amp;h=187&amp;w=300&amp;l=854&amp;sigr=11bc5e1lg&amp;sigt=10kskd75s&amp;sigi=131u8ksuh&amp;age=1333544023&amp;fr2=p:s,v:v&amp;fr=yhs-iry-fullyhosted_003&amp;hsimp=yhs-fullyhosted_003&amp;hspart=iry&amp;type=wncy_instlmtrx_16_02&amp;tt=b" TargetMode="External"/><Relationship Id="rId2" Type="http://schemas.openxmlformats.org/officeDocument/2006/relationships/hyperlink" Target="https://video.search.yahoo.com/video/play;_ylt=A2KIo9a_MtNWbnAAVHw0nIlQ;_ylu=X3oDMTByZ2N0cmxpBHNlYwNzcgRzbGsDdmlkBHZ0aWQDBGdwb3MDMg--?p=Photosynthesis&amp;vid=99a5179e08e7fa4926714ea602865f98&amp;turl=http://tse3.mm.bing.net/th?id%3DOVP.V734fd7dc7fd5e31e97d799fb974a2570%26pid%3D15.1%26h%3D187%26w%3D300%26c%3D7%26rs%3D1&amp;rurl=https://www.youtube.com/watch?v%3Dg78utcLQrJ4&amp;tit=Photosynthesis&amp;c=1&amp;h=187&amp;w=300&amp;l=747&amp;sigr=11bgo96ho&amp;sigt=10ebko7ti&amp;sigi=1312up9fa&amp;age=1333510364&amp;fr2=p:s,v:v&amp;fr=yhs-iry-fullyhosted_003&amp;hsimp=yhs-fullyhosted_003&amp;hspart=iry&amp;type=wncy_instlmtrx_16_02&amp;tt=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3.epa.gov/climatechange/kids/basics/today/greenhouse-effect.html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youtube.com/watch?v=Tn7EfyRNRyE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goo.gl/K7sJH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cj9jNc9nKo" TargetMode="External"/><Relationship Id="rId2" Type="http://schemas.openxmlformats.org/officeDocument/2006/relationships/hyperlink" Target="https://www.youtube.com/watch?v=4oPWl0UN0j0" TargetMode="Externa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ntamedscience.com/biology/plants/plant-growth-hormones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smtClean="0"/>
              <a:t>UNIT 2</a:t>
            </a:r>
            <a:br>
              <a:rPr lang="en-US" sz="3200" dirty="0" smtClean="0"/>
            </a:br>
            <a:r>
              <a:rPr lang="en-US" sz="3200" dirty="0" smtClean="0"/>
              <a:t>Structures and Practices for Sustainability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Greenhouses &amp; Gardening Structures, Kitchen Gardening, Food Preservation Curing and Canning, Hormones and Propagation </a:t>
            </a:r>
          </a:p>
          <a:p>
            <a:r>
              <a:rPr lang="en-US" dirty="0" smtClean="0"/>
              <a:t>Week 7  September 26</a:t>
            </a:r>
            <a:r>
              <a:rPr lang="en-US" baseline="30000" dirty="0" smtClean="0"/>
              <a:t>th</a:t>
            </a:r>
            <a:r>
              <a:rPr lang="en-US" dirty="0" smtClean="0"/>
              <a:t> – 30th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305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12" y="445216"/>
            <a:ext cx="8128000" cy="607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56879" y="1339403"/>
            <a:ext cx="28719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Daniella,</a:t>
            </a:r>
          </a:p>
          <a:p>
            <a:r>
              <a:rPr lang="en-US" sz="2800" dirty="0" smtClean="0"/>
              <a:t>I don’t think the boys are listening…</a:t>
            </a:r>
          </a:p>
          <a:p>
            <a:r>
              <a:rPr lang="en-US" sz="2800" dirty="0" smtClean="0"/>
              <a:t>Silly boys.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7866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93700"/>
            <a:ext cx="8128000" cy="607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065" y="1493949"/>
            <a:ext cx="1815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FUN TIMES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72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965" y="0"/>
            <a:ext cx="512206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47786" y="1378040"/>
            <a:ext cx="30265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Practice Makes Perfect!</a:t>
            </a:r>
          </a:p>
          <a:p>
            <a:r>
              <a:rPr lang="en-US" sz="2800" dirty="0" smtClean="0"/>
              <a:t>Keep up the good work Emiliano!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48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225" y="3146810"/>
            <a:ext cx="4948252" cy="37111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483"/>
            <a:ext cx="4618703" cy="3464027"/>
          </a:xfrm>
          <a:prstGeom prst="rect">
            <a:avLst/>
          </a:prstGeom>
          <a:scene3d>
            <a:camera prst="orthographicFront">
              <a:rot lat="300000" lon="0" rev="0"/>
            </a:camera>
            <a:lightRig rig="threePt" dir="t"/>
          </a:scene3d>
        </p:spPr>
      </p:pic>
      <p:sp>
        <p:nvSpPr>
          <p:cNvPr id="4" name="TextBox 3"/>
          <p:cNvSpPr txBox="1"/>
          <p:nvPr/>
        </p:nvSpPr>
        <p:spPr>
          <a:xfrm>
            <a:off x="5751871" y="752168"/>
            <a:ext cx="4321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Quincy’s Experience at Farm Tank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1479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SAE – Supervised Agricultural Experience</a:t>
            </a:r>
            <a:br>
              <a:rPr lang="en-US" dirty="0" smtClean="0"/>
            </a:br>
            <a:r>
              <a:rPr lang="en-US" dirty="0" smtClean="0"/>
              <a:t>Hands On Agriculture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48514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P. 55 NB</a:t>
            </a:r>
          </a:p>
          <a:p>
            <a:r>
              <a:rPr lang="en-US" dirty="0" smtClean="0"/>
              <a:t>Title your SAE</a:t>
            </a:r>
          </a:p>
          <a:p>
            <a:r>
              <a:rPr lang="en-US" dirty="0" smtClean="0"/>
              <a:t>Describe your goal(s) of your SAE(s).</a:t>
            </a:r>
          </a:p>
          <a:p>
            <a:r>
              <a:rPr lang="en-US" dirty="0" smtClean="0"/>
              <a:t>Materials used/ needed for your SAE.</a:t>
            </a:r>
          </a:p>
          <a:p>
            <a:r>
              <a:rPr lang="en-US" dirty="0" smtClean="0"/>
              <a:t>How do you plan to improve your SAE?</a:t>
            </a:r>
          </a:p>
          <a:p>
            <a:r>
              <a:rPr lang="en-US" dirty="0" smtClean="0"/>
              <a:t>How has your SAE helped you learn about Agriculture?</a:t>
            </a:r>
          </a:p>
          <a:p>
            <a:r>
              <a:rPr lang="en-US" dirty="0" smtClean="0"/>
              <a:t>How does the </a:t>
            </a:r>
            <a:r>
              <a:rPr lang="en-US" b="1" dirty="0" smtClean="0"/>
              <a:t>FFA Motto </a:t>
            </a:r>
            <a:r>
              <a:rPr lang="en-US" dirty="0" smtClean="0"/>
              <a:t>apply to your SAE?</a:t>
            </a:r>
          </a:p>
          <a:p>
            <a:pPr marL="0" indent="0" algn="ctr">
              <a:buNone/>
            </a:pPr>
            <a:r>
              <a:rPr lang="en-US" dirty="0" smtClean="0"/>
              <a:t>“Learning to do,</a:t>
            </a:r>
          </a:p>
          <a:p>
            <a:pPr marL="0" indent="0" algn="ctr">
              <a:buNone/>
            </a:pPr>
            <a:r>
              <a:rPr lang="en-US" dirty="0" smtClean="0"/>
              <a:t>Doing to learn,</a:t>
            </a:r>
          </a:p>
          <a:p>
            <a:pPr marL="0" indent="0" algn="ctr">
              <a:buNone/>
            </a:pPr>
            <a:r>
              <a:rPr lang="en-US" dirty="0" smtClean="0"/>
              <a:t>Earning to live,</a:t>
            </a:r>
          </a:p>
          <a:p>
            <a:pPr marL="0" indent="0" algn="ctr">
              <a:buNone/>
            </a:pPr>
            <a:r>
              <a:rPr lang="en-US" dirty="0" smtClean="0"/>
              <a:t>Living to serve.”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055" y="1325563"/>
            <a:ext cx="3499945" cy="349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3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513291"/>
            <a:ext cx="9601196" cy="1303867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Biomolecules/ Macromolecules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Notes Page 65 NB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422" y="1690688"/>
            <a:ext cx="6918577" cy="5167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81250"/>
            <a:ext cx="3357563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2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93700"/>
            <a:ext cx="81280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3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965" y="0"/>
            <a:ext cx="5122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3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965" y="0"/>
            <a:ext cx="5122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914400"/>
            <a:ext cx="16954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Melina playing flag football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8315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2016 West Sacramento FFA Chapter Officers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7639" y="2109019"/>
            <a:ext cx="9878958" cy="376684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President</a:t>
            </a:r>
            <a:r>
              <a:rPr lang="en-US" dirty="0" smtClean="0">
                <a:solidFill>
                  <a:schemeClr val="tx1"/>
                </a:solidFill>
              </a:rPr>
              <a:t>:  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Vice President: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Secretary: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Treasurer: 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Reporter</a:t>
            </a:r>
            <a:endParaRPr lang="en-US" b="1" dirty="0" smtClean="0"/>
          </a:p>
          <a:p>
            <a:r>
              <a:rPr lang="en-US" dirty="0" smtClean="0"/>
              <a:t>Sentinel:</a:t>
            </a:r>
            <a:endParaRPr lang="en-US" b="1" dirty="0" smtClean="0"/>
          </a:p>
          <a:p>
            <a:r>
              <a:rPr lang="en-US" dirty="0" smtClean="0"/>
              <a:t>Historian:</a:t>
            </a:r>
          </a:p>
          <a:p>
            <a:r>
              <a:rPr lang="en-US" dirty="0" smtClean="0"/>
              <a:t>Chaplain:</a:t>
            </a:r>
          </a:p>
          <a:p>
            <a:r>
              <a:rPr lang="en-US" dirty="0" smtClean="0"/>
              <a:t>Parliamentarian: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406" y="1784554"/>
            <a:ext cx="6764593" cy="507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8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2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065" y="592428"/>
            <a:ext cx="5306519" cy="238259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9/19 </a:t>
            </a:r>
            <a:r>
              <a:rPr lang="en-US" sz="3600" dirty="0" smtClean="0">
                <a:hlinkClick r:id="rId2"/>
              </a:rPr>
              <a:t>The Carbon Cycle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Obj. TSW explain how the carbon cycle works and why it is important.</a:t>
            </a:r>
            <a:br>
              <a:rPr lang="en-US" sz="3600" dirty="0" smtClean="0"/>
            </a:br>
            <a:r>
              <a:rPr lang="en-US" sz="3600" dirty="0" smtClean="0"/>
              <a:t>P. 44 NB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11" y="3333004"/>
            <a:ext cx="5151973" cy="304251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the Carbon Cycle?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are we part of it?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Name two processes that are part of the carbon cycle.</a:t>
            </a:r>
            <a:endParaRPr lang="en-US" dirty="0"/>
          </a:p>
        </p:txBody>
      </p:sp>
      <p:pic>
        <p:nvPicPr>
          <p:cNvPr id="4" name="Content Placeholder 3" descr="CarbonCycle_Kids3"/>
          <p:cNvPicPr>
            <a:picLocks/>
          </p:cNvPicPr>
          <p:nvPr/>
        </p:nvPicPr>
        <p:blipFill>
          <a:blip r:embed="rId3"/>
          <a:srcRect t="12895" b="12895"/>
          <a:stretch>
            <a:fillRect/>
          </a:stretch>
        </p:blipFill>
        <p:spPr>
          <a:xfrm>
            <a:off x="5937584" y="0"/>
            <a:ext cx="6254416" cy="426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0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Greenhouse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Watch the following </a:t>
            </a:r>
            <a:r>
              <a:rPr lang="en-US" dirty="0" smtClean="0">
                <a:hlinkClick r:id="rId2"/>
              </a:rPr>
              <a:t>Academic Carbon Cycle </a:t>
            </a:r>
            <a:r>
              <a:rPr lang="en-US" dirty="0" smtClean="0"/>
              <a:t>video:</a:t>
            </a:r>
          </a:p>
          <a:p>
            <a:r>
              <a:rPr lang="en-US" dirty="0" smtClean="0"/>
              <a:t>How </a:t>
            </a:r>
            <a:r>
              <a:rPr lang="en-US" dirty="0"/>
              <a:t>does Carbon influence the Greenhouse Effect</a:t>
            </a:r>
            <a:r>
              <a:rPr lang="en-US" dirty="0" smtClean="0"/>
              <a:t>?</a:t>
            </a:r>
          </a:p>
          <a:p>
            <a:r>
              <a:rPr lang="en-US" dirty="0"/>
              <a:t>How do greenhouses utilize the greenhouse effect to promote plant growth?</a:t>
            </a:r>
          </a:p>
          <a:p>
            <a:r>
              <a:rPr lang="en-US" dirty="0"/>
              <a:t>How is greenhouse plant cultivation a sustainable practice?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93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25003" y="2310528"/>
            <a:ext cx="11243256" cy="813672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latin typeface="Tw Cen MT" panose="020B0602020104020603" pitchFamily="34" charset="0"/>
                <a:hlinkClick r:id="rId2"/>
              </a:rPr>
              <a:t>Demonstration!</a:t>
            </a:r>
            <a:r>
              <a:rPr lang="en-US" altLang="en-US" dirty="0" smtClean="0">
                <a:latin typeface="Tw Cen MT" panose="020B0602020104020603" pitchFamily="34" charset="0"/>
              </a:rPr>
              <a:t>  Why is it so Sticky in this Greenhouse?</a:t>
            </a:r>
          </a:p>
        </p:txBody>
      </p:sp>
      <p:pic>
        <p:nvPicPr>
          <p:cNvPr id="819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124200"/>
            <a:ext cx="16129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92"/>
          <a:stretch>
            <a:fillRect/>
          </a:stretch>
        </p:blipFill>
        <p:spPr bwMode="auto">
          <a:xfrm>
            <a:off x="5943600" y="3124200"/>
            <a:ext cx="16383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6"/>
          <a:stretch>
            <a:fillRect/>
          </a:stretch>
        </p:blipFill>
        <p:spPr bwMode="auto">
          <a:xfrm>
            <a:off x="3733801" y="3124200"/>
            <a:ext cx="14589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3505200" y="6477000"/>
            <a:ext cx="6477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Tw Cen MT" panose="020B0602020104020603" pitchFamily="34" charset="0"/>
              </a:rPr>
              <a:t>Image Source: http://mrcc.isws.illinois.edu/resources_links/downloads/HowTo_GreenhouseEffect.pdf</a:t>
            </a:r>
          </a:p>
        </p:txBody>
      </p:sp>
      <p:sp>
        <p:nvSpPr>
          <p:cNvPr id="8199" name="TextBox 10"/>
          <p:cNvSpPr txBox="1">
            <a:spLocks noChangeArrowheads="1"/>
          </p:cNvSpPr>
          <p:nvPr/>
        </p:nvSpPr>
        <p:spPr bwMode="auto">
          <a:xfrm>
            <a:off x="552210" y="638854"/>
            <a:ext cx="10988842" cy="217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 smtClean="0">
                <a:latin typeface="Tw Cen MT" panose="020B0602020104020603" pitchFamily="34" charset="0"/>
              </a:rPr>
              <a:t>What </a:t>
            </a:r>
            <a:r>
              <a:rPr lang="en-US" altLang="en-US" sz="2800" dirty="0">
                <a:latin typeface="Tw Cen MT" panose="020B0602020104020603" pitchFamily="34" charset="0"/>
              </a:rPr>
              <a:t>do you think will happen to the temperature of the two bottles</a:t>
            </a:r>
            <a:r>
              <a:rPr lang="en-US" altLang="en-US" sz="2800" dirty="0" smtClean="0">
                <a:latin typeface="Tw Cen MT" panose="020B0602020104020603" pitchFamily="34" charset="0"/>
              </a:rPr>
              <a:t>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 smtClean="0">
                <a:latin typeface="Tw Cen MT" panose="020B0602020104020603" pitchFamily="34" charset="0"/>
              </a:rPr>
              <a:t>What is Greenhouse Effect?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 smtClean="0">
                <a:latin typeface="Tw Cen MT" panose="020B0602020104020603" pitchFamily="34" charset="0"/>
              </a:rPr>
              <a:t>How is this an example of the Carbon Cycle?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 smtClean="0">
                <a:latin typeface="Tw Cen MT" panose="020B0602020104020603" pitchFamily="34" charset="0"/>
              </a:rPr>
              <a:t>Why is CO</a:t>
            </a:r>
            <a:r>
              <a:rPr lang="en-US" altLang="en-US" sz="2800" baseline="-25000" dirty="0" smtClean="0">
                <a:latin typeface="Tw Cen MT" panose="020B0602020104020603" pitchFamily="34" charset="0"/>
              </a:rPr>
              <a:t>2</a:t>
            </a:r>
            <a:r>
              <a:rPr lang="en-US" altLang="en-US" sz="2800" dirty="0" smtClean="0">
                <a:latin typeface="Tw Cen MT" panose="020B0602020104020603" pitchFamily="34" charset="0"/>
              </a:rPr>
              <a:t> a Greenhouse gas?</a:t>
            </a:r>
            <a:endParaRPr lang="en-US" altLang="en-US" sz="2800" dirty="0">
              <a:latin typeface="Tw Cen MT" panose="020B0602020104020603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6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15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Cycle Activity P. 47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426" y="2389239"/>
            <a:ext cx="10958051" cy="3486629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PhET</a:t>
            </a:r>
            <a:r>
              <a:rPr lang="en-US" sz="2800" dirty="0" smtClean="0"/>
              <a:t> – Chemistry  Greenhouse Gas</a:t>
            </a:r>
          </a:p>
          <a:p>
            <a:pPr lvl="1"/>
            <a:r>
              <a:rPr lang="en-US" sz="2800" dirty="0" smtClean="0"/>
              <a:t>What is the difference between a sunlight photon and an infrared photon?</a:t>
            </a:r>
          </a:p>
          <a:p>
            <a:pPr lvl="1"/>
            <a:r>
              <a:rPr lang="en-US" sz="2800" dirty="0" smtClean="0"/>
              <a:t>How does the simulation let you manipulate the environment to increase CO2 Production?</a:t>
            </a:r>
          </a:p>
          <a:p>
            <a:pPr lvl="1"/>
            <a:r>
              <a:rPr lang="en-US" sz="2800" dirty="0" smtClean="0"/>
              <a:t>Suggest a possible solution to our global increase in CO2.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8773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9640" y="2057400"/>
            <a:ext cx="10161431" cy="381846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Wednesday – Computer Lab </a:t>
            </a:r>
            <a:r>
              <a:rPr lang="en-US" dirty="0" err="1" smtClean="0"/>
              <a:t>PhET</a:t>
            </a:r>
            <a:r>
              <a:rPr lang="en-US" dirty="0" smtClean="0"/>
              <a:t> – Chemistry  Greenhouse Gas</a:t>
            </a:r>
          </a:p>
          <a:p>
            <a:pPr lvl="1"/>
            <a:r>
              <a:rPr lang="en-US" sz="2400" dirty="0" smtClean="0"/>
              <a:t>Study the other cycles in Nature</a:t>
            </a:r>
          </a:p>
          <a:p>
            <a:pPr lvl="1"/>
            <a:r>
              <a:rPr lang="en-US" sz="2400" dirty="0" smtClean="0"/>
              <a:t>McAllister	 Will grade your Notebook P. 35 -44	50 points</a:t>
            </a:r>
          </a:p>
          <a:p>
            <a:pPr lvl="1"/>
            <a:r>
              <a:rPr lang="en-US" sz="2400" dirty="0" smtClean="0"/>
              <a:t>Work on typing up your project</a:t>
            </a:r>
          </a:p>
          <a:p>
            <a:pPr lvl="2"/>
            <a:r>
              <a:rPr lang="en-US" sz="2400" dirty="0" smtClean="0"/>
              <a:t>Do research on your project </a:t>
            </a:r>
          </a:p>
          <a:p>
            <a:pPr lvl="1"/>
            <a:r>
              <a:rPr lang="en-US" sz="2600" dirty="0" smtClean="0"/>
              <a:t>Research      </a:t>
            </a:r>
            <a:r>
              <a:rPr lang="en-US" sz="2600" dirty="0" smtClean="0">
                <a:hlinkClick r:id="rId2"/>
              </a:rPr>
              <a:t>http</a:t>
            </a:r>
            <a:r>
              <a:rPr lang="en-US" sz="2600" dirty="0">
                <a:hlinkClick r:id="rId2"/>
              </a:rPr>
              <a:t>://</a:t>
            </a:r>
            <a:r>
              <a:rPr lang="en-US" sz="2600" dirty="0" smtClean="0">
                <a:hlinkClick r:id="rId2"/>
              </a:rPr>
              <a:t>hmclause.com/</a:t>
            </a:r>
            <a:endParaRPr lang="en-US" sz="2600" dirty="0" smtClean="0"/>
          </a:p>
          <a:p>
            <a:pPr lvl="1"/>
            <a:r>
              <a:rPr lang="en-US" sz="2600" dirty="0" smtClean="0">
                <a:hlinkClick r:id="rId3"/>
              </a:rPr>
              <a:t>http</a:t>
            </a:r>
            <a:r>
              <a:rPr lang="en-US" sz="2600" dirty="0">
                <a:hlinkClick r:id="rId3"/>
              </a:rPr>
              <a:t>://</a:t>
            </a:r>
            <a:r>
              <a:rPr lang="en-US" sz="2600" dirty="0" smtClean="0">
                <a:hlinkClick r:id="rId3"/>
              </a:rPr>
              <a:t>calrice.org/</a:t>
            </a:r>
            <a:endParaRPr lang="en-US" sz="2600" dirty="0" smtClean="0"/>
          </a:p>
          <a:p>
            <a:pPr lvl="1"/>
            <a:r>
              <a:rPr lang="en-US" sz="2600" dirty="0" smtClean="0">
                <a:hlinkClick r:id="rId4"/>
              </a:rPr>
              <a:t>http</a:t>
            </a:r>
            <a:r>
              <a:rPr lang="en-US" sz="2600" dirty="0">
                <a:hlinkClick r:id="rId4"/>
              </a:rPr>
              <a:t>://www.farmersrice.com</a:t>
            </a:r>
            <a:r>
              <a:rPr lang="en-US" sz="2600" dirty="0" smtClean="0">
                <a:hlinkClick r:id="rId4"/>
              </a:rPr>
              <a:t>/</a:t>
            </a:r>
            <a:endParaRPr lang="en-US" sz="2600" dirty="0" smtClean="0"/>
          </a:p>
          <a:p>
            <a:pPr lvl="1"/>
            <a:endParaRPr lang="en-US" sz="2600" dirty="0"/>
          </a:p>
          <a:p>
            <a:pPr lvl="1"/>
            <a:endParaRPr lang="en-US" sz="2600" dirty="0" smtClean="0"/>
          </a:p>
          <a:p>
            <a:pPr lvl="1"/>
            <a:endParaRPr lang="en-US" sz="2600" dirty="0"/>
          </a:p>
          <a:p>
            <a:pPr lvl="1"/>
            <a:endParaRPr lang="en-US" sz="2600" dirty="0"/>
          </a:p>
          <a:p>
            <a:pPr lvl="2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760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  p. 29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417447"/>
            <a:ext cx="9601196" cy="3318936"/>
          </a:xfrm>
        </p:spPr>
        <p:txBody>
          <a:bodyPr/>
          <a:lstStyle/>
          <a:p>
            <a:r>
              <a:rPr lang="en-US" dirty="0" smtClean="0"/>
              <a:t>What can you do to make a positive difference in our garden?</a:t>
            </a:r>
          </a:p>
          <a:p>
            <a:r>
              <a:rPr lang="en-US" dirty="0" smtClean="0"/>
              <a:t>How can you be part of the solution to feed healthy food to our fellow students?</a:t>
            </a:r>
          </a:p>
          <a:p>
            <a:r>
              <a:rPr lang="en-US" dirty="0" smtClean="0"/>
              <a:t>How can you help make our garden be more sustainable?</a:t>
            </a:r>
          </a:p>
          <a:p>
            <a:r>
              <a:rPr lang="en-US" dirty="0" smtClean="0"/>
              <a:t>How can you help make our school more sustainable?</a:t>
            </a:r>
          </a:p>
          <a:p>
            <a:r>
              <a:rPr lang="en-US" dirty="0" smtClean="0"/>
              <a:t>How can you help inspire a younger generation to grow healthy food?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848" y="63833"/>
            <a:ext cx="3138152" cy="2353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4" y="196402"/>
            <a:ext cx="2949263" cy="221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Ideas – Need more 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Explore the benefits and costs of Solar</a:t>
            </a:r>
          </a:p>
          <a:p>
            <a:r>
              <a:rPr lang="en-US" dirty="0" smtClean="0"/>
              <a:t>Explore the benefits and costs of Biodigestion, Composting, Recycling</a:t>
            </a:r>
          </a:p>
          <a:p>
            <a:r>
              <a:rPr lang="en-US" dirty="0" smtClean="0"/>
              <a:t>Explore and learn about what it takes to maintain the school property.</a:t>
            </a:r>
          </a:p>
          <a:p>
            <a:r>
              <a:rPr lang="en-US" dirty="0" smtClean="0"/>
              <a:t>So Far we have: </a:t>
            </a:r>
            <a:r>
              <a:rPr lang="en-US" b="1" dirty="0" smtClean="0"/>
              <a:t>watermelon</a:t>
            </a:r>
            <a:r>
              <a:rPr lang="en-US" dirty="0" smtClean="0"/>
              <a:t>, milk, flowers</a:t>
            </a:r>
            <a:r>
              <a:rPr lang="en-US" b="1" dirty="0" smtClean="0"/>
              <a:t>, strawberries</a:t>
            </a:r>
            <a:r>
              <a:rPr lang="en-US" dirty="0" smtClean="0"/>
              <a:t>, Flower bed, Flowers for the Administration, growing rice, growing black berries, raspberries, three types of liquids to water with, pumpkins, carnations</a:t>
            </a:r>
            <a:r>
              <a:rPr lang="en-US" smtClean="0"/>
              <a:t>, carrots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87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Show Jesse’s Time lapse of Soil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</a:p>
          <a:p>
            <a:r>
              <a:rPr lang="en-US" smtClean="0"/>
              <a:t>You Rock Jesse </a:t>
            </a:r>
            <a:r>
              <a:rPr lang="en-US" smtClean="0">
                <a:sym typeface="Wingdings" panose="05000000000000000000" pitchFamily="2" charset="2"/>
              </a:rPr>
              <a:t>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4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935" y="589936"/>
            <a:ext cx="10987549" cy="18582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9/22 Greenhouse Effect</a:t>
            </a:r>
            <a:br>
              <a:rPr lang="en-US" dirty="0" smtClean="0"/>
            </a:br>
            <a:r>
              <a:rPr lang="en-US" dirty="0" smtClean="0"/>
              <a:t>Obj. TSW apply the greenhouse effect to real word situations and on going climate change. P. 50.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1665" y="2556932"/>
            <a:ext cx="5806869" cy="33189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Watch the following </a:t>
            </a:r>
            <a:r>
              <a:rPr lang="en-US" dirty="0" smtClean="0">
                <a:hlinkClick r:id="rId2"/>
              </a:rPr>
              <a:t>Academic Carbon Cycle </a:t>
            </a:r>
            <a:r>
              <a:rPr lang="en-US" dirty="0" smtClean="0"/>
              <a:t>video: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</a:t>
            </a:r>
            <a:r>
              <a:rPr lang="en-US" dirty="0"/>
              <a:t>does Carbon influence the Greenhouse Effect</a:t>
            </a:r>
            <a:r>
              <a:rPr lang="en-US" dirty="0" smtClean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do greenhouses utilize the greenhouse effect to promote plant growth?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is greenhouse plant cultivation a sustainable practice?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112" y="2938821"/>
            <a:ext cx="5926888" cy="349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4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81" y="342185"/>
            <a:ext cx="8128000" cy="607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701" y="631065"/>
            <a:ext cx="23954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FARM to FORK FESTIVAL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3376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Method p. 49NB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460" y="1996225"/>
            <a:ext cx="10895526" cy="427578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“Why is it so sticky in this greenhouse?” Demonstration</a:t>
            </a:r>
          </a:p>
          <a:p>
            <a:r>
              <a:rPr lang="en-US" dirty="0" smtClean="0"/>
              <a:t>Prediction: What do you think will happen to the temperature of each of the 2 bottles?</a:t>
            </a:r>
          </a:p>
          <a:p>
            <a:r>
              <a:rPr lang="en-US" dirty="0" smtClean="0"/>
              <a:t>Introduction/ Background: Describe the Greenhouse Effect, how do we benefit, what are some consequences of increase CO</a:t>
            </a:r>
            <a:r>
              <a:rPr lang="en-US" baseline="-25000" dirty="0" smtClean="0"/>
              <a:t>2</a:t>
            </a:r>
            <a:r>
              <a:rPr lang="en-US" dirty="0" smtClean="0"/>
              <a:t> in the atmosphere?</a:t>
            </a:r>
          </a:p>
          <a:p>
            <a:r>
              <a:rPr lang="en-US" dirty="0" smtClean="0"/>
              <a:t>Observations: </a:t>
            </a:r>
            <a:r>
              <a:rPr lang="en-US" dirty="0"/>
              <a:t>O</a:t>
            </a:r>
            <a:r>
              <a:rPr lang="en-US" dirty="0" smtClean="0"/>
              <a:t>f the temperature difference in the bottles.</a:t>
            </a:r>
          </a:p>
          <a:p>
            <a:r>
              <a:rPr lang="en-US" dirty="0" smtClean="0"/>
              <a:t>Materials: </a:t>
            </a:r>
            <a:r>
              <a:rPr lang="en-US" dirty="0"/>
              <a:t>U</a:t>
            </a:r>
            <a:r>
              <a:rPr lang="en-US" dirty="0" smtClean="0"/>
              <a:t>sed in the Demonstration.</a:t>
            </a:r>
          </a:p>
          <a:p>
            <a:r>
              <a:rPr lang="en-US" dirty="0" smtClean="0"/>
              <a:t>Data: Recorded from the temperature difference between the two bottles.</a:t>
            </a:r>
          </a:p>
          <a:p>
            <a:r>
              <a:rPr lang="en-US" dirty="0" smtClean="0"/>
              <a:t>Analysis: Students will explain why the temperature in one bottle was higher slightly than the other.</a:t>
            </a:r>
          </a:p>
          <a:p>
            <a:r>
              <a:rPr lang="en-US" dirty="0" smtClean="0"/>
              <a:t>Conclusion:  How can we as individuals and as a society decrease our carbon </a:t>
            </a:r>
            <a:r>
              <a:rPr lang="en-US" dirty="0"/>
              <a:t>d</a:t>
            </a:r>
            <a:r>
              <a:rPr lang="en-US" dirty="0" smtClean="0"/>
              <a:t>ioxide production.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72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065" y="592428"/>
            <a:ext cx="5306519" cy="238259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 </a:t>
            </a:r>
            <a:r>
              <a:rPr lang="en-US" sz="3600" dirty="0" smtClean="0">
                <a:hlinkClick r:id="rId2"/>
              </a:rPr>
              <a:t>The Carbon Cycle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Obj. TSW explain how the carbon cycle works and why it is important. P. 46 NB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11" y="3333004"/>
            <a:ext cx="5151973" cy="304251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the Carbon Cycle?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are we part of it?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Name two processes that are part of the carbon cycle.</a:t>
            </a:r>
            <a:endParaRPr lang="en-US" dirty="0"/>
          </a:p>
        </p:txBody>
      </p:sp>
      <p:pic>
        <p:nvPicPr>
          <p:cNvPr id="4" name="Content Placeholder 3" descr="CarbonCycle_Kids3"/>
          <p:cNvPicPr>
            <a:picLocks/>
          </p:cNvPicPr>
          <p:nvPr/>
        </p:nvPicPr>
        <p:blipFill>
          <a:blip r:embed="rId3"/>
          <a:srcRect t="12895" b="12895"/>
          <a:stretch>
            <a:fillRect/>
          </a:stretch>
        </p:blipFill>
        <p:spPr>
          <a:xfrm>
            <a:off x="5937584" y="0"/>
            <a:ext cx="6254416" cy="426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2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187" y="631065"/>
            <a:ext cx="10959920" cy="177728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9/23 Carbon Cycle Processes</a:t>
            </a:r>
            <a:br>
              <a:rPr lang="en-US" dirty="0" smtClean="0"/>
            </a:br>
            <a:r>
              <a:rPr lang="en-US" dirty="0" smtClean="0"/>
              <a:t>Obj. TSW </a:t>
            </a:r>
            <a:r>
              <a:rPr lang="en-US" sz="3100" dirty="0"/>
              <a:t>w</a:t>
            </a:r>
            <a:r>
              <a:rPr lang="en-US" sz="3100" dirty="0" smtClean="0"/>
              <a:t>atch the following two videos discuss the relationship between both processes in the Carbon Cycle.  P. 52 NB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510" y="2518295"/>
            <a:ext cx="4114800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Photosynthesis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Cellular Respiration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Make sure you can write an AXES Paragraph about each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You may create a Venn diagram to begin with for Notes.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099" y="2518295"/>
            <a:ext cx="7299901" cy="433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9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491" y="2987899"/>
            <a:ext cx="4623514" cy="3168201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1. Draw the picture on the screen. Using the following processes: </a:t>
            </a:r>
            <a:r>
              <a:rPr lang="en-US" sz="2400" b="1" dirty="0" smtClean="0"/>
              <a:t>Photosynthesis, Cellular Respiration, Exchange, Sedimentation &amp; Burial, Extraction, Combustion</a:t>
            </a:r>
            <a:r>
              <a:rPr lang="en-US" sz="2400" dirty="0" smtClean="0"/>
              <a:t>, place each process where it belongs in the picture. </a:t>
            </a:r>
            <a:br>
              <a:rPr lang="en-US" sz="2400" dirty="0" smtClean="0"/>
            </a:br>
            <a:r>
              <a:rPr lang="en-US" sz="2400" dirty="0" smtClean="0"/>
              <a:t>2.  How might the following: Biosphere, Geosphere, Hydrosphere, Atmosphere act as a carbon sink?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5189" y="2503629"/>
            <a:ext cx="6576811" cy="39100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8491" y="605307"/>
            <a:ext cx="99142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9/26 Understanding the processes in the Carbon Cycle</a:t>
            </a:r>
          </a:p>
          <a:p>
            <a:r>
              <a:rPr lang="en-US" sz="2800" dirty="0" smtClean="0"/>
              <a:t>Obj.  TSW explain how carbon is a dynamic part of our lives and our </a:t>
            </a:r>
          </a:p>
          <a:p>
            <a:r>
              <a:rPr lang="en-US" sz="2800" dirty="0" smtClean="0"/>
              <a:t>existence on the planet.  P. 54 NB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2422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917" y="536028"/>
            <a:ext cx="10941269" cy="17499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9/27 How Carbon moves between spheres</a:t>
            </a:r>
            <a:br>
              <a:rPr lang="en-US" dirty="0" smtClean="0"/>
            </a:br>
            <a:r>
              <a:rPr lang="en-US" dirty="0" smtClean="0"/>
              <a:t>Obj. TSW learn about the 4 spheres and how carbon is a part of each. P. 56 NB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5353" y="2324975"/>
            <a:ext cx="4423833" cy="3317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7917" y="2478635"/>
            <a:ext cx="43197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How does CO2 cycle through </a:t>
            </a:r>
            <a:r>
              <a:rPr lang="en-US" sz="2800" dirty="0"/>
              <a:t>the Biosphere, Geosphere, Hydrosphere and </a:t>
            </a:r>
            <a:r>
              <a:rPr lang="en-US" sz="2800" dirty="0" smtClean="0"/>
              <a:t>Atmosphere on the planet?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193" y="4215742"/>
            <a:ext cx="3699160" cy="264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8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35" y="0"/>
            <a:ext cx="11529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1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151" y="677918"/>
            <a:ext cx="10925503" cy="1608082"/>
          </a:xfrm>
        </p:spPr>
        <p:txBody>
          <a:bodyPr>
            <a:noAutofit/>
          </a:bodyPr>
          <a:lstStyle/>
          <a:p>
            <a:r>
              <a:rPr lang="en-US" sz="3200" dirty="0" smtClean="0"/>
              <a:t>9/28 </a:t>
            </a:r>
            <a:r>
              <a:rPr lang="en-US" sz="3200" dirty="0" smtClean="0">
                <a:hlinkClick r:id="rId2"/>
              </a:rPr>
              <a:t>Greenhouse Effect </a:t>
            </a:r>
            <a:r>
              <a:rPr lang="en-US" sz="3200" dirty="0" smtClean="0"/>
              <a:t>&amp; Carbon Cycle</a:t>
            </a:r>
            <a:br>
              <a:rPr lang="en-US" sz="3200" dirty="0" smtClean="0"/>
            </a:br>
            <a:r>
              <a:rPr lang="en-US" sz="3200" dirty="0" smtClean="0"/>
              <a:t>Obj. TSW demonstrate the relationship between the natural greenhouse effect and humans influence on it by explaining the carbon cycle. P. 58 NB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905" y="2446573"/>
            <a:ext cx="5468006" cy="33189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is the Greenhouse effect good?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does the carbon cycle impact the greenhouse effect?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 what ways do humans influence the carbon cycle?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857" y="2437814"/>
            <a:ext cx="5023797" cy="37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1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Happy Farm to </a:t>
            </a:r>
            <a:r>
              <a:rPr lang="en-US" dirty="0"/>
              <a:t>F</a:t>
            </a:r>
            <a:r>
              <a:rPr lang="en-US" dirty="0" smtClean="0"/>
              <a:t>ork students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97" y="2557463"/>
            <a:ext cx="2488406" cy="3317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542" y="2170362"/>
            <a:ext cx="3069056" cy="409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9/29 Carbon Cycle Quiz &amp; NB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Write an AXES Paragraph on the Carbon Cycle.  </a:t>
            </a:r>
          </a:p>
          <a:p>
            <a:pPr lvl="1"/>
            <a:r>
              <a:rPr lang="en-US" sz="2800" dirty="0" smtClean="0"/>
              <a:t>Assertion, Example, Explanation, Significance</a:t>
            </a:r>
            <a:endParaRPr lang="en-US" sz="2800" dirty="0"/>
          </a:p>
          <a:p>
            <a:r>
              <a:rPr lang="en-US" sz="2800" dirty="0" smtClean="0"/>
              <a:t>Make sure to include the two processes discussed </a:t>
            </a:r>
            <a:r>
              <a:rPr lang="en-US" sz="2800" dirty="0" err="1" smtClean="0"/>
              <a:t>friday</a:t>
            </a:r>
            <a:r>
              <a:rPr lang="en-US" sz="2800" dirty="0" smtClean="0"/>
              <a:t> and how 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in impacted by each.  Understanding “carbon sinks” can be part of the solution to our climate change concerns.  Explain how carbon is stored in the various “spheres”.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953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0"/>
            <a:ext cx="385762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4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965" y="0"/>
            <a:ext cx="5122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3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005668" cy="534341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68" y="0"/>
            <a:ext cx="9186332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2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7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Cycle p. 53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12" y="2556932"/>
            <a:ext cx="10779616" cy="33189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What happens to the carbon dioxide you breath out or carbon dioxide released from a burning paper?</a:t>
            </a:r>
          </a:p>
          <a:p>
            <a:r>
              <a:rPr lang="en-US" dirty="0" smtClean="0"/>
              <a:t>Draw the Carbon Cycle in your Notebook, as the teacher draws it on the board.  Make sure to label the following processes: Photosynthesis, Cellular Respiration, Exchange, Sedimentation and </a:t>
            </a:r>
            <a:r>
              <a:rPr lang="en-US" dirty="0"/>
              <a:t>B</a:t>
            </a:r>
            <a:r>
              <a:rPr lang="en-US" dirty="0" smtClean="0"/>
              <a:t>urial, Extraction and Combustion</a:t>
            </a:r>
          </a:p>
          <a:p>
            <a:r>
              <a:rPr lang="en-US" dirty="0" smtClean="0"/>
              <a:t>In addition, Point out how CO2 cycles through the Biosphere, Geosphere, Hydrosphere and Atmosphere, Labeling each on the white board as well.</a:t>
            </a:r>
          </a:p>
          <a:p>
            <a:r>
              <a:rPr lang="en-US" dirty="0" smtClean="0"/>
              <a:t>Use the following slide to show the background, while writing the processes.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58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Installing the PVC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Omar, getting to work.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708" y="3243263"/>
            <a:ext cx="3509433" cy="263207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Why the PVC is needed.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446" y="3243263"/>
            <a:ext cx="3509433" cy="2632075"/>
          </a:xfrm>
        </p:spPr>
      </p:pic>
    </p:spTree>
    <p:extLst>
      <p:ext uri="{BB962C8B-B14F-4D97-AF65-F5344CB8AC3E}">
        <p14:creationId xmlns:p14="http://schemas.microsoft.com/office/powerpoint/2010/main" val="318132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good – Fantastic Job you guys!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212559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821711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9/29 Analysis of a </a:t>
            </a:r>
            <a:r>
              <a:rPr lang="en-US" dirty="0" smtClean="0">
                <a:hlinkClick r:id="rId2"/>
              </a:rPr>
              <a:t>Greenhouse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Obj. TSW determine the essential components to building a greenhouse. P. 60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895" y="2444637"/>
            <a:ext cx="8133347" cy="3318936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types of energy does a greenhouse need to be productive?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materials might you need to create a greenhouse?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other factors, such as direction/ location should be considered when building a greenhouse?</a:t>
            </a:r>
          </a:p>
          <a:p>
            <a:pPr marL="0" indent="0">
              <a:buNone/>
            </a:pPr>
            <a:r>
              <a:rPr lang="en-US" dirty="0" smtClean="0"/>
              <a:t>Using the class greenhouse (or video) as an example make observations and explore aspects of our greenhouse that can be applied to the building of your greenhouse.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979" y="2444637"/>
            <a:ext cx="3818021" cy="254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855" y="646386"/>
            <a:ext cx="10972799" cy="1813035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9/30 Application of the Greenhouse Effect</a:t>
            </a:r>
            <a:br>
              <a:rPr lang="en-US" sz="3600" dirty="0" smtClean="0"/>
            </a:br>
            <a:r>
              <a:rPr lang="en-US" sz="3600" dirty="0" smtClean="0"/>
              <a:t>Obj. TSW apply what they have learned about the carbon cycle and how it relates to the Greenhouse effect by designing in teams a greenhouse.  P. 62 NB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745" y="2459421"/>
            <a:ext cx="5580993" cy="341644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might designing a greenhouse be important?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Relate what you have learned about the Carbon Cycle to how a greenhouse works to help grow food.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would you like to grow in your greenhouse with your team?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778" y="2325412"/>
            <a:ext cx="3825766" cy="2869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628" y="4226036"/>
            <a:ext cx="2995448" cy="2246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3697" y="4976749"/>
            <a:ext cx="2848303" cy="189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6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9/30 Greenhouse Structures</a:t>
            </a:r>
            <a:br>
              <a:rPr lang="en-US" dirty="0" smtClean="0"/>
            </a:br>
            <a:r>
              <a:rPr lang="en-US" dirty="0" smtClean="0"/>
              <a:t>Build your mini Greenhouse</a:t>
            </a:r>
            <a:endParaRPr 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515762" y="2533462"/>
            <a:ext cx="10923104" cy="3257245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8872" rIns="0" bIns="8887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Roboto Slab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Students will begin work on a building a mini-greenhouse.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Working in a team of 3, students will develop a plan for their mini greenhouse. This plan must include the following: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1. An appropriate location. This greenhouse could be inside or outside a house or apartment.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2. An architectural design. Students must also present a justification for this design.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3. Necessary materials (type, quantity and cost). The cost may not exceed $25.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4. Timeline for construction. In this timeline, benchmarks should be listed.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52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10/14 Refection of Greenhouse Structure</a:t>
            </a:r>
            <a:br>
              <a:rPr lang="en-US" dirty="0" smtClean="0"/>
            </a:br>
            <a:r>
              <a:rPr lang="en-US" dirty="0" smtClean="0"/>
              <a:t>Typed 1 – 2 page paper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744" y="2556932"/>
            <a:ext cx="10842170" cy="3318936"/>
          </a:xfrm>
        </p:spPr>
        <p:txBody>
          <a:bodyPr/>
          <a:lstStyle/>
          <a:p>
            <a:r>
              <a:rPr lang="en-US" dirty="0" smtClean="0"/>
              <a:t>What plants did you start/ grow?</a:t>
            </a:r>
          </a:p>
          <a:p>
            <a:r>
              <a:rPr lang="en-US" dirty="0" smtClean="0"/>
              <a:t>What was the experience like for the family?</a:t>
            </a:r>
          </a:p>
          <a:p>
            <a:r>
              <a:rPr lang="en-US" dirty="0" smtClean="0"/>
              <a:t>Reflect on sharing your Greenhouse Structure at a Gardening Event/ Harvest Festival</a:t>
            </a:r>
          </a:p>
          <a:p>
            <a:r>
              <a:rPr lang="en-US" dirty="0" smtClean="0"/>
              <a:t>Reflect on improvement for next time.</a:t>
            </a:r>
          </a:p>
          <a:p>
            <a:r>
              <a:rPr lang="en-US" dirty="0" smtClean="0"/>
              <a:t>Share successes, and concepts used, learned in class.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8423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10/3 Chromebooks, Spark </a:t>
            </a:r>
            <a:r>
              <a:rPr lang="en-US" dirty="0" err="1" smtClean="0"/>
              <a:t>Vue</a:t>
            </a:r>
            <a:r>
              <a:rPr lang="en-US" dirty="0" smtClean="0"/>
              <a:t> &amp; USB Bluetooth Adaptor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Log into your appropriate Chromebook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Go to: </a:t>
            </a:r>
            <a:r>
              <a:rPr lang="en-US" dirty="0" smtClean="0">
                <a:hlinkClick r:id="rId2"/>
              </a:rPr>
              <a:t>https://goo.gl/K7sJHE</a:t>
            </a:r>
            <a:r>
              <a:rPr lang="en-US" dirty="0" smtClean="0"/>
              <a:t> This link will take you to the Chrome Web Store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Install the </a:t>
            </a:r>
            <a:r>
              <a:rPr lang="en-US" b="1" dirty="0" smtClean="0"/>
              <a:t>Spark </a:t>
            </a:r>
            <a:r>
              <a:rPr lang="en-US" b="1" dirty="0" err="1" smtClean="0"/>
              <a:t>Vue</a:t>
            </a:r>
            <a:r>
              <a:rPr lang="en-US" b="1" dirty="0" smtClean="0"/>
              <a:t> App </a:t>
            </a:r>
            <a:r>
              <a:rPr lang="en-US" dirty="0" smtClean="0"/>
              <a:t>by </a:t>
            </a:r>
            <a:r>
              <a:rPr lang="en-US" b="1" dirty="0" smtClean="0"/>
              <a:t>Add to Chrome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Get a USB Bluetooth Adaptor from McAllister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85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890" y="393700"/>
            <a:ext cx="8128000" cy="607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610" y="844460"/>
            <a:ext cx="3281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Fun times with FFA Students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6640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Omnivores Dilemma CH 5 - 8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068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10/6 Sustainable Food </a:t>
            </a:r>
            <a:r>
              <a:rPr lang="en-US" dirty="0"/>
              <a:t>P</a:t>
            </a:r>
            <a:r>
              <a:rPr lang="en-US" dirty="0" smtClean="0"/>
              <a:t>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Measuring Productivity Lab</a:t>
            </a:r>
          </a:p>
          <a:p>
            <a:pPr lvl="1"/>
            <a:r>
              <a:rPr lang="en-US" dirty="0" smtClean="0"/>
              <a:t>Students will create a lab to measure  CO</a:t>
            </a:r>
            <a:r>
              <a:rPr lang="en-US" baseline="-25000" dirty="0" smtClean="0"/>
              <a:t>2</a:t>
            </a:r>
            <a:r>
              <a:rPr lang="en-US" dirty="0" smtClean="0"/>
              <a:t> levels, or O</a:t>
            </a:r>
            <a:r>
              <a:rPr lang="en-US" baseline="-25000" dirty="0" smtClean="0"/>
              <a:t>2</a:t>
            </a:r>
            <a:r>
              <a:rPr lang="en-US" dirty="0" smtClean="0"/>
              <a:t> levels during Photosynthesis and/ or Cellular Respiration.</a:t>
            </a:r>
            <a:r>
              <a:rPr lang="en-US" dirty="0"/>
              <a:t> Using their results, students will create models to describe the interaction between these two processes. Their final lab report will detail these results and their models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Students will make an argument in their conclusion for sustainable food production based on what they have learned from this unit.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4402" y="537030"/>
            <a:ext cx="5918067" cy="233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10/3Canned and Cured Foods</a:t>
            </a:r>
            <a:br>
              <a:rPr lang="en-US" dirty="0" smtClean="0"/>
            </a:br>
            <a:r>
              <a:rPr lang="en-US" sz="2400" dirty="0" smtClean="0"/>
              <a:t>Has anyone ever had Pickles or Beef Jerky?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What is in each product?  Make a list of as many canned and cured foods as you can.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Canned Foods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Cured Foods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1" y="0"/>
            <a:ext cx="3011811" cy="20029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343" y="116115"/>
            <a:ext cx="3010552" cy="150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437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80572"/>
            <a:ext cx="10972800" cy="1705428"/>
          </a:xfrm>
        </p:spPr>
        <p:txBody>
          <a:bodyPr>
            <a:noAutofit/>
          </a:bodyPr>
          <a:lstStyle/>
          <a:p>
            <a:r>
              <a:rPr lang="en-US" sz="4000" dirty="0" smtClean="0"/>
              <a:t>10/3Canning and Curing Foods</a:t>
            </a:r>
            <a:br>
              <a:rPr lang="en-US" sz="4000" dirty="0" smtClean="0"/>
            </a:br>
            <a:r>
              <a:rPr lang="en-US" sz="3200" dirty="0" smtClean="0"/>
              <a:t>Watch the following videos for discussion later.</a:t>
            </a:r>
            <a:br>
              <a:rPr lang="en-US" sz="3200" dirty="0" smtClean="0"/>
            </a:br>
            <a:r>
              <a:rPr lang="en-US" sz="3200" dirty="0" smtClean="0"/>
              <a:t>Homework – inventory your kitchen/pantry for canned and cured foods.  Make two lists: Fruits &amp; Veggies, and Meat.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Curing Deer Meat</a:t>
            </a:r>
            <a:r>
              <a:rPr lang="en-US" dirty="0" smtClean="0"/>
              <a:t>  Video</a:t>
            </a:r>
          </a:p>
          <a:p>
            <a:r>
              <a:rPr lang="en-US" dirty="0" smtClean="0"/>
              <a:t>Salt</a:t>
            </a:r>
          </a:p>
          <a:p>
            <a:r>
              <a:rPr lang="en-US" dirty="0" smtClean="0"/>
              <a:t>Sugar</a:t>
            </a:r>
          </a:p>
          <a:p>
            <a:r>
              <a:rPr lang="en-US" dirty="0" smtClean="0"/>
              <a:t>Smoke</a:t>
            </a:r>
          </a:p>
          <a:p>
            <a:r>
              <a:rPr lang="en-US" dirty="0" smtClean="0"/>
              <a:t>170 degree heat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hlinkClick r:id="rId3"/>
              </a:rPr>
              <a:t>Canning Dill Pickles</a:t>
            </a:r>
            <a:r>
              <a:rPr lang="en-US" dirty="0" smtClean="0"/>
              <a:t>  Video</a:t>
            </a:r>
          </a:p>
          <a:p>
            <a:r>
              <a:rPr lang="en-US" dirty="0" smtClean="0"/>
              <a:t>Dill</a:t>
            </a:r>
          </a:p>
          <a:p>
            <a:r>
              <a:rPr lang="en-US" dirty="0" smtClean="0"/>
              <a:t>Garlic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8212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82172"/>
            <a:ext cx="9601196" cy="1603828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Read the article:</a:t>
            </a:r>
            <a:br>
              <a:rPr lang="en-US" sz="3100" dirty="0" smtClean="0"/>
            </a:br>
            <a:r>
              <a:rPr lang="en-US" sz="3100" dirty="0" smtClean="0"/>
              <a:t>Native </a:t>
            </a:r>
            <a:r>
              <a:rPr lang="en-US" sz="3100" dirty="0"/>
              <a:t>American Food Preservation: Keeping the Harvest</a:t>
            </a:r>
            <a:br>
              <a:rPr lang="en-US" sz="3100" dirty="0"/>
            </a:br>
            <a:r>
              <a:rPr lang="en-US" sz="3100" dirty="0"/>
              <a:t>By: </a:t>
            </a:r>
            <a:br>
              <a:rPr lang="en-US" sz="3100" dirty="0"/>
            </a:br>
            <a:r>
              <a:rPr lang="en-US" sz="3100" dirty="0"/>
              <a:t>Jessie Keith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Answer the 5 questions from the article.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9277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Dispelling Myths about canned food/ </a:t>
            </a:r>
            <a:br>
              <a:rPr lang="en-US" dirty="0" smtClean="0"/>
            </a:br>
            <a:r>
              <a:rPr lang="en-US" dirty="0" smtClean="0"/>
              <a:t>Bring a can to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Students will read:  </a:t>
            </a:r>
            <a:r>
              <a:rPr lang="en-US" b="1" dirty="0"/>
              <a:t>5 Canned Food Myths </a:t>
            </a:r>
            <a:r>
              <a:rPr lang="en-US" b="1" dirty="0" smtClean="0"/>
              <a:t>Dispelled by Jennifer </a:t>
            </a:r>
            <a:r>
              <a:rPr lang="en-US" b="1" dirty="0" err="1" smtClean="0"/>
              <a:t>Christman</a:t>
            </a:r>
            <a:endParaRPr lang="en-US" b="1" dirty="0" smtClean="0"/>
          </a:p>
          <a:p>
            <a:r>
              <a:rPr lang="en-US" dirty="0" smtClean="0"/>
              <a:t>Paraphrase each of the myths in your Notebook</a:t>
            </a:r>
          </a:p>
          <a:p>
            <a:pPr marL="0" indent="0">
              <a:buNone/>
            </a:pPr>
            <a:r>
              <a:rPr lang="en-US" dirty="0" smtClean="0"/>
              <a:t>Each student will share their can or cured food with a recipe of how to use/ eat it.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4982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Preserving Food Article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 will research and article online about Food Preservation.</a:t>
            </a:r>
          </a:p>
          <a:p>
            <a:r>
              <a:rPr lang="en-US" dirty="0" smtClean="0"/>
              <a:t>In their article:</a:t>
            </a:r>
          </a:p>
          <a:p>
            <a:pPr lvl="1"/>
            <a:r>
              <a:rPr lang="en-US" dirty="0" smtClean="0"/>
              <a:t>Annotate the text</a:t>
            </a:r>
          </a:p>
          <a:p>
            <a:pPr lvl="1"/>
            <a:r>
              <a:rPr lang="en-US" dirty="0" smtClean="0"/>
              <a:t>Discuss it with a partner</a:t>
            </a:r>
          </a:p>
          <a:p>
            <a:pPr lvl="1"/>
            <a:r>
              <a:rPr lang="en-US" dirty="0" smtClean="0"/>
              <a:t>Write about new information they learned from the article or the guest speaker.</a:t>
            </a:r>
          </a:p>
          <a:p>
            <a:pPr lvl="1"/>
            <a:r>
              <a:rPr lang="en-US" dirty="0" smtClean="0"/>
              <a:t>Write about their personal experience with canning or curing food.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9672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63" y="2556931"/>
            <a:ext cx="8071265" cy="3624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10/10 Vegetative Propagation</a:t>
            </a:r>
            <a:br>
              <a:rPr lang="en-US" dirty="0" smtClean="0"/>
            </a:br>
            <a:r>
              <a:rPr lang="en-US" dirty="0" smtClean="0"/>
              <a:t>Obj. TSW learn how plants make more plants, without producing typical seeds.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1255" y="2556932"/>
            <a:ext cx="4803821" cy="33189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a flower bulb?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a strawberry runner?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a rhizome?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255" y="4004120"/>
            <a:ext cx="3982231" cy="224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Strawberry’s and Vegetative 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 the garden, find strawberries with runners attached.</a:t>
            </a:r>
          </a:p>
          <a:p>
            <a:r>
              <a:rPr lang="en-US" dirty="0" smtClean="0"/>
              <a:t>Cut the runner.</a:t>
            </a:r>
          </a:p>
          <a:p>
            <a:r>
              <a:rPr lang="en-US" dirty="0" smtClean="0"/>
              <a:t>Determine a good transplanting site for the daughter plant.</a:t>
            </a:r>
          </a:p>
          <a:p>
            <a:r>
              <a:rPr lang="en-US" dirty="0" smtClean="0"/>
              <a:t>Water the daughter plant real good in it’s new home.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40550" y="3015456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874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2"/>
              </a:rPr>
              <a:t>Hormones that control dormancy in plants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Watch the video to help understand how hormones can impact plants.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Research 3 – 5 plant hormones:</a:t>
            </a:r>
          </a:p>
          <a:p>
            <a:pPr marL="0" indent="0">
              <a:buNone/>
            </a:pPr>
            <a:r>
              <a:rPr lang="en-US" dirty="0" smtClean="0"/>
              <a:t>How do they work, and how do we use them in plant production?</a:t>
            </a:r>
          </a:p>
          <a:p>
            <a:r>
              <a:rPr lang="en-US" dirty="0" smtClean="0"/>
              <a:t>Auxin</a:t>
            </a:r>
          </a:p>
          <a:p>
            <a:r>
              <a:rPr lang="en-US" dirty="0" err="1" smtClean="0"/>
              <a:t>Gibberillin</a:t>
            </a:r>
            <a:endParaRPr lang="en-US" dirty="0" smtClean="0"/>
          </a:p>
          <a:p>
            <a:r>
              <a:rPr lang="en-US" dirty="0" smtClean="0"/>
              <a:t>Ethylene</a:t>
            </a:r>
          </a:p>
          <a:p>
            <a:r>
              <a:rPr lang="en-US" dirty="0" err="1"/>
              <a:t>C</a:t>
            </a:r>
            <a:r>
              <a:rPr lang="en-US" dirty="0" err="1" smtClean="0"/>
              <a:t>ytokinins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Write a 1 – 2 page response answering these questions about these hormones in your notebook.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92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344" y="586884"/>
            <a:ext cx="8128000" cy="6070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1065" y="1120462"/>
            <a:ext cx="29592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Planting the seeds for Agriculture 1 seed at a time.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7029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Make it grow!</a:t>
            </a:r>
            <a:br>
              <a:rPr lang="en-US" dirty="0" smtClean="0"/>
            </a:br>
            <a:r>
              <a:rPr lang="en-US" dirty="0" smtClean="0"/>
              <a:t>Bean/Peas &amp; Auxin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Germinate Bean/ Pea plants</a:t>
            </a:r>
          </a:p>
          <a:p>
            <a:r>
              <a:rPr lang="en-US" dirty="0" smtClean="0"/>
              <a:t>Plant in clean 2 liter bottles against the side of the bottle.</a:t>
            </a:r>
          </a:p>
          <a:p>
            <a:r>
              <a:rPr lang="en-US" dirty="0" smtClean="0"/>
              <a:t>Observe and Measure how the hormone auxin affects the Root, Stem and Leaf.</a:t>
            </a:r>
          </a:p>
          <a:p>
            <a:r>
              <a:rPr lang="en-US" dirty="0" smtClean="0"/>
              <a:t>Collect data for 2 weeks</a:t>
            </a:r>
          </a:p>
          <a:p>
            <a:r>
              <a:rPr lang="en-US" dirty="0" smtClean="0"/>
              <a:t>Present findings to the class at the conclusion of the lab.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2027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 a Tuber?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Students will get potatoes from  the local grocery store and seed potatoes form the local nursery.</a:t>
            </a:r>
          </a:p>
          <a:p>
            <a:r>
              <a:rPr lang="en-US" dirty="0" smtClean="0"/>
              <a:t>With beakers and toothpicks students will grow the “eye of the Potato” to start in the ground.</a:t>
            </a:r>
          </a:p>
          <a:p>
            <a:r>
              <a:rPr lang="en-US" dirty="0" smtClean="0"/>
              <a:t>After propagating tubers, and planting them in the soil,  </a:t>
            </a:r>
            <a:r>
              <a:rPr lang="en-US" dirty="0"/>
              <a:t>s</a:t>
            </a:r>
            <a:r>
              <a:rPr lang="en-US" dirty="0" smtClean="0"/>
              <a:t>tudents will compare the texture of each during harvest.</a:t>
            </a:r>
          </a:p>
          <a:p>
            <a:r>
              <a:rPr lang="en-US" dirty="0" smtClean="0"/>
              <a:t>Students will compare and contrast the grocery store potato to the nursery potato in a class discussion.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228" y="0"/>
            <a:ext cx="2815771" cy="222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515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Reflection of Vegetative Propagation and the influence of Hormones on plants.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401" y="2426304"/>
            <a:ext cx="6658426" cy="3318936"/>
          </a:xfrm>
        </p:spPr>
        <p:txBody>
          <a:bodyPr/>
          <a:lstStyle/>
          <a:p>
            <a:r>
              <a:rPr lang="en-US" dirty="0" smtClean="0"/>
              <a:t>Explain the plant(s) you worked with</a:t>
            </a:r>
          </a:p>
          <a:p>
            <a:r>
              <a:rPr lang="en-US" dirty="0" smtClean="0"/>
              <a:t>Type of propagation</a:t>
            </a:r>
          </a:p>
          <a:p>
            <a:r>
              <a:rPr lang="en-US" dirty="0" smtClean="0"/>
              <a:t>Success or failure of propagation or application of hormone</a:t>
            </a:r>
          </a:p>
          <a:p>
            <a:r>
              <a:rPr lang="en-US" dirty="0" smtClean="0"/>
              <a:t>Use a page in your Notebook for your reflection.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827" y="2656114"/>
            <a:ext cx="3980679" cy="3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25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342" y="-88844"/>
            <a:ext cx="512206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2732" y="785611"/>
            <a:ext cx="39538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When students become teachers, personal growth happens.</a:t>
            </a:r>
          </a:p>
          <a:p>
            <a:r>
              <a:rPr lang="en-US" sz="3200" dirty="0" smtClean="0"/>
              <a:t>A little bit of your future self begins to shine.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4738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965" y="0"/>
            <a:ext cx="512206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2130" y="1481070"/>
            <a:ext cx="1365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So Cute!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6349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371" y="0"/>
            <a:ext cx="512206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6373" y="1275008"/>
            <a:ext cx="39280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THIS is my Fav!</a:t>
            </a:r>
          </a:p>
          <a:p>
            <a:r>
              <a:rPr lang="en-US" sz="4000" dirty="0" smtClean="0"/>
              <a:t>Planting the seed of learning.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3600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3707</TotalTime>
  <Words>1905</Words>
  <Application>Microsoft Office PowerPoint</Application>
  <PresentationFormat>Widescreen</PresentationFormat>
  <Paragraphs>230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0" baseType="lpstr">
      <vt:lpstr>MS PGothic</vt:lpstr>
      <vt:lpstr>Arial</vt:lpstr>
      <vt:lpstr>Garamond</vt:lpstr>
      <vt:lpstr>Open Sans</vt:lpstr>
      <vt:lpstr>Roboto Slab</vt:lpstr>
      <vt:lpstr>Tw Cen MT</vt:lpstr>
      <vt:lpstr>Wingdings</vt:lpstr>
      <vt:lpstr>Organic</vt:lpstr>
      <vt:lpstr>UNIT 2 Structures and Practices for Sustainability</vt:lpstr>
      <vt:lpstr>2016 West Sacramento FFA Chapter Officers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SAE – Supervised Agricultural Experience Hands On Agriculture </vt:lpstr>
      <vt:lpstr>Biomolecules/ Macromolecules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9/19 The Carbon Cycle Obj. TSW explain how the carbon cycle works and why it is important. P. 44 NB</vt:lpstr>
      <vt:lpstr>Greenhouse Effect</vt:lpstr>
      <vt:lpstr>Demonstration!  Why is it so Sticky in this Greenhouse?</vt:lpstr>
      <vt:lpstr>Carbon Cycle Activity P. 47 NB</vt:lpstr>
      <vt:lpstr>Carbon Cycle</vt:lpstr>
      <vt:lpstr>Projects  p. 29 NB</vt:lpstr>
      <vt:lpstr>Project Ideas – Need more Diversity</vt:lpstr>
      <vt:lpstr>Show Jesse’s Time lapse of Soil</vt:lpstr>
      <vt:lpstr>9/22 Greenhouse Effect Obj. TSW apply the greenhouse effect to real word situations and on going climate change. P. 50. NB</vt:lpstr>
      <vt:lpstr>Scientific Method p. 49NB</vt:lpstr>
      <vt:lpstr> The Carbon Cycle Obj. TSW explain how the carbon cycle works and why it is important. P. 46 NB </vt:lpstr>
      <vt:lpstr>9/23 Carbon Cycle Processes Obj. TSW watch the following two videos discuss the relationship between both processes in the Carbon Cycle.  P. 52 NB</vt:lpstr>
      <vt:lpstr>   1. Draw the picture on the screen. Using the following processes: Photosynthesis, Cellular Respiration, Exchange, Sedimentation &amp; Burial, Extraction, Combustion, place each process where it belongs in the picture.  2.  How might the following: Biosphere, Geosphere, Hydrosphere, Atmosphere act as a carbon sink?     </vt:lpstr>
      <vt:lpstr>9/27 How Carbon moves between spheres Obj. TSW learn about the 4 spheres and how carbon is a part of each. P. 56 NB</vt:lpstr>
      <vt:lpstr>PowerPoint Presentation</vt:lpstr>
      <vt:lpstr>9/28 Greenhouse Effect &amp; Carbon Cycle Obj. TSW demonstrate the relationship between the natural greenhouse effect and humans influence on it by explaining the carbon cycle. P. 58 NB</vt:lpstr>
      <vt:lpstr>Happy Farm to Fork students</vt:lpstr>
      <vt:lpstr>9/29 Carbon Cycle Quiz &amp; NB Check</vt:lpstr>
      <vt:lpstr>PowerPoint Presentation</vt:lpstr>
      <vt:lpstr>PowerPoint Presentation</vt:lpstr>
      <vt:lpstr>PowerPoint Presentation</vt:lpstr>
      <vt:lpstr>Carbon Cycle p. 53 NB</vt:lpstr>
      <vt:lpstr>Installing the PVC</vt:lpstr>
      <vt:lpstr>Looking good – Fantastic Job you guys!</vt:lpstr>
      <vt:lpstr>9/29 Analysis of a Greenhouse Obj. TSW determine the essential components to building a greenhouse. P. 60 NB</vt:lpstr>
      <vt:lpstr>9/30 Application of the Greenhouse Effect Obj. TSW apply what they have learned about the carbon cycle and how it relates to the Greenhouse effect by designing in teams a greenhouse.  P. 62 NB</vt:lpstr>
      <vt:lpstr>9/30 Greenhouse Structures Build your mini Greenhouse</vt:lpstr>
      <vt:lpstr>10/14 Refection of Greenhouse Structure Typed 1 – 2 page paper</vt:lpstr>
      <vt:lpstr>10/3 Chromebooks, Spark Vue &amp; USB Bluetooth Adaptor</vt:lpstr>
      <vt:lpstr>Omnivores Dilemma CH 5 - 8</vt:lpstr>
      <vt:lpstr>10/6 Sustainable Food Production</vt:lpstr>
      <vt:lpstr>10/3Canned and Cured Foods Has anyone ever had Pickles or Beef Jerky? What is in each product?  Make a list of as many canned and cured foods as you can.</vt:lpstr>
      <vt:lpstr>10/3Canning and Curing Foods Watch the following videos for discussion later. Homework – inventory your kitchen/pantry for canned and cured foods.  Make two lists: Fruits &amp; Veggies, and Meat.</vt:lpstr>
      <vt:lpstr> Read the article: Native American Food Preservation: Keeping the Harvest By:  Jessie Keith </vt:lpstr>
      <vt:lpstr>Dispelling Myths about canned food/  Bring a can to class</vt:lpstr>
      <vt:lpstr>Preserving Food Article Analysis</vt:lpstr>
      <vt:lpstr>10/10 Vegetative Propagation Obj. TSW learn how plants make more plants, without producing typical seeds. </vt:lpstr>
      <vt:lpstr>Strawberry’s and Vegetative Propagation</vt:lpstr>
      <vt:lpstr>Hormones that control dormancy in plants Watch the video to help understand how hormones can impact plants.</vt:lpstr>
      <vt:lpstr>Make it grow! Bean/Peas &amp; Auxin Lab</vt:lpstr>
      <vt:lpstr>What’s in a Tuber? Lab</vt:lpstr>
      <vt:lpstr>Reflection of Vegetative Propagation and the influence of Hormones on plants.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Cycles in Nature</dc:title>
  <dc:creator>Jennifer Mc Allister</dc:creator>
  <cp:lastModifiedBy>Jennifer Mc Allister</cp:lastModifiedBy>
  <cp:revision>65</cp:revision>
  <cp:lastPrinted>2016-09-30T16:25:49Z</cp:lastPrinted>
  <dcterms:created xsi:type="dcterms:W3CDTF">2015-09-19T21:50:43Z</dcterms:created>
  <dcterms:modified xsi:type="dcterms:W3CDTF">2016-10-01T21:22:19Z</dcterms:modified>
</cp:coreProperties>
</file>