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7" r:id="rId3"/>
    <p:sldId id="276" r:id="rId4"/>
    <p:sldId id="265" r:id="rId5"/>
    <p:sldId id="266" r:id="rId6"/>
    <p:sldId id="274" r:id="rId7"/>
    <p:sldId id="289" r:id="rId8"/>
    <p:sldId id="294" r:id="rId9"/>
    <p:sldId id="278" r:id="rId10"/>
    <p:sldId id="263" r:id="rId11"/>
    <p:sldId id="259" r:id="rId12"/>
    <p:sldId id="279" r:id="rId13"/>
    <p:sldId id="280" r:id="rId14"/>
    <p:sldId id="295" r:id="rId15"/>
    <p:sldId id="281" r:id="rId16"/>
    <p:sldId id="258" r:id="rId17"/>
    <p:sldId id="284" r:id="rId18"/>
    <p:sldId id="260" r:id="rId19"/>
    <p:sldId id="286" r:id="rId20"/>
    <p:sldId id="287" r:id="rId21"/>
    <p:sldId id="296" r:id="rId22"/>
    <p:sldId id="267" r:id="rId23"/>
    <p:sldId id="283" r:id="rId24"/>
    <p:sldId id="268" r:id="rId25"/>
    <p:sldId id="290" r:id="rId26"/>
    <p:sldId id="269" r:id="rId27"/>
    <p:sldId id="291" r:id="rId28"/>
    <p:sldId id="270" r:id="rId29"/>
    <p:sldId id="288" r:id="rId30"/>
    <p:sldId id="271" r:id="rId31"/>
    <p:sldId id="292" r:id="rId32"/>
    <p:sldId id="26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12/28/2016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nimalscience.psu.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money.usnews.com/money/careers/slideshows/the-10-most-common-interview-questions/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nrcs.usda.gov/wps/portal/nrcs/detailfull/national/careers/join/?cid=stelprdb108324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ls.gov/home.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www.cdfa.ca.gov/employment/" TargetMode="External"/><Relationship Id="rId2" Type="http://schemas.openxmlformats.org/officeDocument/2006/relationships/hyperlink" Target="https://www.cdfa.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Lesson 1: </a:t>
            </a:r>
            <a:r>
              <a:rPr lang="en-US" sz="4000" dirty="0" smtClean="0"/>
              <a:t>Resources in the Community</a:t>
            </a:r>
            <a:endParaRPr lang="en-US" sz="4000" dirty="0"/>
          </a:p>
        </p:txBody>
      </p:sp>
      <p:sp>
        <p:nvSpPr>
          <p:cNvPr id="3" name="Subtitle 2"/>
          <p:cNvSpPr>
            <a:spLocks noGrp="1"/>
          </p:cNvSpPr>
          <p:nvPr>
            <p:ph type="subTitle" idx="1"/>
          </p:nvPr>
        </p:nvSpPr>
        <p:spPr/>
        <p:txBody>
          <a:bodyPr>
            <a:normAutofit/>
          </a:bodyPr>
          <a:lstStyle/>
          <a:p>
            <a:r>
              <a:rPr lang="en-US" sz="2400" dirty="0" smtClean="0"/>
              <a:t>F2F2 UNIT 4</a:t>
            </a:r>
          </a:p>
          <a:p>
            <a:r>
              <a:rPr lang="en-US" sz="2400" dirty="0" smtClean="0"/>
              <a:t>Career Exportation and Guidance</a:t>
            </a:r>
          </a:p>
        </p:txBody>
      </p:sp>
    </p:spTree>
    <p:extLst>
      <p:ext uri="{BB962C8B-B14F-4D97-AF65-F5344CB8AC3E}">
        <p14:creationId xmlns:p14="http://schemas.microsoft.com/office/powerpoint/2010/main" val="291516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other local </a:t>
            </a:r>
            <a:r>
              <a:rPr lang="en-US" dirty="0" smtClean="0"/>
              <a:t>businesses in the region </a:t>
            </a:r>
            <a:r>
              <a:rPr lang="en-US" dirty="0" smtClean="0"/>
              <a:t>support the Farm to Fork movement</a:t>
            </a:r>
            <a:r>
              <a:rPr lang="en-US" dirty="0" smtClean="0"/>
              <a:t>?</a:t>
            </a:r>
            <a:endParaRPr lang="en-US" dirty="0"/>
          </a:p>
        </p:txBody>
      </p:sp>
      <p:sp>
        <p:nvSpPr>
          <p:cNvPr id="3" name="Content Placeholder 2"/>
          <p:cNvSpPr>
            <a:spLocks noGrp="1"/>
          </p:cNvSpPr>
          <p:nvPr>
            <p:ph idx="1"/>
          </p:nvPr>
        </p:nvSpPr>
        <p:spPr/>
        <p:txBody>
          <a:bodyPr/>
          <a:lstStyle/>
          <a:p>
            <a:r>
              <a:rPr lang="en-US" dirty="0" smtClean="0"/>
              <a:t>Research 3 businesses with in 100 miles that raise, grow, sell, buy, and distribute local produce and meat, including dairy cattle?</a:t>
            </a:r>
          </a:p>
          <a:p>
            <a:r>
              <a:rPr lang="en-US" dirty="0" smtClean="0"/>
              <a:t>Explain what they do and how they do it.</a:t>
            </a:r>
          </a:p>
          <a:p>
            <a:r>
              <a:rPr lang="en-US" dirty="0" smtClean="0"/>
              <a:t>Some of this information can be included in your 1 – 2 page paper.</a:t>
            </a:r>
            <a:endParaRPr lang="en-US" dirty="0"/>
          </a:p>
        </p:txBody>
      </p:sp>
    </p:spTree>
    <p:extLst>
      <p:ext uri="{BB962C8B-B14F-4D97-AF65-F5344CB8AC3E}">
        <p14:creationId xmlns:p14="http://schemas.microsoft.com/office/powerpoint/2010/main" val="3206639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Internships.com</a:t>
            </a:r>
            <a:br>
              <a:rPr lang="en-US" dirty="0" smtClean="0"/>
            </a:br>
            <a:r>
              <a:rPr lang="en-US" dirty="0" smtClean="0"/>
              <a:t>  </a:t>
            </a:r>
            <a:endParaRPr lang="en-US" dirty="0"/>
          </a:p>
        </p:txBody>
      </p:sp>
      <p:sp>
        <p:nvSpPr>
          <p:cNvPr id="3" name="Content Placeholder 2"/>
          <p:cNvSpPr>
            <a:spLocks noGrp="1"/>
          </p:cNvSpPr>
          <p:nvPr>
            <p:ph idx="1"/>
          </p:nvPr>
        </p:nvSpPr>
        <p:spPr/>
        <p:txBody>
          <a:bodyPr/>
          <a:lstStyle/>
          <a:p>
            <a:r>
              <a:rPr lang="en-US" dirty="0" smtClean="0"/>
              <a:t>Where are you interested in working?</a:t>
            </a:r>
          </a:p>
          <a:p>
            <a:r>
              <a:rPr lang="en-US" dirty="0" smtClean="0"/>
              <a:t>What type of work</a:t>
            </a:r>
            <a:r>
              <a:rPr lang="en-US" dirty="0" smtClean="0"/>
              <a:t>?</a:t>
            </a:r>
          </a:p>
          <a:p>
            <a:r>
              <a:rPr lang="en-US" dirty="0" smtClean="0"/>
              <a:t>What skills will you need for the internship you are interested in?</a:t>
            </a:r>
          </a:p>
          <a:p>
            <a:r>
              <a:rPr lang="en-US" dirty="0" smtClean="0"/>
              <a:t>What skills/ networking do you hope to develop from the internship?</a:t>
            </a:r>
          </a:p>
          <a:p>
            <a:r>
              <a:rPr lang="en-US" dirty="0" smtClean="0"/>
              <a:t>Yolo County Office of Education has an Internship Coordinator – Andrew </a:t>
            </a:r>
            <a:r>
              <a:rPr lang="en-US" dirty="0" err="1" smtClean="0"/>
              <a:t>Codd</a:t>
            </a:r>
            <a:r>
              <a:rPr lang="en-US" dirty="0" smtClean="0"/>
              <a:t>.  Email him and ask about possible internship opportunities.</a:t>
            </a:r>
            <a:endParaRPr lang="en-US" dirty="0"/>
          </a:p>
        </p:txBody>
      </p:sp>
    </p:spTree>
    <p:extLst>
      <p:ext uri="{BB962C8B-B14F-4D97-AF65-F5344CB8AC3E}">
        <p14:creationId xmlns:p14="http://schemas.microsoft.com/office/powerpoint/2010/main" val="391256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Lesson 3: Resources in the State</a:t>
            </a:r>
            <a:endParaRPr lang="en-US" sz="4000" dirty="0"/>
          </a:p>
        </p:txBody>
      </p:sp>
      <p:sp>
        <p:nvSpPr>
          <p:cNvPr id="3" name="Subtitle 2"/>
          <p:cNvSpPr>
            <a:spLocks noGrp="1"/>
          </p:cNvSpPr>
          <p:nvPr>
            <p:ph type="subTitle" idx="1"/>
          </p:nvPr>
        </p:nvSpPr>
        <p:spPr/>
        <p:txBody>
          <a:bodyPr>
            <a:normAutofit/>
          </a:bodyPr>
          <a:lstStyle/>
          <a:p>
            <a:r>
              <a:rPr lang="en-US" sz="2400" dirty="0" smtClean="0"/>
              <a:t>F2F2 UNIT 4 </a:t>
            </a:r>
          </a:p>
          <a:p>
            <a:r>
              <a:rPr lang="en-US" sz="2400" dirty="0" smtClean="0"/>
              <a:t>Career Guidance and Exploration</a:t>
            </a:r>
            <a:endParaRPr lang="en-US" sz="2400" dirty="0"/>
          </a:p>
        </p:txBody>
      </p:sp>
    </p:spTree>
    <p:extLst>
      <p:ext uri="{BB962C8B-B14F-4D97-AF65-F5344CB8AC3E}">
        <p14:creationId xmlns:p14="http://schemas.microsoft.com/office/powerpoint/2010/main" val="38044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t>State Resources</a:t>
            </a:r>
            <a:r>
              <a:rPr lang="en-US" sz="2800" dirty="0" smtClean="0"/>
              <a:t/>
            </a:r>
            <a:br>
              <a:rPr lang="en-US" sz="2800" dirty="0" smtClean="0"/>
            </a:br>
            <a:r>
              <a:rPr lang="en-US" sz="2800" dirty="0" smtClean="0"/>
              <a:t>Obj. TSW realize educational resources in the state that help support a career choice. </a:t>
            </a:r>
            <a:endParaRPr lang="en-US" dirty="0"/>
          </a:p>
        </p:txBody>
      </p:sp>
      <p:pic>
        <p:nvPicPr>
          <p:cNvPr id="5" name="Content Placeholder 4"/>
          <p:cNvPicPr>
            <a:picLocks noGrp="1" noChangeAspect="1"/>
          </p:cNvPicPr>
          <p:nvPr>
            <p:ph sz="half" idx="1"/>
          </p:nvPr>
        </p:nvPicPr>
        <p:blipFill>
          <a:blip r:embed="rId2"/>
          <a:stretch>
            <a:fillRect/>
          </a:stretch>
        </p:blipFill>
        <p:spPr>
          <a:xfrm>
            <a:off x="1298575" y="2639602"/>
            <a:ext cx="4718050" cy="3152008"/>
          </a:xfrm>
          <a:prstGeom prst="rect">
            <a:avLst/>
          </a:prstGeom>
        </p:spPr>
      </p:pic>
      <p:sp>
        <p:nvSpPr>
          <p:cNvPr id="4" name="Content Placeholder 3"/>
          <p:cNvSpPr>
            <a:spLocks noGrp="1"/>
          </p:cNvSpPr>
          <p:nvPr>
            <p:ph sz="half" idx="2"/>
          </p:nvPr>
        </p:nvSpPr>
        <p:spPr>
          <a:xfrm>
            <a:off x="6181344" y="2560320"/>
            <a:ext cx="5474036" cy="3310128"/>
          </a:xfrm>
        </p:spPr>
        <p:txBody>
          <a:bodyPr/>
          <a:lstStyle/>
          <a:p>
            <a:pPr marL="457200" indent="-457200">
              <a:buFont typeface="+mj-lt"/>
              <a:buAutoNum type="arabicPeriod"/>
            </a:pPr>
            <a:r>
              <a:rPr lang="en-US" dirty="0" smtClean="0"/>
              <a:t>What are transcripts?</a:t>
            </a:r>
          </a:p>
          <a:p>
            <a:pPr marL="457200" indent="-457200">
              <a:buFont typeface="+mj-lt"/>
              <a:buAutoNum type="arabicPeriod"/>
            </a:pPr>
            <a:r>
              <a:rPr lang="en-US" dirty="0" smtClean="0"/>
              <a:t>What does the student rank mean?</a:t>
            </a:r>
          </a:p>
          <a:p>
            <a:pPr marL="457200" indent="-457200">
              <a:buFont typeface="+mj-lt"/>
              <a:buAutoNum type="arabicPeriod"/>
            </a:pPr>
            <a:r>
              <a:rPr lang="en-US" dirty="0" smtClean="0"/>
              <a:t>Compare &amp; contrast a weighted and </a:t>
            </a:r>
            <a:r>
              <a:rPr lang="en-US" dirty="0" err="1" smtClean="0"/>
              <a:t>unweighted</a:t>
            </a:r>
            <a:r>
              <a:rPr lang="en-US" dirty="0" smtClean="0"/>
              <a:t> </a:t>
            </a:r>
            <a:r>
              <a:rPr lang="en-US" dirty="0" err="1" smtClean="0"/>
              <a:t>gpa</a:t>
            </a:r>
            <a:r>
              <a:rPr lang="en-US" dirty="0" smtClean="0"/>
              <a:t>.</a:t>
            </a:r>
            <a:endParaRPr lang="en-US" dirty="0"/>
          </a:p>
        </p:txBody>
      </p:sp>
    </p:spTree>
    <p:extLst>
      <p:ext uri="{BB962C8B-B14F-4D97-AF65-F5344CB8AC3E}">
        <p14:creationId xmlns:p14="http://schemas.microsoft.com/office/powerpoint/2010/main" val="4174963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a:t>
            </a:r>
            <a:r>
              <a:rPr lang="en-US" dirty="0"/>
              <a:t>Department of Food &amp; Agriculture</a:t>
            </a:r>
            <a:br>
              <a:rPr lang="en-US" dirty="0"/>
            </a:br>
            <a:r>
              <a:rPr lang="en-US" dirty="0"/>
              <a:t>https://www.cdfa.ca.gov</a:t>
            </a:r>
            <a:r>
              <a:rPr lang="en-US" dirty="0" smtClean="0"/>
              <a:t>/</a:t>
            </a:r>
            <a:br>
              <a:rPr lang="en-US" dirty="0" smtClean="0"/>
            </a:br>
            <a:endParaRPr lang="en-US" dirty="0"/>
          </a:p>
        </p:txBody>
      </p:sp>
      <p:sp>
        <p:nvSpPr>
          <p:cNvPr id="3" name="Content Placeholder 2"/>
          <p:cNvSpPr>
            <a:spLocks noGrp="1"/>
          </p:cNvSpPr>
          <p:nvPr>
            <p:ph idx="1"/>
          </p:nvPr>
        </p:nvSpPr>
        <p:spPr/>
        <p:txBody>
          <a:bodyPr/>
          <a:lstStyle/>
          <a:p>
            <a:r>
              <a:rPr lang="en-US" dirty="0" smtClean="0"/>
              <a:t>Who are they?</a:t>
            </a:r>
          </a:p>
          <a:p>
            <a:r>
              <a:rPr lang="en-US" dirty="0" smtClean="0"/>
              <a:t>What do they do?</a:t>
            </a:r>
          </a:p>
          <a:p>
            <a:r>
              <a:rPr lang="en-US" dirty="0" smtClean="0"/>
              <a:t>Explain some job descriptions?</a:t>
            </a:r>
          </a:p>
          <a:p>
            <a:r>
              <a:rPr lang="en-US" dirty="0" smtClean="0"/>
              <a:t>What are some necessary skills/ education needed for specific jobs/career in Agriculture?</a:t>
            </a:r>
          </a:p>
          <a:p>
            <a:r>
              <a:rPr lang="en-US" dirty="0" smtClean="0"/>
              <a:t>List three contacts that you could email, to ask for further information or possibly set up a guest speaker.</a:t>
            </a:r>
            <a:endParaRPr lang="en-US" dirty="0"/>
          </a:p>
        </p:txBody>
      </p:sp>
    </p:spTree>
    <p:extLst>
      <p:ext uri="{BB962C8B-B14F-4D97-AF65-F5344CB8AC3E}">
        <p14:creationId xmlns:p14="http://schemas.microsoft.com/office/powerpoint/2010/main" val="9865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Researching </a:t>
            </a:r>
            <a:r>
              <a:rPr lang="en-US" dirty="0" smtClean="0"/>
              <a:t>Ag Colleges</a:t>
            </a:r>
            <a:endParaRPr lang="en-US" dirty="0"/>
          </a:p>
        </p:txBody>
      </p:sp>
      <p:sp>
        <p:nvSpPr>
          <p:cNvPr id="3" name="Content Placeholder 2"/>
          <p:cNvSpPr>
            <a:spLocks noGrp="1"/>
          </p:cNvSpPr>
          <p:nvPr>
            <p:ph idx="1"/>
          </p:nvPr>
        </p:nvSpPr>
        <p:spPr>
          <a:xfrm>
            <a:off x="759854" y="2472744"/>
            <a:ext cx="10136743" cy="3403124"/>
          </a:xfrm>
        </p:spPr>
        <p:txBody>
          <a:bodyPr/>
          <a:lstStyle/>
          <a:p>
            <a:r>
              <a:rPr lang="en-US" dirty="0" smtClean="0"/>
              <a:t>UC Davis</a:t>
            </a:r>
          </a:p>
          <a:p>
            <a:r>
              <a:rPr lang="en-US" dirty="0" smtClean="0"/>
              <a:t>Cal Poly San Luis Obispo</a:t>
            </a:r>
          </a:p>
          <a:p>
            <a:r>
              <a:rPr lang="en-US" dirty="0" smtClean="0"/>
              <a:t>Colorado State University, Fort Collins</a:t>
            </a:r>
          </a:p>
          <a:p>
            <a:r>
              <a:rPr lang="en-US" dirty="0"/>
              <a:t>Pennsylvania State </a:t>
            </a:r>
            <a:r>
              <a:rPr lang="en-US" dirty="0" smtClean="0"/>
              <a:t>    </a:t>
            </a:r>
            <a:r>
              <a:rPr lang="en-US" dirty="0" smtClean="0">
                <a:hlinkClick r:id="rId2"/>
              </a:rPr>
              <a:t>http</a:t>
            </a:r>
            <a:r>
              <a:rPr lang="en-US" dirty="0">
                <a:hlinkClick r:id="rId2"/>
              </a:rPr>
              <a:t>://animalscience.psu.edu</a:t>
            </a:r>
            <a:r>
              <a:rPr lang="en-US" dirty="0" smtClean="0">
                <a:hlinkClick r:id="rId2"/>
              </a:rPr>
              <a:t>/</a:t>
            </a:r>
            <a:endParaRPr lang="en-US" dirty="0" smtClean="0"/>
          </a:p>
          <a:p>
            <a:pPr lvl="1"/>
            <a:r>
              <a:rPr lang="en-US" dirty="0" smtClean="0"/>
              <a:t>What Ag Majors are offered?</a:t>
            </a:r>
          </a:p>
          <a:p>
            <a:pPr lvl="1"/>
            <a:r>
              <a:rPr lang="en-US" dirty="0" smtClean="0"/>
              <a:t>What interests you about them?</a:t>
            </a:r>
            <a:endParaRPr lang="en-US" dirty="0"/>
          </a:p>
        </p:txBody>
      </p:sp>
    </p:spTree>
    <p:extLst>
      <p:ext uri="{BB962C8B-B14F-4D97-AF65-F5344CB8AC3E}">
        <p14:creationId xmlns:p14="http://schemas.microsoft.com/office/powerpoint/2010/main" val="259374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Colleges need your Transcripts</a:t>
            </a:r>
            <a:br>
              <a:rPr lang="en-US" dirty="0" smtClean="0"/>
            </a:br>
            <a:r>
              <a:rPr lang="en-US" dirty="0" smtClean="0"/>
              <a:t>Let’s do a </a:t>
            </a:r>
            <a:r>
              <a:rPr lang="en-US" dirty="0" smtClean="0"/>
              <a:t>Transcript </a:t>
            </a:r>
            <a:r>
              <a:rPr lang="en-US" dirty="0" smtClean="0"/>
              <a:t>Review</a:t>
            </a:r>
            <a:endParaRPr lang="en-US" dirty="0"/>
          </a:p>
        </p:txBody>
      </p:sp>
      <p:sp>
        <p:nvSpPr>
          <p:cNvPr id="3" name="Content Placeholder 2"/>
          <p:cNvSpPr>
            <a:spLocks noGrp="1"/>
          </p:cNvSpPr>
          <p:nvPr>
            <p:ph idx="1"/>
          </p:nvPr>
        </p:nvSpPr>
        <p:spPr>
          <a:xfrm>
            <a:off x="811369" y="2446986"/>
            <a:ext cx="10085228" cy="3428882"/>
          </a:xfrm>
        </p:spPr>
        <p:txBody>
          <a:bodyPr/>
          <a:lstStyle/>
          <a:p>
            <a:r>
              <a:rPr lang="en-US" dirty="0" smtClean="0"/>
              <a:t>Tape your transcript to </a:t>
            </a:r>
            <a:r>
              <a:rPr lang="en-US" dirty="0" smtClean="0"/>
              <a:t>this page in your notebook   </a:t>
            </a:r>
            <a:endParaRPr lang="en-US" dirty="0" smtClean="0"/>
          </a:p>
          <a:p>
            <a:r>
              <a:rPr lang="en-US" dirty="0" smtClean="0"/>
              <a:t>Write three short term goals you want to accomplish before the end of the year.</a:t>
            </a:r>
          </a:p>
          <a:p>
            <a:r>
              <a:rPr lang="en-US" dirty="0" smtClean="0"/>
              <a:t>Write three long term goals you want to accomplish before you graduate/ life goals.</a:t>
            </a:r>
            <a:endParaRPr lang="en-US" dirty="0"/>
          </a:p>
        </p:txBody>
      </p:sp>
    </p:spTree>
    <p:extLst>
      <p:ext uri="{BB962C8B-B14F-4D97-AF65-F5344CB8AC3E}">
        <p14:creationId xmlns:p14="http://schemas.microsoft.com/office/powerpoint/2010/main" val="79508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618186"/>
            <a:ext cx="10895527" cy="1667813"/>
          </a:xfrm>
        </p:spPr>
        <p:txBody>
          <a:bodyPr>
            <a:normAutofit/>
          </a:bodyPr>
          <a:lstStyle/>
          <a:p>
            <a:r>
              <a:rPr lang="en-US" sz="2800" dirty="0" smtClean="0"/>
              <a:t> </a:t>
            </a:r>
            <a:r>
              <a:rPr lang="en-US" sz="2800" dirty="0" smtClean="0"/>
              <a:t>Financial Opportunities</a:t>
            </a:r>
            <a:br>
              <a:rPr lang="en-US" sz="2800" dirty="0" smtClean="0"/>
            </a:br>
            <a:r>
              <a:rPr lang="en-US" sz="2800" dirty="0" smtClean="0"/>
              <a:t>Obj. TSW develop a better understanding of financial and skill building opportunities to better their future. </a:t>
            </a:r>
            <a:endParaRPr lang="en-US" sz="2800" dirty="0"/>
          </a:p>
        </p:txBody>
      </p:sp>
      <p:pic>
        <p:nvPicPr>
          <p:cNvPr id="5" name="Content Placeholder 4"/>
          <p:cNvPicPr>
            <a:picLocks noGrp="1" noChangeAspect="1"/>
          </p:cNvPicPr>
          <p:nvPr>
            <p:ph sz="half" idx="1"/>
          </p:nvPr>
        </p:nvPicPr>
        <p:blipFill>
          <a:blip r:embed="rId2"/>
          <a:stretch>
            <a:fillRect/>
          </a:stretch>
        </p:blipFill>
        <p:spPr>
          <a:xfrm>
            <a:off x="1764406" y="2659811"/>
            <a:ext cx="3182423" cy="3301170"/>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are scholarships &amp; grants?</a:t>
            </a:r>
          </a:p>
          <a:p>
            <a:pPr marL="457200" indent="-457200">
              <a:buFont typeface="+mj-lt"/>
              <a:buAutoNum type="arabicPeriod"/>
            </a:pPr>
            <a:r>
              <a:rPr lang="en-US" dirty="0" smtClean="0"/>
              <a:t>What are internships?</a:t>
            </a:r>
          </a:p>
          <a:p>
            <a:pPr marL="457200" indent="-457200">
              <a:buFont typeface="+mj-lt"/>
              <a:buAutoNum type="arabicPeriod"/>
            </a:pPr>
            <a:r>
              <a:rPr lang="en-US" dirty="0" smtClean="0"/>
              <a:t>Why are scholarships and grants better than loans?</a:t>
            </a:r>
            <a:endParaRPr lang="en-US" dirty="0"/>
          </a:p>
        </p:txBody>
      </p:sp>
    </p:spTree>
    <p:extLst>
      <p:ext uri="{BB962C8B-B14F-4D97-AF65-F5344CB8AC3E}">
        <p14:creationId xmlns:p14="http://schemas.microsoft.com/office/powerpoint/2010/main" val="336003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most Common Interview questions</a:t>
            </a:r>
            <a:br>
              <a:rPr lang="en-US" dirty="0" smtClean="0"/>
            </a:b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money.usnews.com/money/careers/slideshows/the-10-most-common-interview-questions/11</a:t>
            </a:r>
            <a:endParaRPr lang="en-US" dirty="0" smtClean="0"/>
          </a:p>
          <a:p>
            <a:r>
              <a:rPr lang="en-US" dirty="0" smtClean="0"/>
              <a:t>Choose 3 of these 10 questions and write our you answer on page </a:t>
            </a:r>
            <a:r>
              <a:rPr lang="en-US" dirty="0" smtClean="0"/>
              <a:t> </a:t>
            </a:r>
            <a:r>
              <a:rPr lang="en-US" dirty="0" smtClean="0"/>
              <a:t>NB.</a:t>
            </a:r>
            <a:endParaRPr lang="en-US" dirty="0"/>
          </a:p>
        </p:txBody>
      </p:sp>
    </p:spTree>
    <p:extLst>
      <p:ext uri="{BB962C8B-B14F-4D97-AF65-F5344CB8AC3E}">
        <p14:creationId xmlns:p14="http://schemas.microsoft.com/office/powerpoint/2010/main" val="93645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Interviews</a:t>
            </a:r>
            <a:r>
              <a:rPr lang="en-US" dirty="0" smtClean="0"/>
              <a:t/>
            </a:r>
            <a:br>
              <a:rPr lang="en-US" dirty="0" smtClean="0"/>
            </a:br>
            <a:r>
              <a:rPr lang="en-US" dirty="0" smtClean="0"/>
              <a:t>Obj. TSW learn the nuances of interviewing to give yourself an edge.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would you think are some positive things to do in an interview?</a:t>
            </a:r>
          </a:p>
          <a:p>
            <a:pPr marL="457200" indent="-457200">
              <a:buFont typeface="+mj-lt"/>
              <a:buAutoNum type="arabicPeriod"/>
            </a:pPr>
            <a:r>
              <a:rPr lang="en-US" dirty="0" smtClean="0"/>
              <a:t>What things should be avoided during interview?</a:t>
            </a:r>
          </a:p>
          <a:p>
            <a:pPr marL="457200" indent="-457200">
              <a:buFont typeface="+mj-lt"/>
              <a:buAutoNum type="arabicPeriod"/>
            </a:pPr>
            <a:r>
              <a:rPr lang="en-US" dirty="0" smtClean="0"/>
              <a:t>Is the interview only one way?</a:t>
            </a:r>
            <a:endParaRPr lang="en-US" dirty="0"/>
          </a:p>
        </p:txBody>
      </p:sp>
    </p:spTree>
    <p:extLst>
      <p:ext uri="{BB962C8B-B14F-4D97-AF65-F5344CB8AC3E}">
        <p14:creationId xmlns:p14="http://schemas.microsoft.com/office/powerpoint/2010/main" val="422231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Resources in the Community</a:t>
            </a:r>
            <a:endParaRPr lang="en-US" sz="4000" dirty="0"/>
          </a:p>
        </p:txBody>
      </p:sp>
      <p:sp>
        <p:nvSpPr>
          <p:cNvPr id="3" name="Subtitle 2"/>
          <p:cNvSpPr>
            <a:spLocks noGrp="1"/>
          </p:cNvSpPr>
          <p:nvPr>
            <p:ph type="subTitle" idx="1"/>
          </p:nvPr>
        </p:nvSpPr>
        <p:spPr/>
        <p:txBody>
          <a:bodyPr/>
          <a:lstStyle/>
          <a:p>
            <a:r>
              <a:rPr lang="en-US" dirty="0" smtClean="0"/>
              <a:t>UNIT 4  Career Explorations &amp; Guidance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446" y="20026"/>
            <a:ext cx="3749554" cy="28004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9626"/>
            <a:ext cx="3128192" cy="41883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536" y="4051297"/>
            <a:ext cx="3757929" cy="28067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972" y="4156377"/>
            <a:ext cx="3617235" cy="2701623"/>
          </a:xfrm>
          <a:prstGeom prst="rect">
            <a:avLst/>
          </a:prstGeom>
        </p:spPr>
      </p:pic>
    </p:spTree>
    <p:extLst>
      <p:ext uri="{BB962C8B-B14F-4D97-AF65-F5344CB8AC3E}">
        <p14:creationId xmlns:p14="http://schemas.microsoft.com/office/powerpoint/2010/main" val="2484148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be good questions to ask during an interview?  </a:t>
            </a:r>
            <a:endParaRPr lang="en-US" dirty="0"/>
          </a:p>
        </p:txBody>
      </p:sp>
      <p:sp>
        <p:nvSpPr>
          <p:cNvPr id="3" name="Content Placeholder 2"/>
          <p:cNvSpPr>
            <a:spLocks noGrp="1"/>
          </p:cNvSpPr>
          <p:nvPr>
            <p:ph idx="1"/>
          </p:nvPr>
        </p:nvSpPr>
        <p:spPr/>
        <p:txBody>
          <a:bodyPr/>
          <a:lstStyle/>
          <a:p>
            <a:r>
              <a:rPr lang="en-US" dirty="0" smtClean="0"/>
              <a:t>Read the article, “How to prepare for an Entry-Level interview”</a:t>
            </a:r>
            <a:endParaRPr lang="en-US" dirty="0"/>
          </a:p>
        </p:txBody>
      </p:sp>
    </p:spTree>
    <p:extLst>
      <p:ext uri="{BB962C8B-B14F-4D97-AF65-F5344CB8AC3E}">
        <p14:creationId xmlns:p14="http://schemas.microsoft.com/office/powerpoint/2010/main" val="247775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Lesson </a:t>
            </a:r>
            <a:r>
              <a:rPr lang="en-US" sz="4000" dirty="0" smtClean="0"/>
              <a:t>4: </a:t>
            </a:r>
            <a:r>
              <a:rPr lang="en-US" sz="4000" dirty="0" smtClean="0"/>
              <a:t>Resources in the </a:t>
            </a:r>
            <a:r>
              <a:rPr lang="en-US" sz="4000" dirty="0" smtClean="0"/>
              <a:t>Country/ World</a:t>
            </a:r>
            <a:endParaRPr lang="en-US" sz="4000" dirty="0"/>
          </a:p>
        </p:txBody>
      </p:sp>
      <p:sp>
        <p:nvSpPr>
          <p:cNvPr id="3" name="Subtitle 2"/>
          <p:cNvSpPr>
            <a:spLocks noGrp="1"/>
          </p:cNvSpPr>
          <p:nvPr>
            <p:ph type="subTitle" idx="1"/>
          </p:nvPr>
        </p:nvSpPr>
        <p:spPr/>
        <p:txBody>
          <a:bodyPr>
            <a:normAutofit/>
          </a:bodyPr>
          <a:lstStyle/>
          <a:p>
            <a:r>
              <a:rPr lang="en-US" sz="2400" dirty="0" smtClean="0"/>
              <a:t>F2F2 UNIT 4 </a:t>
            </a:r>
          </a:p>
          <a:p>
            <a:r>
              <a:rPr lang="en-US" sz="2400" dirty="0" smtClean="0"/>
              <a:t>Career Guidance and Exploration</a:t>
            </a:r>
            <a:endParaRPr lang="en-US" sz="2400" dirty="0"/>
          </a:p>
        </p:txBody>
      </p:sp>
    </p:spTree>
    <p:extLst>
      <p:ext uri="{BB962C8B-B14F-4D97-AF65-F5344CB8AC3E}">
        <p14:creationId xmlns:p14="http://schemas.microsoft.com/office/powerpoint/2010/main" val="263536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643944"/>
            <a:ext cx="10908405" cy="1642055"/>
          </a:xfrm>
        </p:spPr>
        <p:txBody>
          <a:bodyPr>
            <a:noAutofit/>
          </a:bodyPr>
          <a:lstStyle/>
          <a:p>
            <a:r>
              <a:rPr lang="en-US" sz="3200" dirty="0" smtClean="0"/>
              <a:t>Resources </a:t>
            </a:r>
            <a:r>
              <a:rPr lang="en-US" sz="3200" dirty="0" smtClean="0"/>
              <a:t>in the Country/ World</a:t>
            </a:r>
            <a:br>
              <a:rPr lang="en-US" sz="3200" dirty="0" smtClean="0"/>
            </a:br>
            <a:r>
              <a:rPr lang="en-US" sz="3200" dirty="0" smtClean="0"/>
              <a:t>Obj. TSW critique employment opportunities with from the local level all the way through the global level. </a:t>
            </a:r>
            <a:endParaRPr lang="en-US" sz="3200" dirty="0"/>
          </a:p>
        </p:txBody>
      </p:sp>
      <p:pic>
        <p:nvPicPr>
          <p:cNvPr id="5" name="Content Placeholder 4"/>
          <p:cNvPicPr>
            <a:picLocks noGrp="1" noChangeAspect="1"/>
          </p:cNvPicPr>
          <p:nvPr>
            <p:ph sz="half" idx="1"/>
          </p:nvPr>
        </p:nvPicPr>
        <p:blipFill>
          <a:blip r:embed="rId2"/>
          <a:stretch>
            <a:fillRect/>
          </a:stretch>
        </p:blipFill>
        <p:spPr>
          <a:xfrm>
            <a:off x="1300767" y="2444728"/>
            <a:ext cx="3696909" cy="3829534"/>
          </a:xfrm>
          <a:prstGeom prst="rect">
            <a:avLst/>
          </a:prstGeom>
        </p:spPr>
      </p:pic>
      <p:sp>
        <p:nvSpPr>
          <p:cNvPr id="4" name="Content Placeholder 3"/>
          <p:cNvSpPr>
            <a:spLocks noGrp="1"/>
          </p:cNvSpPr>
          <p:nvPr>
            <p:ph sz="half" idx="2"/>
          </p:nvPr>
        </p:nvSpPr>
        <p:spPr/>
        <p:txBody>
          <a:bodyPr>
            <a:normAutofit fontScale="92500" lnSpcReduction="20000"/>
          </a:bodyPr>
          <a:lstStyle/>
          <a:p>
            <a:pPr marL="457200" indent="-457200">
              <a:buFont typeface="+mj-lt"/>
              <a:buAutoNum type="arabicPeriod"/>
            </a:pPr>
            <a:r>
              <a:rPr lang="en-US" dirty="0" smtClean="0"/>
              <a:t>Name a possible employment </a:t>
            </a:r>
            <a:r>
              <a:rPr lang="en-US" dirty="0"/>
              <a:t>o</a:t>
            </a:r>
            <a:r>
              <a:rPr lang="en-US" dirty="0" smtClean="0"/>
              <a:t>pportunity that is local in West Sacramento that relates to Farm to Fork.</a:t>
            </a:r>
          </a:p>
          <a:p>
            <a:pPr marL="457200" indent="-457200">
              <a:buFont typeface="+mj-lt"/>
              <a:buAutoNum type="arabicPeriod"/>
            </a:pPr>
            <a:r>
              <a:rPr lang="en-US" dirty="0" smtClean="0"/>
              <a:t>Name a possible employment opportunity that is regional.</a:t>
            </a:r>
          </a:p>
          <a:p>
            <a:pPr marL="457200" indent="-457200">
              <a:buFont typeface="+mj-lt"/>
              <a:buAutoNum type="arabicPeriod"/>
            </a:pPr>
            <a:r>
              <a:rPr lang="en-US" dirty="0" smtClean="0"/>
              <a:t>Name a possible employment opportunity that is with the state or federal government or world organization.</a:t>
            </a:r>
            <a:endParaRPr lang="en-US" dirty="0"/>
          </a:p>
        </p:txBody>
      </p:sp>
    </p:spTree>
    <p:extLst>
      <p:ext uri="{BB962C8B-B14F-4D97-AF65-F5344CB8AC3E}">
        <p14:creationId xmlns:p14="http://schemas.microsoft.com/office/powerpoint/2010/main" val="3487546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in a life of…</a:t>
            </a:r>
            <a:endParaRPr lang="en-US" dirty="0"/>
          </a:p>
        </p:txBody>
      </p:sp>
      <p:sp>
        <p:nvSpPr>
          <p:cNvPr id="3" name="Content Placeholder 2"/>
          <p:cNvSpPr>
            <a:spLocks noGrp="1"/>
          </p:cNvSpPr>
          <p:nvPr>
            <p:ph idx="1"/>
          </p:nvPr>
        </p:nvSpPr>
        <p:spPr>
          <a:xfrm>
            <a:off x="772732" y="2434107"/>
            <a:ext cx="10625071" cy="3953814"/>
          </a:xfrm>
        </p:spPr>
        <p:txBody>
          <a:bodyPr>
            <a:normAutofit/>
          </a:bodyPr>
          <a:lstStyle/>
          <a:p>
            <a:r>
              <a:rPr lang="en-US" dirty="0" smtClean="0"/>
              <a:t>Watch a video from the following link: </a:t>
            </a:r>
            <a:r>
              <a:rPr lang="en-US" dirty="0" smtClean="0">
                <a:hlinkClick r:id="rId2"/>
              </a:rPr>
              <a:t>A day in the life: National Resource Conservation </a:t>
            </a:r>
            <a:r>
              <a:rPr lang="en-US" dirty="0" smtClean="0">
                <a:hlinkClick r:id="rId2"/>
              </a:rPr>
              <a:t>Service</a:t>
            </a:r>
            <a:endParaRPr lang="en-US" dirty="0" smtClean="0"/>
          </a:p>
          <a:p>
            <a:r>
              <a:rPr lang="en-US" dirty="0">
                <a:hlinkClick r:id="rId2"/>
              </a:rPr>
              <a:t>https://www.nrcs.usda.gov/wps/portal/nrcs/detailfull/national/careers/join/?</a:t>
            </a:r>
            <a:r>
              <a:rPr lang="en-US" dirty="0" smtClean="0">
                <a:hlinkClick r:id="rId2"/>
              </a:rPr>
              <a:t>cid=stelprdb1083243</a:t>
            </a:r>
            <a:endParaRPr lang="en-US" dirty="0" smtClean="0"/>
          </a:p>
          <a:p>
            <a:r>
              <a:rPr lang="en-US" dirty="0" smtClean="0"/>
              <a:t>List things you like about that career, and things that would be a drawback for you personally.</a:t>
            </a:r>
          </a:p>
          <a:p>
            <a:pPr lvl="1"/>
            <a:r>
              <a:rPr lang="en-US" dirty="0" smtClean="0"/>
              <a:t>Prepare questions for a guest speaker.</a:t>
            </a:r>
          </a:p>
          <a:p>
            <a:pPr lvl="1"/>
            <a:r>
              <a:rPr lang="en-US" dirty="0" smtClean="0"/>
              <a:t>Ask at least one of your questions.</a:t>
            </a:r>
          </a:p>
          <a:p>
            <a:pPr lvl="1"/>
            <a:r>
              <a:rPr lang="en-US" dirty="0" smtClean="0"/>
              <a:t>Take one page of notes about the presentation. </a:t>
            </a:r>
            <a:endParaRPr lang="en-US" dirty="0"/>
          </a:p>
        </p:txBody>
      </p:sp>
    </p:spTree>
    <p:extLst>
      <p:ext uri="{BB962C8B-B14F-4D97-AF65-F5344CB8AC3E}">
        <p14:creationId xmlns:p14="http://schemas.microsoft.com/office/powerpoint/2010/main" val="275001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Opportunities in Yolo County</a:t>
            </a:r>
            <a:endParaRPr lang="en-US" dirty="0"/>
          </a:p>
        </p:txBody>
      </p:sp>
      <p:sp>
        <p:nvSpPr>
          <p:cNvPr id="3" name="Content Placeholder 2"/>
          <p:cNvSpPr>
            <a:spLocks noGrp="1"/>
          </p:cNvSpPr>
          <p:nvPr>
            <p:ph idx="1"/>
          </p:nvPr>
        </p:nvSpPr>
        <p:spPr/>
        <p:txBody>
          <a:bodyPr/>
          <a:lstStyle/>
          <a:p>
            <a:r>
              <a:rPr lang="en-US" dirty="0" smtClean="0"/>
              <a:t>Bayer Crop Science</a:t>
            </a:r>
          </a:p>
          <a:p>
            <a:r>
              <a:rPr lang="en-US" dirty="0" smtClean="0"/>
              <a:t>Dave </a:t>
            </a:r>
            <a:r>
              <a:rPr lang="en-US" dirty="0" err="1" smtClean="0"/>
              <a:t>Vierra’s</a:t>
            </a:r>
            <a:r>
              <a:rPr lang="en-US" dirty="0" smtClean="0"/>
              <a:t> Farm</a:t>
            </a:r>
          </a:p>
          <a:p>
            <a:r>
              <a:rPr lang="en-US" dirty="0" err="1" smtClean="0"/>
              <a:t>Raleys</a:t>
            </a:r>
            <a:endParaRPr lang="en-US" dirty="0" smtClean="0"/>
          </a:p>
          <a:p>
            <a:r>
              <a:rPr lang="en-US" dirty="0" err="1" smtClean="0"/>
              <a:t>SolaBee</a:t>
            </a:r>
            <a:r>
              <a:rPr lang="en-US" dirty="0" smtClean="0"/>
              <a:t> Farms</a:t>
            </a:r>
          </a:p>
          <a:p>
            <a:r>
              <a:rPr lang="en-US" dirty="0" smtClean="0"/>
              <a:t>Urban Farms West </a:t>
            </a:r>
            <a:r>
              <a:rPr lang="en-US" dirty="0" smtClean="0"/>
              <a:t>Sacramento</a:t>
            </a:r>
            <a:endParaRPr lang="en-US" dirty="0"/>
          </a:p>
        </p:txBody>
      </p:sp>
    </p:spTree>
    <p:extLst>
      <p:ext uri="{BB962C8B-B14F-4D97-AF65-F5344CB8AC3E}">
        <p14:creationId xmlns:p14="http://schemas.microsoft.com/office/powerpoint/2010/main" val="2779890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Bureau of </a:t>
            </a:r>
            <a:r>
              <a:rPr lang="en-US" dirty="0">
                <a:hlinkClick r:id="rId2"/>
              </a:rPr>
              <a:t>Labor Statistics</a:t>
            </a:r>
            <a:r>
              <a:rPr lang="en-US" dirty="0"/>
              <a:t/>
            </a:r>
            <a:br>
              <a:rPr lang="en-US" dirty="0"/>
            </a:br>
            <a:r>
              <a:rPr lang="en-US" dirty="0">
                <a:hlinkClick r:id="rId2"/>
              </a:rPr>
              <a:t>https://</a:t>
            </a:r>
            <a:r>
              <a:rPr lang="en-US" dirty="0" smtClean="0">
                <a:hlinkClick r:id="rId2"/>
              </a:rPr>
              <a:t>www.bls.gov/home.htm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Open the web page at the link below and open the tab “Publications”.</a:t>
            </a:r>
          </a:p>
          <a:p>
            <a:r>
              <a:rPr lang="en-US" dirty="0" smtClean="0"/>
              <a:t>Scroll down to “Occupational Outlook Handbook”.  Under Occupational groups, click “Farming Fishing and </a:t>
            </a:r>
            <a:r>
              <a:rPr lang="en-US" dirty="0"/>
              <a:t>F</a:t>
            </a:r>
            <a:r>
              <a:rPr lang="en-US" dirty="0" smtClean="0"/>
              <a:t>orestry.” Read about the life of agricultural workers.</a:t>
            </a:r>
          </a:p>
          <a:p>
            <a:r>
              <a:rPr lang="en-US" dirty="0" smtClean="0"/>
              <a:t>Describe what agricultural workers do and the job outlook.</a:t>
            </a:r>
          </a:p>
          <a:p>
            <a:endParaRPr lang="en-US" dirty="0"/>
          </a:p>
        </p:txBody>
      </p:sp>
    </p:spTree>
    <p:extLst>
      <p:ext uri="{BB962C8B-B14F-4D97-AF65-F5344CB8AC3E}">
        <p14:creationId xmlns:p14="http://schemas.microsoft.com/office/powerpoint/2010/main" val="297901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Agricultural </a:t>
            </a:r>
            <a:r>
              <a:rPr lang="en-US" dirty="0" smtClean="0"/>
              <a:t>Employment</a:t>
            </a:r>
            <a:br>
              <a:rPr lang="en-US" dirty="0" smtClean="0"/>
            </a:br>
            <a:r>
              <a:rPr lang="en-US" dirty="0" smtClean="0"/>
              <a:t>Obj. TSW realize how they need to develop skills that can not be automated. </a:t>
            </a:r>
            <a:endParaRPr lang="en-US" dirty="0"/>
          </a:p>
        </p:txBody>
      </p:sp>
      <p:pic>
        <p:nvPicPr>
          <p:cNvPr id="5" name="Content Placeholder 4"/>
          <p:cNvPicPr>
            <a:picLocks noGrp="1" noChangeAspect="1"/>
          </p:cNvPicPr>
          <p:nvPr>
            <p:ph sz="half" idx="1"/>
          </p:nvPr>
        </p:nvPicPr>
        <p:blipFill>
          <a:blip r:embed="rId2"/>
          <a:stretch>
            <a:fillRect/>
          </a:stretch>
        </p:blipFill>
        <p:spPr>
          <a:xfrm>
            <a:off x="1739700" y="2673360"/>
            <a:ext cx="4286070" cy="3070617"/>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does the word automated mean?</a:t>
            </a:r>
          </a:p>
          <a:p>
            <a:pPr marL="457200" indent="-457200">
              <a:buFont typeface="+mj-lt"/>
              <a:buAutoNum type="arabicPeriod"/>
            </a:pPr>
            <a:r>
              <a:rPr lang="en-US" dirty="0" smtClean="0"/>
              <a:t>What skills in agriculture could be or are automated?</a:t>
            </a:r>
          </a:p>
          <a:p>
            <a:pPr marL="457200" indent="-457200">
              <a:buFont typeface="+mj-lt"/>
              <a:buAutoNum type="arabicPeriod"/>
            </a:pPr>
            <a:r>
              <a:rPr lang="en-US" dirty="0" smtClean="0"/>
              <a:t>What skills do you need that can not be automated?</a:t>
            </a:r>
            <a:endParaRPr lang="en-US" dirty="0"/>
          </a:p>
        </p:txBody>
      </p:sp>
    </p:spTree>
    <p:extLst>
      <p:ext uri="{BB962C8B-B14F-4D97-AF65-F5344CB8AC3E}">
        <p14:creationId xmlns:p14="http://schemas.microsoft.com/office/powerpoint/2010/main" val="250597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&amp; Disadvantages of a Global Career – Finding Balance</a:t>
            </a:r>
            <a:endParaRPr lang="en-US" dirty="0"/>
          </a:p>
        </p:txBody>
      </p:sp>
      <p:sp>
        <p:nvSpPr>
          <p:cNvPr id="3" name="Content Placeholder 2"/>
          <p:cNvSpPr>
            <a:spLocks noGrp="1"/>
          </p:cNvSpPr>
          <p:nvPr>
            <p:ph idx="1"/>
          </p:nvPr>
        </p:nvSpPr>
        <p:spPr/>
        <p:txBody>
          <a:bodyPr/>
          <a:lstStyle/>
          <a:p>
            <a:r>
              <a:rPr lang="en-US" dirty="0" smtClean="0"/>
              <a:t>Use the computer to investigate careers in global organizations such as: United Nations, </a:t>
            </a:r>
            <a:r>
              <a:rPr lang="en-US" dirty="0" err="1" smtClean="0"/>
              <a:t>Unicef</a:t>
            </a:r>
            <a:r>
              <a:rPr lang="en-US" dirty="0" smtClean="0"/>
              <a:t>, Peace corps, Red Cross, Aide Worker, Salvation Army, Doctors without  Boarders, World Seed Bank.</a:t>
            </a:r>
          </a:p>
          <a:p>
            <a:r>
              <a:rPr lang="en-US" dirty="0" smtClean="0"/>
              <a:t>List at least 5 advantages and disadvantages of a career in these global organizations.</a:t>
            </a:r>
            <a:endParaRPr lang="en-US" dirty="0"/>
          </a:p>
        </p:txBody>
      </p:sp>
    </p:spTree>
    <p:extLst>
      <p:ext uri="{BB962C8B-B14F-4D97-AF65-F5344CB8AC3E}">
        <p14:creationId xmlns:p14="http://schemas.microsoft.com/office/powerpoint/2010/main" val="408495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3" y="592428"/>
            <a:ext cx="10959921" cy="1693571"/>
          </a:xfrm>
        </p:spPr>
        <p:txBody>
          <a:bodyPr>
            <a:normAutofit fontScale="90000"/>
          </a:bodyPr>
          <a:lstStyle/>
          <a:p>
            <a:r>
              <a:rPr lang="en-US" dirty="0" smtClean="0"/>
              <a:t> Preserving land and wildlife</a:t>
            </a:r>
            <a:br>
              <a:rPr lang="en-US" dirty="0" smtClean="0"/>
            </a:br>
            <a:r>
              <a:rPr lang="en-US" dirty="0" smtClean="0"/>
              <a:t>Obj. TSW realize federal government agencies effort to conserve land and wildlife. </a:t>
            </a:r>
            <a:endParaRPr lang="en-US" dirty="0"/>
          </a:p>
        </p:txBody>
      </p:sp>
      <p:pic>
        <p:nvPicPr>
          <p:cNvPr id="5" name="Content Placeholder 4"/>
          <p:cNvPicPr>
            <a:picLocks noGrp="1" noChangeAspect="1"/>
          </p:cNvPicPr>
          <p:nvPr>
            <p:ph sz="half" idx="1"/>
          </p:nvPr>
        </p:nvPicPr>
        <p:blipFill>
          <a:blip r:embed="rId2"/>
          <a:stretch>
            <a:fillRect/>
          </a:stretch>
        </p:blipFill>
        <p:spPr>
          <a:xfrm>
            <a:off x="734096" y="2497429"/>
            <a:ext cx="1838862" cy="2365572"/>
          </a:xfrm>
          <a:prstGeom prst="rect">
            <a:avLst/>
          </a:prstGeom>
        </p:spPr>
      </p:pic>
      <p:sp>
        <p:nvSpPr>
          <p:cNvPr id="4" name="Content Placeholder 3"/>
          <p:cNvSpPr>
            <a:spLocks noGrp="1"/>
          </p:cNvSpPr>
          <p:nvPr>
            <p:ph sz="half" idx="2"/>
          </p:nvPr>
        </p:nvSpPr>
        <p:spPr>
          <a:xfrm>
            <a:off x="7018471" y="2497429"/>
            <a:ext cx="4718304" cy="3310128"/>
          </a:xfrm>
        </p:spPr>
        <p:txBody>
          <a:bodyPr>
            <a:normAutofit fontScale="92500" lnSpcReduction="10000"/>
          </a:bodyPr>
          <a:lstStyle/>
          <a:p>
            <a:pPr marL="457200" indent="-457200">
              <a:buFont typeface="+mj-lt"/>
              <a:buAutoNum type="arabicPeriod"/>
            </a:pPr>
            <a:r>
              <a:rPr lang="en-US" dirty="0" smtClean="0"/>
              <a:t>What federal agencies are you familiar with that protect land, and/or wildlife for future generations.</a:t>
            </a:r>
          </a:p>
          <a:p>
            <a:pPr marL="457200" indent="-457200">
              <a:buFont typeface="+mj-lt"/>
              <a:buAutoNum type="arabicPeriod"/>
            </a:pPr>
            <a:r>
              <a:rPr lang="en-US" dirty="0" smtClean="0"/>
              <a:t>Why is protecting our land and wildlife needed?</a:t>
            </a:r>
          </a:p>
          <a:p>
            <a:pPr marL="457200" indent="-457200">
              <a:buFont typeface="+mj-lt"/>
              <a:buAutoNum type="arabicPeriod"/>
            </a:pPr>
            <a:r>
              <a:rPr lang="en-US" dirty="0" smtClean="0"/>
              <a:t>How does preserving land &amp; wildlife fit into supporting the Farm to Fork idea?</a:t>
            </a:r>
            <a:endParaRPr lang="en-US" dirty="0"/>
          </a:p>
        </p:txBody>
      </p:sp>
      <p:pic>
        <p:nvPicPr>
          <p:cNvPr id="6" name="Picture 5"/>
          <p:cNvPicPr>
            <a:picLocks noChangeAspect="1"/>
          </p:cNvPicPr>
          <p:nvPr/>
        </p:nvPicPr>
        <p:blipFill>
          <a:blip r:embed="rId3"/>
          <a:stretch>
            <a:fillRect/>
          </a:stretch>
        </p:blipFill>
        <p:spPr>
          <a:xfrm>
            <a:off x="3079851" y="4935829"/>
            <a:ext cx="1922171" cy="1922171"/>
          </a:xfrm>
          <a:prstGeom prst="rect">
            <a:avLst/>
          </a:prstGeom>
        </p:spPr>
      </p:pic>
      <p:pic>
        <p:nvPicPr>
          <p:cNvPr id="7" name="Picture 6"/>
          <p:cNvPicPr>
            <a:picLocks noChangeAspect="1"/>
          </p:cNvPicPr>
          <p:nvPr/>
        </p:nvPicPr>
        <p:blipFill>
          <a:blip r:embed="rId4"/>
          <a:stretch>
            <a:fillRect/>
          </a:stretch>
        </p:blipFill>
        <p:spPr>
          <a:xfrm>
            <a:off x="5115863" y="2466458"/>
            <a:ext cx="1866618" cy="2461474"/>
          </a:xfrm>
          <a:prstGeom prst="rect">
            <a:avLst/>
          </a:prstGeom>
        </p:spPr>
      </p:pic>
      <p:pic>
        <p:nvPicPr>
          <p:cNvPr id="8" name="Picture 7"/>
          <p:cNvPicPr>
            <a:picLocks noChangeAspect="1"/>
          </p:cNvPicPr>
          <p:nvPr/>
        </p:nvPicPr>
        <p:blipFill>
          <a:blip r:embed="rId5"/>
          <a:stretch>
            <a:fillRect/>
          </a:stretch>
        </p:blipFill>
        <p:spPr>
          <a:xfrm>
            <a:off x="2744597" y="2497429"/>
            <a:ext cx="2257425" cy="2438400"/>
          </a:xfrm>
          <a:prstGeom prst="rect">
            <a:avLst/>
          </a:prstGeom>
        </p:spPr>
      </p:pic>
    </p:spTree>
    <p:extLst>
      <p:ext uri="{BB962C8B-B14F-4D97-AF65-F5344CB8AC3E}">
        <p14:creationId xmlns:p14="http://schemas.microsoft.com/office/powerpoint/2010/main" val="2757006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a:t>
            </a:r>
            <a:r>
              <a:rPr lang="en-US" dirty="0"/>
              <a:t>D</a:t>
            </a:r>
            <a:r>
              <a:rPr lang="en-US" dirty="0" smtClean="0"/>
              <a:t>epartment of Food &amp; Agriculture</a:t>
            </a:r>
            <a:br>
              <a:rPr lang="en-US" dirty="0" smtClean="0"/>
            </a:br>
            <a:endParaRPr lang="en-US" dirty="0"/>
          </a:p>
        </p:txBody>
      </p:sp>
      <p:sp>
        <p:nvSpPr>
          <p:cNvPr id="3" name="Content Placeholder 2"/>
          <p:cNvSpPr>
            <a:spLocks noGrp="1"/>
          </p:cNvSpPr>
          <p:nvPr>
            <p:ph idx="1"/>
          </p:nvPr>
        </p:nvSpPr>
        <p:spPr/>
        <p:txBody>
          <a:bodyPr/>
          <a:lstStyle/>
          <a:p>
            <a:r>
              <a:rPr lang="en-US" dirty="0">
                <a:hlinkClick r:id="rId2"/>
              </a:rPr>
              <a:t>https://www.cdfa.ca.gov</a:t>
            </a:r>
            <a:r>
              <a:rPr lang="en-US" dirty="0" smtClean="0">
                <a:hlinkClick r:id="rId2"/>
              </a:rPr>
              <a:t>/</a:t>
            </a:r>
            <a:endParaRPr lang="en-US" dirty="0" smtClean="0"/>
          </a:p>
          <a:p>
            <a:r>
              <a:rPr lang="en-US" dirty="0">
                <a:hlinkClick r:id="rId3"/>
              </a:rPr>
              <a:t>https://www.cdfa.ca.gov/employment</a:t>
            </a:r>
            <a:r>
              <a:rPr lang="en-US" dirty="0" smtClean="0">
                <a:hlinkClick r:id="rId3"/>
              </a:rPr>
              <a:t>/</a:t>
            </a:r>
            <a:endParaRPr lang="en-US" dirty="0" smtClean="0"/>
          </a:p>
          <a:p>
            <a:r>
              <a:rPr lang="en-US" dirty="0" smtClean="0"/>
              <a:t>View the above websites.</a:t>
            </a:r>
          </a:p>
          <a:p>
            <a:r>
              <a:rPr lang="en-US" dirty="0" smtClean="0"/>
              <a:t>Write in your notebook a summary of what the website has to offer.</a:t>
            </a:r>
          </a:p>
          <a:p>
            <a:r>
              <a:rPr lang="en-US" dirty="0" smtClean="0"/>
              <a:t>What are some available employment positions offered in </a:t>
            </a:r>
            <a:r>
              <a:rPr lang="en-US" smtClean="0"/>
              <a:t>the CDFA?</a:t>
            </a:r>
            <a:endParaRPr lang="en-US" dirty="0"/>
          </a:p>
        </p:txBody>
      </p:sp>
    </p:spTree>
    <p:extLst>
      <p:ext uri="{BB962C8B-B14F-4D97-AF65-F5344CB8AC3E}">
        <p14:creationId xmlns:p14="http://schemas.microsoft.com/office/powerpoint/2010/main" val="141378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3" y="592428"/>
            <a:ext cx="10998557" cy="1693571"/>
          </a:xfrm>
        </p:spPr>
        <p:txBody>
          <a:bodyPr>
            <a:normAutofit/>
          </a:bodyPr>
          <a:lstStyle/>
          <a:p>
            <a:r>
              <a:rPr lang="en-US" sz="2800" dirty="0" smtClean="0"/>
              <a:t> Resources in the Community</a:t>
            </a:r>
            <a:br>
              <a:rPr lang="en-US" sz="2800" dirty="0" smtClean="0"/>
            </a:br>
            <a:r>
              <a:rPr lang="en-US" sz="2800" dirty="0" smtClean="0"/>
              <a:t>Obj. </a:t>
            </a:r>
            <a:r>
              <a:rPr lang="en-US" sz="2800" dirty="0"/>
              <a:t>TSW remember all the people who have helped us throughout the year &amp; develop networking skills that support </a:t>
            </a:r>
            <a:r>
              <a:rPr lang="en-US" sz="2800" dirty="0" smtClean="0"/>
              <a:t>your </a:t>
            </a:r>
            <a:r>
              <a:rPr lang="en-US" sz="2800" dirty="0"/>
              <a:t>goals in </a:t>
            </a:r>
            <a:r>
              <a:rPr lang="en-US" sz="2800" dirty="0" smtClean="0"/>
              <a:t>agriculture.</a:t>
            </a:r>
            <a:endParaRPr lang="en-US" sz="2800" dirty="0"/>
          </a:p>
        </p:txBody>
      </p:sp>
      <p:pic>
        <p:nvPicPr>
          <p:cNvPr id="5" name="Content Placeholder 4"/>
          <p:cNvPicPr>
            <a:picLocks noGrp="1" noChangeAspect="1"/>
          </p:cNvPicPr>
          <p:nvPr>
            <p:ph sz="half" idx="1"/>
          </p:nvPr>
        </p:nvPicPr>
        <p:blipFill>
          <a:blip r:embed="rId2"/>
          <a:stretch>
            <a:fillRect/>
          </a:stretch>
        </p:blipFill>
        <p:spPr>
          <a:xfrm>
            <a:off x="1924900" y="2560511"/>
            <a:ext cx="2565989" cy="3309937"/>
          </a:xfrm>
          <a:prstGeom prst="rect">
            <a:avLst/>
          </a:prstGeom>
        </p:spPr>
      </p:pic>
      <p:sp>
        <p:nvSpPr>
          <p:cNvPr id="4" name="Content Placeholder 3"/>
          <p:cNvSpPr>
            <a:spLocks noGrp="1"/>
          </p:cNvSpPr>
          <p:nvPr>
            <p:ph sz="half" idx="2"/>
          </p:nvPr>
        </p:nvSpPr>
        <p:spPr>
          <a:xfrm>
            <a:off x="4940595" y="2560320"/>
            <a:ext cx="6526880" cy="3310128"/>
          </a:xfrm>
        </p:spPr>
        <p:txBody>
          <a:bodyPr>
            <a:noAutofit/>
          </a:bodyPr>
          <a:lstStyle/>
          <a:p>
            <a:pPr marL="457200" indent="-457200">
              <a:buFont typeface="+mj-lt"/>
              <a:buAutoNum type="arabicPeriod"/>
            </a:pPr>
            <a:r>
              <a:rPr lang="en-US" sz="3600" dirty="0" smtClean="0"/>
              <a:t>Who has helped us in F2F this term?</a:t>
            </a:r>
          </a:p>
          <a:p>
            <a:pPr marL="457200" indent="-457200">
              <a:buFont typeface="+mj-lt"/>
              <a:buAutoNum type="arabicPeriod"/>
            </a:pPr>
            <a:r>
              <a:rPr lang="en-US" sz="3600" dirty="0" smtClean="0"/>
              <a:t>What aspect of an Ag </a:t>
            </a:r>
            <a:r>
              <a:rPr lang="en-US" sz="3600" dirty="0" smtClean="0"/>
              <a:t>Career </a:t>
            </a:r>
            <a:r>
              <a:rPr lang="en-US" sz="3600" dirty="0"/>
              <a:t>d</a:t>
            </a:r>
            <a:r>
              <a:rPr lang="en-US" sz="3600" dirty="0" smtClean="0"/>
              <a:t>o </a:t>
            </a:r>
            <a:r>
              <a:rPr lang="en-US" sz="3600" dirty="0" smtClean="0"/>
              <a:t>you think you will go into?</a:t>
            </a:r>
          </a:p>
          <a:p>
            <a:pPr marL="457200" indent="-457200">
              <a:buFont typeface="+mj-lt"/>
              <a:buAutoNum type="arabicPeriod"/>
            </a:pPr>
            <a:r>
              <a:rPr lang="en-US" sz="3600" dirty="0" smtClean="0"/>
              <a:t>What skill(s) will that career require?</a:t>
            </a:r>
          </a:p>
          <a:p>
            <a:pPr marL="457200" indent="-457200">
              <a:buFont typeface="+mj-lt"/>
              <a:buAutoNum type="arabicPeriod"/>
            </a:pPr>
            <a:endParaRPr lang="en-US" sz="3600" dirty="0"/>
          </a:p>
        </p:txBody>
      </p:sp>
    </p:spTree>
    <p:extLst>
      <p:ext uri="{BB962C8B-B14F-4D97-AF65-F5344CB8AC3E}">
        <p14:creationId xmlns:p14="http://schemas.microsoft.com/office/powerpoint/2010/main" val="2831807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643944"/>
            <a:ext cx="10947041" cy="1642055"/>
          </a:xfrm>
        </p:spPr>
        <p:txBody>
          <a:bodyPr>
            <a:normAutofit fontScale="90000"/>
          </a:bodyPr>
          <a:lstStyle/>
          <a:p>
            <a:r>
              <a:rPr lang="en-US" dirty="0" smtClean="0"/>
              <a:t>Sustainability</a:t>
            </a:r>
            <a:br>
              <a:rPr lang="en-US" dirty="0" smtClean="0"/>
            </a:br>
            <a:r>
              <a:rPr lang="en-US" dirty="0" smtClean="0"/>
              <a:t>-</a:t>
            </a:r>
            <a:r>
              <a:rPr lang="en-US" sz="3600" dirty="0" smtClean="0"/>
              <a:t>the ability to only use a resource to the extent that future generations will still have the same quality and quantity.</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National Park Service</a:t>
            </a:r>
          </a:p>
          <a:p>
            <a:r>
              <a:rPr lang="en-US" dirty="0" smtClean="0"/>
              <a:t>Bureau of Land Management</a:t>
            </a:r>
          </a:p>
          <a:p>
            <a:r>
              <a:rPr lang="en-US" dirty="0" smtClean="0"/>
              <a:t>Fish &amp; Wildlife Management</a:t>
            </a:r>
          </a:p>
          <a:p>
            <a:r>
              <a:rPr lang="en-US" dirty="0" smtClean="0"/>
              <a:t>National Forest Service</a:t>
            </a:r>
          </a:p>
          <a:p>
            <a:endParaRPr lang="en-US" dirty="0"/>
          </a:p>
          <a:p>
            <a:pPr marL="0" indent="0">
              <a:buNone/>
            </a:pPr>
            <a:r>
              <a:rPr lang="en-US" dirty="0" smtClean="0"/>
              <a:t>Farm to Fork is a local effort to feed people healthy, nutritious food in a sustainable way using conservation and best management practices that does not degrade our soil over time.</a:t>
            </a:r>
          </a:p>
          <a:p>
            <a:endParaRPr lang="en-US" dirty="0"/>
          </a:p>
        </p:txBody>
      </p:sp>
    </p:spTree>
    <p:extLst>
      <p:ext uri="{BB962C8B-B14F-4D97-AF65-F5344CB8AC3E}">
        <p14:creationId xmlns:p14="http://schemas.microsoft.com/office/powerpoint/2010/main" val="95515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Organizations</a:t>
            </a:r>
            <a:endParaRPr lang="en-US" dirty="0"/>
          </a:p>
        </p:txBody>
      </p:sp>
      <p:sp>
        <p:nvSpPr>
          <p:cNvPr id="3" name="Content Placeholder 2"/>
          <p:cNvSpPr>
            <a:spLocks noGrp="1"/>
          </p:cNvSpPr>
          <p:nvPr>
            <p:ph idx="1"/>
          </p:nvPr>
        </p:nvSpPr>
        <p:spPr/>
        <p:txBody>
          <a:bodyPr/>
          <a:lstStyle/>
          <a:p>
            <a:r>
              <a:rPr lang="en-US" dirty="0" smtClean="0"/>
              <a:t>Create a graphic organizer for four federal programs (National forestry Service, Fish &amp; Wildlife, Bureau of Land Management, National Park Service).</a:t>
            </a:r>
          </a:p>
          <a:p>
            <a:r>
              <a:rPr lang="en-US" dirty="0" smtClean="0"/>
              <a:t>In the graphic organizer, include descriptions and job opportunities of </a:t>
            </a:r>
            <a:r>
              <a:rPr lang="en-US" smtClean="0"/>
              <a:t>each program.</a:t>
            </a:r>
            <a:endParaRPr lang="en-US" dirty="0"/>
          </a:p>
        </p:txBody>
      </p:sp>
    </p:spTree>
    <p:extLst>
      <p:ext uri="{BB962C8B-B14F-4D97-AF65-F5344CB8AC3E}">
        <p14:creationId xmlns:p14="http://schemas.microsoft.com/office/powerpoint/2010/main" val="1752914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07" y="518306"/>
            <a:ext cx="9601196" cy="1303867"/>
          </a:xfrm>
        </p:spPr>
        <p:txBody>
          <a:bodyPr>
            <a:normAutofit fontScale="90000"/>
          </a:bodyPr>
          <a:lstStyle/>
          <a:p>
            <a:r>
              <a:rPr lang="en-US" dirty="0" smtClean="0"/>
              <a:t>1 – 2 page paper Due </a:t>
            </a:r>
            <a:r>
              <a:rPr lang="en-US" dirty="0" smtClean="0"/>
              <a:t>_______</a:t>
            </a:r>
            <a:r>
              <a:rPr lang="en-US" dirty="0" smtClean="0"/>
              <a:t/>
            </a:r>
            <a:br>
              <a:rPr lang="en-US" dirty="0" smtClean="0"/>
            </a:br>
            <a:r>
              <a:rPr lang="en-US" dirty="0" smtClean="0"/>
              <a:t>Where does your food come from?</a:t>
            </a:r>
            <a:endParaRPr lang="en-US" dirty="0"/>
          </a:p>
        </p:txBody>
      </p:sp>
      <p:sp>
        <p:nvSpPr>
          <p:cNvPr id="3" name="Content Placeholder 2"/>
          <p:cNvSpPr>
            <a:spLocks noGrp="1"/>
          </p:cNvSpPr>
          <p:nvPr>
            <p:ph idx="1"/>
          </p:nvPr>
        </p:nvSpPr>
        <p:spPr>
          <a:xfrm>
            <a:off x="424070" y="1921566"/>
            <a:ext cx="11290852" cy="4439478"/>
          </a:xfrm>
        </p:spPr>
        <p:txBody>
          <a:bodyPr>
            <a:normAutofit fontScale="92500" lnSpcReduction="20000"/>
          </a:bodyPr>
          <a:lstStyle/>
          <a:p>
            <a:r>
              <a:rPr lang="en-US" dirty="0" smtClean="0"/>
              <a:t>Where does your food </a:t>
            </a:r>
            <a:r>
              <a:rPr lang="en-US" dirty="0"/>
              <a:t>c</a:t>
            </a:r>
            <a:r>
              <a:rPr lang="en-US" dirty="0" smtClean="0"/>
              <a:t>ome </a:t>
            </a:r>
            <a:r>
              <a:rPr lang="en-US" dirty="0"/>
              <a:t>f</a:t>
            </a:r>
            <a:r>
              <a:rPr lang="en-US" dirty="0" smtClean="0"/>
              <a:t>rom?</a:t>
            </a:r>
          </a:p>
          <a:p>
            <a:pPr lvl="1"/>
            <a:r>
              <a:rPr lang="en-US" dirty="0" smtClean="0"/>
              <a:t>Discuss where your family buys food.  Discuss what Farm to Fork is and it’s benefits.</a:t>
            </a:r>
          </a:p>
          <a:p>
            <a:r>
              <a:rPr lang="en-US" dirty="0" smtClean="0"/>
              <a:t>Why is it important to know where your food comes from?</a:t>
            </a:r>
          </a:p>
          <a:p>
            <a:pPr lvl="1"/>
            <a:r>
              <a:rPr lang="en-US" dirty="0" smtClean="0"/>
              <a:t>Include examples, explanations, and show the significance of where our food comes from.</a:t>
            </a:r>
          </a:p>
          <a:p>
            <a:pPr lvl="2"/>
            <a:r>
              <a:rPr lang="en-US" dirty="0" smtClean="0"/>
              <a:t>Maybe include ingredients such as High Fructose Corn Syrup, salt, fat, sugar in our diet.</a:t>
            </a:r>
          </a:p>
          <a:p>
            <a:pPr lvl="2"/>
            <a:r>
              <a:rPr lang="en-US" dirty="0" smtClean="0"/>
              <a:t>Discuss the video: Fed Up.</a:t>
            </a:r>
          </a:p>
          <a:p>
            <a:pPr lvl="2"/>
            <a:r>
              <a:rPr lang="en-US" dirty="0" smtClean="0"/>
              <a:t>Include notes </a:t>
            </a:r>
            <a:r>
              <a:rPr lang="en-US" dirty="0" smtClean="0"/>
              <a:t>from a Food Service Director </a:t>
            </a:r>
            <a:r>
              <a:rPr lang="en-US" dirty="0" smtClean="0"/>
              <a:t>Guest presentation about how </a:t>
            </a:r>
            <a:r>
              <a:rPr lang="en-US" dirty="0" smtClean="0"/>
              <a:t>he/she </a:t>
            </a:r>
            <a:r>
              <a:rPr lang="en-US" dirty="0" smtClean="0"/>
              <a:t>sources healthy fresh food for </a:t>
            </a:r>
            <a:r>
              <a:rPr lang="en-US" dirty="0" smtClean="0"/>
              <a:t>students in the school district.</a:t>
            </a:r>
            <a:endParaRPr lang="en-US" dirty="0" smtClean="0"/>
          </a:p>
          <a:p>
            <a:pPr lvl="1"/>
            <a:r>
              <a:rPr lang="en-US" dirty="0" smtClean="0"/>
              <a:t>Include the difference between processed and natural foods. </a:t>
            </a:r>
            <a:r>
              <a:rPr lang="en-US" dirty="0" smtClean="0"/>
              <a:t>  Explain organic and genetically modified foods. </a:t>
            </a:r>
            <a:r>
              <a:rPr lang="en-US" dirty="0" smtClean="0"/>
              <a:t>Why is that important?</a:t>
            </a:r>
          </a:p>
          <a:p>
            <a:pPr lvl="1"/>
            <a:r>
              <a:rPr lang="en-US" dirty="0" smtClean="0"/>
              <a:t>Include companies, businesses that are part of the solution to eat healthier, and companies that could improve to become part of the solution.  How are companies trying to change their image?</a:t>
            </a:r>
          </a:p>
          <a:p>
            <a:r>
              <a:rPr lang="en-US" dirty="0" smtClean="0"/>
              <a:t>Cite </a:t>
            </a:r>
            <a:r>
              <a:rPr lang="en-US" smtClean="0"/>
              <a:t>your Sources		APA </a:t>
            </a:r>
            <a:r>
              <a:rPr lang="en-US" dirty="0" smtClean="0"/>
              <a:t>Style:  purdue.owl.edu</a:t>
            </a:r>
            <a:endParaRPr lang="en-US" dirty="0"/>
          </a:p>
        </p:txBody>
      </p:sp>
    </p:spTree>
    <p:extLst>
      <p:ext uri="{BB962C8B-B14F-4D97-AF65-F5344CB8AC3E}">
        <p14:creationId xmlns:p14="http://schemas.microsoft.com/office/powerpoint/2010/main" val="321015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endParaRPr lang="en-US" dirty="0"/>
          </a:p>
        </p:txBody>
      </p:sp>
      <p:sp>
        <p:nvSpPr>
          <p:cNvPr id="3" name="Content Placeholder 2"/>
          <p:cNvSpPr>
            <a:spLocks noGrp="1"/>
          </p:cNvSpPr>
          <p:nvPr>
            <p:ph idx="1"/>
          </p:nvPr>
        </p:nvSpPr>
        <p:spPr>
          <a:xfrm>
            <a:off x="1295401" y="2446986"/>
            <a:ext cx="9601195" cy="3428882"/>
          </a:xfrm>
        </p:spPr>
        <p:txBody>
          <a:bodyPr>
            <a:normAutofit lnSpcReduction="10000"/>
          </a:bodyPr>
          <a:lstStyle/>
          <a:p>
            <a:r>
              <a:rPr lang="en-US" dirty="0" smtClean="0"/>
              <a:t>Begin the Career Assessment</a:t>
            </a:r>
          </a:p>
          <a:p>
            <a:r>
              <a:rPr lang="en-US" dirty="0" smtClean="0"/>
              <a:t>Write an occupation you are interested in.</a:t>
            </a:r>
          </a:p>
          <a:p>
            <a:r>
              <a:rPr lang="en-US" dirty="0" smtClean="0"/>
              <a:t>One sentence describing the job in your own words</a:t>
            </a:r>
          </a:p>
          <a:p>
            <a:r>
              <a:rPr lang="en-US" dirty="0" smtClean="0"/>
              <a:t>Describe the preparation required for that occupation</a:t>
            </a:r>
          </a:p>
          <a:p>
            <a:r>
              <a:rPr lang="en-US" dirty="0" smtClean="0"/>
              <a:t>What is the range of salary?</a:t>
            </a:r>
          </a:p>
          <a:p>
            <a:r>
              <a:rPr lang="en-US" dirty="0" smtClean="0"/>
              <a:t>What is that occupations outlook?  Expanding, stagnant, decreasing?</a:t>
            </a:r>
          </a:p>
          <a:p>
            <a:r>
              <a:rPr lang="en-US" dirty="0" smtClean="0"/>
              <a:t>What are the common College Majors?</a:t>
            </a:r>
          </a:p>
        </p:txBody>
      </p:sp>
    </p:spTree>
    <p:extLst>
      <p:ext uri="{BB962C8B-B14F-4D97-AF65-F5344CB8AC3E}">
        <p14:creationId xmlns:p14="http://schemas.microsoft.com/office/powerpoint/2010/main" val="407115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Read: “Things they need to be able to do”</a:t>
            </a:r>
          </a:p>
          <a:p>
            <a:r>
              <a:rPr lang="en-US" dirty="0" smtClean="0"/>
              <a:t>Write one - three skill(s) or job description that you are good at.</a:t>
            </a:r>
            <a:endParaRPr lang="en-US" dirty="0"/>
          </a:p>
        </p:txBody>
      </p:sp>
    </p:spTree>
    <p:extLst>
      <p:ext uri="{BB962C8B-B14F-4D97-AF65-F5344CB8AC3E}">
        <p14:creationId xmlns:p14="http://schemas.microsoft.com/office/powerpoint/2010/main" val="3706376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Level Research </a:t>
            </a:r>
            <a:endParaRPr lang="en-US" dirty="0"/>
          </a:p>
        </p:txBody>
      </p:sp>
      <p:sp>
        <p:nvSpPr>
          <p:cNvPr id="3" name="Content Placeholder 2"/>
          <p:cNvSpPr>
            <a:spLocks noGrp="1"/>
          </p:cNvSpPr>
          <p:nvPr>
            <p:ph idx="1"/>
          </p:nvPr>
        </p:nvSpPr>
        <p:spPr/>
        <p:txBody>
          <a:bodyPr/>
          <a:lstStyle/>
          <a:p>
            <a:r>
              <a:rPr lang="en-US" dirty="0" smtClean="0"/>
              <a:t>Find 3 Entry – Level employment opportunities from the Skills Profiler of California Career Zone</a:t>
            </a:r>
          </a:p>
          <a:p>
            <a:r>
              <a:rPr lang="en-US" dirty="0" smtClean="0"/>
              <a:t>State your skill that will be an asset to that type of work.</a:t>
            </a:r>
            <a:endParaRPr lang="en-US" dirty="0"/>
          </a:p>
        </p:txBody>
      </p:sp>
    </p:spTree>
    <p:extLst>
      <p:ext uri="{BB962C8B-B14F-4D97-AF65-F5344CB8AC3E}">
        <p14:creationId xmlns:p14="http://schemas.microsoft.com/office/powerpoint/2010/main" val="1225020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&amp; Recognition Dining Event</a:t>
            </a:r>
            <a:endParaRPr lang="en-US" dirty="0"/>
          </a:p>
        </p:txBody>
      </p:sp>
      <p:sp>
        <p:nvSpPr>
          <p:cNvPr id="3" name="Content Placeholder 2"/>
          <p:cNvSpPr>
            <a:spLocks noGrp="1"/>
          </p:cNvSpPr>
          <p:nvPr>
            <p:ph idx="1"/>
          </p:nvPr>
        </p:nvSpPr>
        <p:spPr/>
        <p:txBody>
          <a:bodyPr/>
          <a:lstStyle/>
          <a:p>
            <a:r>
              <a:rPr lang="en-US" dirty="0" smtClean="0"/>
              <a:t>Who needs to be recognized and to what extent for their help in our Program?</a:t>
            </a:r>
            <a:endParaRPr lang="en-US" dirty="0"/>
          </a:p>
        </p:txBody>
      </p:sp>
    </p:spTree>
    <p:extLst>
      <p:ext uri="{BB962C8B-B14F-4D97-AF65-F5344CB8AC3E}">
        <p14:creationId xmlns:p14="http://schemas.microsoft.com/office/powerpoint/2010/main" val="149024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Lesson </a:t>
            </a:r>
            <a:r>
              <a:rPr lang="en-US" sz="4000" dirty="0" smtClean="0"/>
              <a:t>2: </a:t>
            </a:r>
            <a:r>
              <a:rPr lang="en-US" sz="4000" dirty="0" smtClean="0"/>
              <a:t>Resources in the </a:t>
            </a:r>
            <a:r>
              <a:rPr lang="en-US" sz="4000" dirty="0" smtClean="0"/>
              <a:t>Region</a:t>
            </a:r>
            <a:endParaRPr lang="en-US" sz="4000" dirty="0"/>
          </a:p>
        </p:txBody>
      </p:sp>
      <p:sp>
        <p:nvSpPr>
          <p:cNvPr id="3" name="Subtitle 2"/>
          <p:cNvSpPr>
            <a:spLocks noGrp="1"/>
          </p:cNvSpPr>
          <p:nvPr>
            <p:ph type="subTitle" idx="1"/>
          </p:nvPr>
        </p:nvSpPr>
        <p:spPr/>
        <p:txBody>
          <a:bodyPr>
            <a:normAutofit/>
          </a:bodyPr>
          <a:lstStyle/>
          <a:p>
            <a:r>
              <a:rPr lang="en-US" sz="2400" dirty="0" smtClean="0"/>
              <a:t>F2F2 UNIT 4</a:t>
            </a:r>
          </a:p>
          <a:p>
            <a:r>
              <a:rPr lang="en-US" sz="2400" dirty="0" smtClean="0"/>
              <a:t>Career Exportation and Guidance</a:t>
            </a:r>
          </a:p>
        </p:txBody>
      </p:sp>
    </p:spTree>
    <p:extLst>
      <p:ext uri="{BB962C8B-B14F-4D97-AF65-F5344CB8AC3E}">
        <p14:creationId xmlns:p14="http://schemas.microsoft.com/office/powerpoint/2010/main" val="38364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t>Resources in the Region</a:t>
            </a:r>
            <a:br>
              <a:rPr lang="en-US" dirty="0" smtClean="0"/>
            </a:br>
            <a:r>
              <a:rPr lang="en-US" dirty="0" smtClean="0"/>
              <a:t>Obj. TSW realize all the resources that go into helping develop a successful program. </a:t>
            </a:r>
            <a:endParaRPr lang="en-US" dirty="0"/>
          </a:p>
        </p:txBody>
      </p:sp>
      <p:pic>
        <p:nvPicPr>
          <p:cNvPr id="5" name="Content Placeholder 4"/>
          <p:cNvPicPr>
            <a:picLocks noGrp="1" noChangeAspect="1"/>
          </p:cNvPicPr>
          <p:nvPr>
            <p:ph sz="half" idx="1"/>
          </p:nvPr>
        </p:nvPicPr>
        <p:blipFill>
          <a:blip r:embed="rId2"/>
          <a:stretch>
            <a:fillRect/>
          </a:stretch>
        </p:blipFill>
        <p:spPr>
          <a:xfrm>
            <a:off x="1515246" y="2560638"/>
            <a:ext cx="4284708" cy="3309937"/>
          </a:xfrm>
          <a:prstGeom prst="rect">
            <a:avLst/>
          </a:prstGeom>
        </p:spPr>
      </p:pic>
      <p:sp>
        <p:nvSpPr>
          <p:cNvPr id="4" name="Content Placeholder 3"/>
          <p:cNvSpPr>
            <a:spLocks noGrp="1"/>
          </p:cNvSpPr>
          <p:nvPr>
            <p:ph sz="half" idx="2"/>
          </p:nvPr>
        </p:nvSpPr>
        <p:spPr/>
        <p:txBody>
          <a:bodyPr>
            <a:normAutofit fontScale="92500"/>
          </a:bodyPr>
          <a:lstStyle/>
          <a:p>
            <a:pPr marL="457200" indent="-457200">
              <a:buFont typeface="+mj-lt"/>
              <a:buAutoNum type="arabicPeriod"/>
            </a:pPr>
            <a:r>
              <a:rPr lang="en-US" dirty="0" smtClean="0"/>
              <a:t>If West Sacramento is our Community, where and how big is the Sacramento Region?</a:t>
            </a:r>
          </a:p>
          <a:p>
            <a:pPr marL="457200" indent="-457200">
              <a:buFont typeface="+mj-lt"/>
              <a:buAutoNum type="arabicPeriod"/>
            </a:pPr>
            <a:r>
              <a:rPr lang="en-US" dirty="0" smtClean="0"/>
              <a:t>What possible resources could be have in our Sacramento Region?</a:t>
            </a:r>
          </a:p>
          <a:p>
            <a:pPr marL="457200" indent="-457200">
              <a:buFont typeface="+mj-lt"/>
              <a:buAutoNum type="arabicPeriod"/>
            </a:pPr>
            <a:r>
              <a:rPr lang="en-US" dirty="0" smtClean="0"/>
              <a:t>Future students are a resource. When would you like to do a Garden tour for 8</a:t>
            </a:r>
            <a:r>
              <a:rPr lang="en-US" baseline="30000" dirty="0" smtClean="0"/>
              <a:t>th</a:t>
            </a:r>
            <a:r>
              <a:rPr lang="en-US" dirty="0" smtClean="0"/>
              <a:t> graders from Riverbank?</a:t>
            </a:r>
            <a:endParaRPr lang="en-US" dirty="0"/>
          </a:p>
        </p:txBody>
      </p:sp>
    </p:spTree>
    <p:extLst>
      <p:ext uri="{BB962C8B-B14F-4D97-AF65-F5344CB8AC3E}">
        <p14:creationId xmlns:p14="http://schemas.microsoft.com/office/powerpoint/2010/main" val="25444733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TotalTime>
  <Words>1313</Words>
  <Application>Microsoft Office PowerPoint</Application>
  <PresentationFormat>Widescreen</PresentationFormat>
  <Paragraphs>141</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Lesson 1: Resources in the Community</vt:lpstr>
      <vt:lpstr>Resources in the Community</vt:lpstr>
      <vt:lpstr> Resources in the Community Obj. TSW remember all the people who have helped us throughout the year &amp; develop networking skills that support your goals in agriculture.</vt:lpstr>
      <vt:lpstr>www.cacareerzone.org </vt:lpstr>
      <vt:lpstr>www.cacareerzone.org  </vt:lpstr>
      <vt:lpstr>Entry Level Research </vt:lpstr>
      <vt:lpstr>Awards &amp; Recognition Dining Event</vt:lpstr>
      <vt:lpstr>Lesson 2: Resources in the Region</vt:lpstr>
      <vt:lpstr>  Resources in the Region Obj. TSW realize all the resources that go into helping develop a successful program. </vt:lpstr>
      <vt:lpstr>What other local businesses in the region support the Farm to Fork movement?</vt:lpstr>
      <vt:lpstr>Internships.com   </vt:lpstr>
      <vt:lpstr>Lesson 3: Resources in the State</vt:lpstr>
      <vt:lpstr> State Resources Obj. TSW realize educational resources in the state that help support a career choice. </vt:lpstr>
      <vt:lpstr>California Department of Food &amp; Agriculture https://www.cdfa.ca.gov/ </vt:lpstr>
      <vt:lpstr>Researching Ag Colleges</vt:lpstr>
      <vt:lpstr>Colleges need your Transcripts Let’s do a Transcript Review</vt:lpstr>
      <vt:lpstr> Financial Opportunities Obj. TSW develop a better understanding of financial and skill building opportunities to better their future. </vt:lpstr>
      <vt:lpstr>Top 10 most Common Interview questions </vt:lpstr>
      <vt:lpstr>Interviews Obj. TSW learn the nuances of interviewing to give yourself an edge. </vt:lpstr>
      <vt:lpstr>What would be good questions to ask during an interview?  </vt:lpstr>
      <vt:lpstr>Lesson 4: Resources in the Country/ World</vt:lpstr>
      <vt:lpstr>Resources in the Country/ World Obj. TSW critique employment opportunities with from the local level all the way through the global level. </vt:lpstr>
      <vt:lpstr>The day in a life of…</vt:lpstr>
      <vt:lpstr>Employment Opportunities in Yolo County</vt:lpstr>
      <vt:lpstr>Bureau of Labor Statistics https://www.bls.gov/home.htm </vt:lpstr>
      <vt:lpstr>Agricultural Employment Obj. TSW realize how they need to develop skills that can not be automated. </vt:lpstr>
      <vt:lpstr>Advantages &amp; Disadvantages of a Global Career – Finding Balance</vt:lpstr>
      <vt:lpstr> Preserving land and wildlife Obj. TSW realize federal government agencies effort to conserve land and wildlife. </vt:lpstr>
      <vt:lpstr>California Department of Food &amp; Agriculture </vt:lpstr>
      <vt:lpstr>Sustainability -the ability to only use a resource to the extent that future generations will still have the same quality and quantity.</vt:lpstr>
      <vt:lpstr>National Organizations</vt:lpstr>
      <vt:lpstr>1 – 2 page paper Due _______ Where does your food come from?</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Resources in the Community</dc:title>
  <dc:creator>Jennifer Mc Allister</dc:creator>
  <cp:lastModifiedBy>Jennifer Mc Allister</cp:lastModifiedBy>
  <cp:revision>27</cp:revision>
  <dcterms:created xsi:type="dcterms:W3CDTF">2016-12-24T02:16:55Z</dcterms:created>
  <dcterms:modified xsi:type="dcterms:W3CDTF">2016-12-28T21:47:00Z</dcterms:modified>
</cp:coreProperties>
</file>