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2" r:id="rId6"/>
    <p:sldId id="260" r:id="rId7"/>
    <p:sldId id="272" r:id="rId8"/>
    <p:sldId id="263" r:id="rId9"/>
    <p:sldId id="264" r:id="rId10"/>
    <p:sldId id="265" r:id="rId11"/>
    <p:sldId id="266" r:id="rId12"/>
    <p:sldId id="267" r:id="rId13"/>
    <p:sldId id="270" r:id="rId14"/>
    <p:sldId id="269" r:id="rId15"/>
    <p:sldId id="273" r:id="rId16"/>
    <p:sldId id="268" r:id="rId17"/>
    <p:sldId id="274" r:id="rId18"/>
    <p:sldId id="271" r:id="rId19"/>
    <p:sldId id="275" r:id="rId20"/>
  </p:sldIdLst>
  <p:sldSz cx="12192000" cy="6858000"/>
  <p:notesSz cx="7021513" cy="9307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1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1/29/2016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youtube.com/watch?v=3vZ0-haxe68"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wE9zoEZejkQ"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Soil Degradation</a:t>
            </a:r>
            <a:endParaRPr lang="en-US" dirty="0"/>
          </a:p>
        </p:txBody>
      </p:sp>
      <p:sp>
        <p:nvSpPr>
          <p:cNvPr id="3" name="Subtitle 2"/>
          <p:cNvSpPr>
            <a:spLocks noGrp="1"/>
          </p:cNvSpPr>
          <p:nvPr>
            <p:ph type="subTitle" idx="1"/>
          </p:nvPr>
        </p:nvSpPr>
        <p:spPr/>
        <p:txBody>
          <a:bodyPr/>
          <a:lstStyle/>
          <a:p>
            <a:r>
              <a:rPr lang="en-US" dirty="0" smtClean="0"/>
              <a:t>F2F2 Week 2</a:t>
            </a:r>
            <a:endParaRPr lang="en-US" dirty="0"/>
          </a:p>
        </p:txBody>
      </p:sp>
    </p:spTree>
    <p:extLst>
      <p:ext uri="{BB962C8B-B14F-4D97-AF65-F5344CB8AC3E}">
        <p14:creationId xmlns:p14="http://schemas.microsoft.com/office/powerpoint/2010/main" val="3122993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impact of degraded soil on plant growth? Conclusion of Lab 2/5</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104704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158" y="618186"/>
            <a:ext cx="9956440" cy="1667813"/>
          </a:xfrm>
        </p:spPr>
        <p:txBody>
          <a:bodyPr>
            <a:normAutofit fontScale="90000"/>
          </a:bodyPr>
          <a:lstStyle/>
          <a:p>
            <a:r>
              <a:rPr lang="en-US" dirty="0" smtClean="0"/>
              <a:t>1/27  At a Loss?  Let’s find Nutrients?</a:t>
            </a:r>
            <a:br>
              <a:rPr lang="en-US" dirty="0" smtClean="0"/>
            </a:br>
            <a:r>
              <a:rPr lang="en-US" dirty="0" smtClean="0"/>
              <a:t>Obj. TSW watch some best management practices from a </a:t>
            </a:r>
            <a:r>
              <a:rPr lang="en-US" dirty="0" smtClean="0">
                <a:hlinkClick r:id="rId2"/>
              </a:rPr>
              <a:t>Journey 2050 video</a:t>
            </a:r>
            <a:r>
              <a:rPr lang="en-US" dirty="0" smtClean="0"/>
              <a:t>.  P. 18 NB</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50975" y="2560638"/>
            <a:ext cx="4413249" cy="3309937"/>
          </a:xfrm>
        </p:spPr>
      </p:pic>
      <p:sp>
        <p:nvSpPr>
          <p:cNvPr id="4" name="Content Placeholder 3"/>
          <p:cNvSpPr>
            <a:spLocks noGrp="1"/>
          </p:cNvSpPr>
          <p:nvPr>
            <p:ph sz="half" idx="2"/>
          </p:nvPr>
        </p:nvSpPr>
        <p:spPr/>
        <p:txBody>
          <a:bodyPr/>
          <a:lstStyle/>
          <a:p>
            <a:pPr marL="457200" indent="-457200">
              <a:buFont typeface="+mj-lt"/>
              <a:buAutoNum type="arabicPeriod"/>
            </a:pPr>
            <a:r>
              <a:rPr lang="en-US" dirty="0" smtClean="0"/>
              <a:t>What is the difference between biotic and abiotic factors in an environment?</a:t>
            </a:r>
          </a:p>
          <a:p>
            <a:pPr marL="457200" indent="-457200">
              <a:buFont typeface="+mj-lt"/>
              <a:buAutoNum type="arabicPeriod"/>
            </a:pPr>
            <a:r>
              <a:rPr lang="en-US" dirty="0" smtClean="0"/>
              <a:t>What are the three main nutrients plants need to grow?</a:t>
            </a:r>
          </a:p>
          <a:p>
            <a:pPr marL="457200" indent="-457200">
              <a:buFont typeface="+mj-lt"/>
              <a:buAutoNum type="arabicPeriod"/>
            </a:pPr>
            <a:r>
              <a:rPr lang="en-US" dirty="0" smtClean="0"/>
              <a:t>Name 3 -5 abiotic factors plants need to grow.</a:t>
            </a:r>
            <a:endParaRPr lang="en-US" dirty="0"/>
          </a:p>
        </p:txBody>
      </p:sp>
    </p:spTree>
    <p:extLst>
      <p:ext uri="{BB962C8B-B14F-4D97-AF65-F5344CB8AC3E}">
        <p14:creationId xmlns:p14="http://schemas.microsoft.com/office/powerpoint/2010/main" val="1756077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92428"/>
            <a:ext cx="9982198" cy="1693571"/>
          </a:xfrm>
        </p:spPr>
        <p:txBody>
          <a:bodyPr>
            <a:normAutofit fontScale="90000"/>
          </a:bodyPr>
          <a:lstStyle/>
          <a:p>
            <a:r>
              <a:rPr lang="en-US" dirty="0" smtClean="0"/>
              <a:t>1/28  Sustainability</a:t>
            </a:r>
            <a:br>
              <a:rPr lang="en-US" dirty="0" smtClean="0"/>
            </a:br>
            <a:r>
              <a:rPr lang="en-US" dirty="0" smtClean="0"/>
              <a:t>Obj. TSW apply sustainability practices with experience out in the garden.  P. 20 NB</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pPr marL="457200" indent="-457200">
              <a:buFont typeface="+mj-lt"/>
              <a:buAutoNum type="arabicPeriod"/>
            </a:pPr>
            <a:r>
              <a:rPr lang="en-US" dirty="0" smtClean="0"/>
              <a:t>What does sustainability mean?</a:t>
            </a:r>
          </a:p>
          <a:p>
            <a:pPr marL="457200" indent="-457200">
              <a:buFont typeface="+mj-lt"/>
              <a:buAutoNum type="arabicPeriod"/>
            </a:pPr>
            <a:r>
              <a:rPr lang="en-US" dirty="0" smtClean="0"/>
              <a:t>What three factors are considered in a sustainable system?</a:t>
            </a:r>
          </a:p>
          <a:p>
            <a:pPr marL="457200" indent="-457200">
              <a:buFont typeface="+mj-lt"/>
              <a:buAutoNum type="arabicPeriod"/>
            </a:pPr>
            <a:r>
              <a:rPr lang="en-US" dirty="0" smtClean="0"/>
              <a:t>What is a limiting factor?</a:t>
            </a:r>
            <a:endParaRPr lang="en-US" dirty="0"/>
          </a:p>
        </p:txBody>
      </p:sp>
      <p:pic>
        <p:nvPicPr>
          <p:cNvPr id="6" name="Picture 5"/>
          <p:cNvPicPr>
            <a:picLocks noChangeAspect="1"/>
          </p:cNvPicPr>
          <p:nvPr/>
        </p:nvPicPr>
        <p:blipFill>
          <a:blip r:embed="rId2"/>
          <a:stretch>
            <a:fillRect/>
          </a:stretch>
        </p:blipFill>
        <p:spPr>
          <a:xfrm>
            <a:off x="1710572" y="2560320"/>
            <a:ext cx="3536367" cy="3647298"/>
          </a:xfrm>
          <a:prstGeom prst="rect">
            <a:avLst/>
          </a:prstGeom>
        </p:spPr>
      </p:pic>
      <p:pic>
        <p:nvPicPr>
          <p:cNvPr id="7" name="Picture 6"/>
          <p:cNvPicPr>
            <a:picLocks noChangeAspect="1"/>
          </p:cNvPicPr>
          <p:nvPr/>
        </p:nvPicPr>
        <p:blipFill>
          <a:blip r:embed="rId3"/>
          <a:stretch>
            <a:fillRect/>
          </a:stretch>
        </p:blipFill>
        <p:spPr>
          <a:xfrm>
            <a:off x="6645498" y="4568716"/>
            <a:ext cx="4050271" cy="2289284"/>
          </a:xfrm>
          <a:prstGeom prst="rect">
            <a:avLst/>
          </a:prstGeom>
        </p:spPr>
      </p:pic>
    </p:spTree>
    <p:extLst>
      <p:ext uri="{BB962C8B-B14F-4D97-AF65-F5344CB8AC3E}">
        <p14:creationId xmlns:p14="http://schemas.microsoft.com/office/powerpoint/2010/main" val="1707349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Abiotic factors in the Garden</a:t>
            </a:r>
            <a:endParaRPr lang="en-US" dirty="0"/>
          </a:p>
        </p:txBody>
      </p:sp>
      <p:sp>
        <p:nvSpPr>
          <p:cNvPr id="3" name="Content Placeholder 2"/>
          <p:cNvSpPr>
            <a:spLocks noGrp="1"/>
          </p:cNvSpPr>
          <p:nvPr>
            <p:ph idx="1"/>
          </p:nvPr>
        </p:nvSpPr>
        <p:spPr/>
        <p:txBody>
          <a:bodyPr/>
          <a:lstStyle/>
          <a:p>
            <a:r>
              <a:rPr lang="en-US" dirty="0" smtClean="0"/>
              <a:t>pH</a:t>
            </a:r>
          </a:p>
          <a:p>
            <a:r>
              <a:rPr lang="en-US" dirty="0" smtClean="0"/>
              <a:t>Temperature of soil</a:t>
            </a:r>
          </a:p>
          <a:p>
            <a:r>
              <a:rPr lang="en-US" dirty="0" smtClean="0"/>
              <a:t>Soil Moisture</a:t>
            </a:r>
          </a:p>
          <a:p>
            <a:r>
              <a:rPr lang="en-US" dirty="0" smtClean="0"/>
              <a:t>Rocks</a:t>
            </a:r>
          </a:p>
          <a:p>
            <a:r>
              <a:rPr lang="en-US" dirty="0" smtClean="0"/>
              <a:t>Sand</a:t>
            </a:r>
          </a:p>
          <a:p>
            <a:r>
              <a:rPr lang="en-US" dirty="0" smtClean="0"/>
              <a:t>Compost</a:t>
            </a:r>
            <a:endParaRPr lang="en-US" dirty="0"/>
          </a:p>
        </p:txBody>
      </p:sp>
    </p:spTree>
    <p:extLst>
      <p:ext uri="{BB962C8B-B14F-4D97-AF65-F5344CB8AC3E}">
        <p14:creationId xmlns:p14="http://schemas.microsoft.com/office/powerpoint/2010/main" val="2473404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859110" cy="3837904"/>
          </a:xfrm>
        </p:spPr>
        <p:txBody>
          <a:bodyPr>
            <a:normAutofit fontScale="90000"/>
          </a:bodyPr>
          <a:lstStyle/>
          <a:p>
            <a:r>
              <a:rPr lang="en-US" dirty="0" smtClean="0"/>
              <a:t>1/28  Measuring Abiotic factors in the garden</a:t>
            </a:r>
            <a:br>
              <a:rPr lang="en-US" dirty="0" smtClean="0"/>
            </a:br>
            <a:r>
              <a:rPr lang="en-US" dirty="0" smtClean="0"/>
              <a:t>     P. 21 NB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1066900"/>
              </p:ext>
            </p:extLst>
          </p:nvPr>
        </p:nvGraphicFramePr>
        <p:xfrm>
          <a:off x="2861256" y="0"/>
          <a:ext cx="9330744" cy="6848171"/>
        </p:xfrm>
        <a:graphic>
          <a:graphicData uri="http://schemas.openxmlformats.org/drawingml/2006/table">
            <a:tbl>
              <a:tblPr firstRow="1" bandRow="1">
                <a:tableStyleId>{5C22544A-7EE6-4342-B048-85BDC9FD1C3A}</a:tableStyleId>
              </a:tblPr>
              <a:tblGrid>
                <a:gridCol w="1555124"/>
                <a:gridCol w="1555124"/>
                <a:gridCol w="1555124"/>
                <a:gridCol w="1555124"/>
                <a:gridCol w="1555124"/>
                <a:gridCol w="1555124"/>
              </a:tblGrid>
              <a:tr h="706691">
                <a:tc>
                  <a:txBody>
                    <a:bodyPr/>
                    <a:lstStyle/>
                    <a:p>
                      <a:r>
                        <a:rPr lang="en-US" dirty="0" smtClean="0"/>
                        <a:t>Garden Bed #</a:t>
                      </a:r>
                      <a:endParaRPr lang="en-US" dirty="0"/>
                    </a:p>
                  </a:txBody>
                  <a:tcPr/>
                </a:tc>
                <a:tc>
                  <a:txBody>
                    <a:bodyPr/>
                    <a:lstStyle/>
                    <a:p>
                      <a:r>
                        <a:rPr lang="en-US" dirty="0" smtClean="0"/>
                        <a:t>pH of Soil</a:t>
                      </a:r>
                    </a:p>
                    <a:p>
                      <a:r>
                        <a:rPr lang="en-US" dirty="0" smtClean="0"/>
                        <a:t>0-14</a:t>
                      </a:r>
                      <a:endParaRPr lang="en-US" dirty="0"/>
                    </a:p>
                  </a:txBody>
                  <a:tcPr/>
                </a:tc>
                <a:tc>
                  <a:txBody>
                    <a:bodyPr/>
                    <a:lstStyle/>
                    <a:p>
                      <a:r>
                        <a:rPr lang="en-US" dirty="0" smtClean="0"/>
                        <a:t>Soil Moisture (mV)</a:t>
                      </a:r>
                      <a:endParaRPr lang="en-US" dirty="0"/>
                    </a:p>
                  </a:txBody>
                  <a:tcPr/>
                </a:tc>
                <a:tc>
                  <a:txBody>
                    <a:bodyPr/>
                    <a:lstStyle/>
                    <a:p>
                      <a:r>
                        <a:rPr lang="en-US" dirty="0" smtClean="0"/>
                        <a:t>Surface Temperature</a:t>
                      </a:r>
                      <a:endParaRPr lang="en-US" dirty="0"/>
                    </a:p>
                  </a:txBody>
                  <a:tcPr/>
                </a:tc>
                <a:tc>
                  <a:txBody>
                    <a:bodyPr/>
                    <a:lstStyle/>
                    <a:p>
                      <a:r>
                        <a:rPr lang="en-US" dirty="0" smtClean="0"/>
                        <a:t>5 cm deep</a:t>
                      </a:r>
                    </a:p>
                    <a:p>
                      <a:r>
                        <a:rPr lang="en-US" dirty="0" smtClean="0"/>
                        <a:t>Temperature</a:t>
                      </a:r>
                      <a:endParaRPr lang="en-US" dirty="0"/>
                    </a:p>
                  </a:txBody>
                  <a:tcPr/>
                </a:tc>
                <a:tc>
                  <a:txBody>
                    <a:bodyPr/>
                    <a:lstStyle/>
                    <a:p>
                      <a:r>
                        <a:rPr lang="en-US" dirty="0" smtClean="0"/>
                        <a:t>10</a:t>
                      </a:r>
                      <a:r>
                        <a:rPr lang="en-US" baseline="0" dirty="0" smtClean="0"/>
                        <a:t> c</a:t>
                      </a:r>
                      <a:r>
                        <a:rPr lang="en-US" dirty="0" smtClean="0"/>
                        <a:t>m deep</a:t>
                      </a:r>
                    </a:p>
                    <a:p>
                      <a:r>
                        <a:rPr lang="en-US" dirty="0" smtClean="0"/>
                        <a:t>Temperature</a:t>
                      </a:r>
                      <a:endParaRPr lang="en-US" dirty="0"/>
                    </a:p>
                  </a:txBody>
                  <a:tcPr/>
                </a:tc>
              </a:tr>
              <a:tr h="409432">
                <a:tc>
                  <a:txBody>
                    <a:bodyPr/>
                    <a:lstStyle/>
                    <a:p>
                      <a:r>
                        <a:rPr lang="en-US" dirty="0" smtClean="0"/>
                        <a:t>1</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2</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3</a:t>
                      </a:r>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4</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5</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6</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7</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8</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9</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10</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11</a:t>
                      </a:r>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12</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r>
              <a:tr h="409432">
                <a:tc>
                  <a:txBody>
                    <a:bodyPr/>
                    <a:lstStyle/>
                    <a:p>
                      <a:r>
                        <a:rPr lang="en-US" dirty="0" smtClean="0"/>
                        <a:t>13</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14</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409432">
                <a:tc>
                  <a:txBody>
                    <a:bodyPr/>
                    <a:lstStyle/>
                    <a:p>
                      <a:r>
                        <a:rPr lang="en-US" dirty="0" smtClean="0"/>
                        <a:t>15</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01410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 Rules for the Garden</a:t>
            </a:r>
            <a:endParaRPr lang="en-US" dirty="0"/>
          </a:p>
        </p:txBody>
      </p:sp>
      <p:sp>
        <p:nvSpPr>
          <p:cNvPr id="3" name="Content Placeholder 2"/>
          <p:cNvSpPr>
            <a:spLocks noGrp="1"/>
          </p:cNvSpPr>
          <p:nvPr>
            <p:ph idx="1"/>
          </p:nvPr>
        </p:nvSpPr>
        <p:spPr>
          <a:xfrm>
            <a:off x="1094704" y="2434107"/>
            <a:ext cx="9801893" cy="3441761"/>
          </a:xfrm>
        </p:spPr>
        <p:txBody>
          <a:bodyPr>
            <a:normAutofit fontScale="92500"/>
          </a:bodyPr>
          <a:lstStyle/>
          <a:p>
            <a:r>
              <a:rPr lang="en-US" dirty="0" smtClean="0"/>
              <a:t>Walk out </a:t>
            </a:r>
            <a:r>
              <a:rPr lang="en-US" b="1" dirty="0" smtClean="0"/>
              <a:t>together</a:t>
            </a:r>
            <a:r>
              <a:rPr lang="en-US" dirty="0" smtClean="0"/>
              <a:t> (so I can see everyone).</a:t>
            </a:r>
          </a:p>
          <a:p>
            <a:r>
              <a:rPr lang="en-US" b="1" dirty="0" smtClean="0"/>
              <a:t>GO to the bathroom </a:t>
            </a:r>
            <a:r>
              <a:rPr lang="en-US" dirty="0" smtClean="0"/>
              <a:t>before we walk out to the garden</a:t>
            </a:r>
          </a:p>
          <a:p>
            <a:r>
              <a:rPr lang="en-US" b="1" dirty="0" smtClean="0"/>
              <a:t>NO Cell phones </a:t>
            </a:r>
            <a:r>
              <a:rPr lang="en-US" dirty="0" smtClean="0"/>
              <a:t>on in garden.</a:t>
            </a:r>
          </a:p>
          <a:p>
            <a:r>
              <a:rPr lang="en-US" b="1" i="1" dirty="0" smtClean="0"/>
              <a:t>Everyone</a:t>
            </a:r>
            <a:r>
              <a:rPr lang="en-US" dirty="0" smtClean="0"/>
              <a:t> takes part in cleaning up. </a:t>
            </a:r>
          </a:p>
          <a:p>
            <a:r>
              <a:rPr lang="en-US" b="1" dirty="0" smtClean="0"/>
              <a:t>NO one leaves the garden area </a:t>
            </a:r>
            <a:r>
              <a:rPr lang="en-US" dirty="0" smtClean="0"/>
              <a:t>until McAllister says it’s clean and everyone can go.</a:t>
            </a:r>
          </a:p>
          <a:p>
            <a:r>
              <a:rPr lang="en-US" b="1" dirty="0" smtClean="0"/>
              <a:t>Everyone waits </a:t>
            </a:r>
            <a:r>
              <a:rPr lang="en-US" dirty="0" smtClean="0"/>
              <a:t>at the gate with PE.</a:t>
            </a:r>
          </a:p>
          <a:p>
            <a:r>
              <a:rPr lang="en-US" b="1" dirty="0" smtClean="0"/>
              <a:t>Safety!  </a:t>
            </a:r>
            <a:r>
              <a:rPr lang="en-US" dirty="0" smtClean="0"/>
              <a:t>No unsafe behavior.</a:t>
            </a:r>
            <a:endParaRPr lang="en-US" dirty="0"/>
          </a:p>
        </p:txBody>
      </p:sp>
    </p:spTree>
    <p:extLst>
      <p:ext uri="{BB962C8B-B14F-4D97-AF65-F5344CB8AC3E}">
        <p14:creationId xmlns:p14="http://schemas.microsoft.com/office/powerpoint/2010/main" val="2061259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49" y="592428"/>
            <a:ext cx="10317049" cy="1693571"/>
          </a:xfrm>
        </p:spPr>
        <p:txBody>
          <a:bodyPr>
            <a:normAutofit fontScale="90000"/>
          </a:bodyPr>
          <a:lstStyle/>
          <a:p>
            <a:r>
              <a:rPr lang="en-US" dirty="0" smtClean="0"/>
              <a:t>1/29 Test those nutrients!</a:t>
            </a:r>
            <a:br>
              <a:rPr lang="en-US" dirty="0" smtClean="0"/>
            </a:br>
            <a:r>
              <a:rPr lang="en-US" dirty="0" smtClean="0"/>
              <a:t>Obj. TSW learn how to test the Nitrate, Phosphate, and Potassium of the soil in the garden. P. 22 NB </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9549" y="2285999"/>
            <a:ext cx="4413249" cy="3309937"/>
          </a:xfrm>
        </p:spPr>
      </p:pic>
      <p:sp>
        <p:nvSpPr>
          <p:cNvPr id="4" name="Content Placeholder 3"/>
          <p:cNvSpPr>
            <a:spLocks noGrp="1"/>
          </p:cNvSpPr>
          <p:nvPr>
            <p:ph sz="half" idx="2"/>
          </p:nvPr>
        </p:nvSpPr>
        <p:spPr/>
        <p:txBody>
          <a:bodyPr/>
          <a:lstStyle/>
          <a:p>
            <a:pPr marL="457200" indent="-457200">
              <a:buFont typeface="+mj-lt"/>
              <a:buAutoNum type="arabicPeriod"/>
            </a:pPr>
            <a:r>
              <a:rPr lang="en-US" dirty="0" smtClean="0"/>
              <a:t>How does Nitrogen help plants?</a:t>
            </a:r>
          </a:p>
          <a:p>
            <a:pPr marL="457200" indent="-457200">
              <a:buFont typeface="+mj-lt"/>
              <a:buAutoNum type="arabicPeriod"/>
            </a:pPr>
            <a:r>
              <a:rPr lang="en-US" dirty="0" smtClean="0"/>
              <a:t>How does Phosphate help plants?</a:t>
            </a:r>
          </a:p>
          <a:p>
            <a:pPr marL="457200" indent="-457200">
              <a:buFont typeface="+mj-lt"/>
              <a:buAutoNum type="arabicPeriod"/>
            </a:pPr>
            <a:r>
              <a:rPr lang="en-US" dirty="0" smtClean="0"/>
              <a:t>How does Potassium help plants?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082" y="4061193"/>
            <a:ext cx="3876540" cy="219874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370" y="4061193"/>
            <a:ext cx="1952625" cy="2733675"/>
          </a:xfrm>
          <a:prstGeom prst="rect">
            <a:avLst/>
          </a:prstGeom>
        </p:spPr>
      </p:pic>
    </p:spTree>
    <p:extLst>
      <p:ext uri="{BB962C8B-B14F-4D97-AF65-F5344CB8AC3E}">
        <p14:creationId xmlns:p14="http://schemas.microsoft.com/office/powerpoint/2010/main" val="8179565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906955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 – Garden Testing Nutrients</a:t>
            </a:r>
            <a:endParaRPr lang="en-US" dirty="0"/>
          </a:p>
        </p:txBody>
      </p:sp>
      <p:sp>
        <p:nvSpPr>
          <p:cNvPr id="3" name="Content Placeholder 2"/>
          <p:cNvSpPr>
            <a:spLocks noGrp="1"/>
          </p:cNvSpPr>
          <p:nvPr>
            <p:ph idx="1"/>
          </p:nvPr>
        </p:nvSpPr>
        <p:spPr/>
        <p:txBody>
          <a:bodyPr/>
          <a:lstStyle/>
          <a:p>
            <a:r>
              <a:rPr lang="en-US" dirty="0" smtClean="0"/>
              <a:t>1/29 Computer lab</a:t>
            </a:r>
          </a:p>
          <a:p>
            <a:pPr lvl="1"/>
            <a:r>
              <a:rPr lang="en-US" dirty="0" smtClean="0"/>
              <a:t>UNIT 1 Lesson 2 Vocabulary</a:t>
            </a:r>
          </a:p>
          <a:p>
            <a:pPr lvl="1"/>
            <a:r>
              <a:rPr lang="en-US" dirty="0" smtClean="0"/>
              <a:t>Grade Notebooks</a:t>
            </a:r>
          </a:p>
          <a:p>
            <a:pPr lvl="1"/>
            <a:r>
              <a:rPr lang="en-US" dirty="0" smtClean="0"/>
              <a:t>Work on Trifold for Farm to Fork</a:t>
            </a:r>
            <a:endParaRPr lang="en-US" dirty="0"/>
          </a:p>
        </p:txBody>
      </p:sp>
    </p:spTree>
    <p:extLst>
      <p:ext uri="{BB962C8B-B14F-4D97-AF65-F5344CB8AC3E}">
        <p14:creationId xmlns:p14="http://schemas.microsoft.com/office/powerpoint/2010/main" val="3304523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to Fork Tri Fold</a:t>
            </a:r>
            <a:endParaRPr lang="en-US" dirty="0"/>
          </a:p>
        </p:txBody>
      </p:sp>
      <p:sp>
        <p:nvSpPr>
          <p:cNvPr id="3" name="Content Placeholder 2"/>
          <p:cNvSpPr>
            <a:spLocks noGrp="1"/>
          </p:cNvSpPr>
          <p:nvPr>
            <p:ph idx="1"/>
          </p:nvPr>
        </p:nvSpPr>
        <p:spPr/>
        <p:txBody>
          <a:bodyPr/>
          <a:lstStyle/>
          <a:p>
            <a:r>
              <a:rPr lang="en-US" dirty="0" smtClean="0"/>
              <a:t>Show pictures of you in the garden working.</a:t>
            </a:r>
          </a:p>
          <a:p>
            <a:r>
              <a:rPr lang="en-US" dirty="0" smtClean="0"/>
              <a:t>Show pictures of what Farm to Fork is.</a:t>
            </a:r>
          </a:p>
          <a:p>
            <a:r>
              <a:rPr lang="en-US" dirty="0" smtClean="0"/>
              <a:t>Explain What Farm to Fork is About</a:t>
            </a:r>
          </a:p>
          <a:p>
            <a:r>
              <a:rPr lang="en-US" dirty="0" smtClean="0"/>
              <a:t>Explain what we plan to do</a:t>
            </a:r>
          </a:p>
          <a:p>
            <a:r>
              <a:rPr lang="en-US" dirty="0" smtClean="0"/>
              <a:t>Explain what we had been accomplished in the Garden.</a:t>
            </a:r>
          </a:p>
          <a:p>
            <a:r>
              <a:rPr lang="en-US" dirty="0" smtClean="0"/>
              <a:t>Why is Farm to Fork Important?  List 3 – 4 reasons</a:t>
            </a:r>
            <a:endParaRPr lang="en-US" dirty="0"/>
          </a:p>
        </p:txBody>
      </p:sp>
    </p:spTree>
    <p:extLst>
      <p:ext uri="{BB962C8B-B14F-4D97-AF65-F5344CB8AC3E}">
        <p14:creationId xmlns:p14="http://schemas.microsoft.com/office/powerpoint/2010/main" val="1088019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397" y="476518"/>
            <a:ext cx="11178861" cy="1809481"/>
          </a:xfrm>
        </p:spPr>
        <p:txBody>
          <a:bodyPr>
            <a:normAutofit fontScale="90000"/>
          </a:bodyPr>
          <a:lstStyle/>
          <a:p>
            <a:r>
              <a:rPr lang="en-US" dirty="0" smtClean="0"/>
              <a:t>1/25  Soil Degradation</a:t>
            </a:r>
            <a:br>
              <a:rPr lang="en-US" dirty="0" smtClean="0"/>
            </a:br>
            <a:r>
              <a:rPr lang="en-US" dirty="0" smtClean="0"/>
              <a:t>Obj. TSW learn about how healthy soil supports life and itself needs to be properly cared for. P. 14 NB</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33600" y="2977356"/>
            <a:ext cx="3048000" cy="2476500"/>
          </a:xfrm>
        </p:spPr>
      </p:pic>
      <p:sp>
        <p:nvSpPr>
          <p:cNvPr id="4" name="Content Placeholder 3"/>
          <p:cNvSpPr>
            <a:spLocks noGrp="1"/>
          </p:cNvSpPr>
          <p:nvPr>
            <p:ph sz="half" idx="2"/>
          </p:nvPr>
        </p:nvSpPr>
        <p:spPr>
          <a:xfrm>
            <a:off x="6181344" y="2560320"/>
            <a:ext cx="5383884" cy="3310128"/>
          </a:xfrm>
        </p:spPr>
        <p:txBody>
          <a:bodyPr>
            <a:normAutofit fontScale="92500"/>
          </a:bodyPr>
          <a:lstStyle/>
          <a:p>
            <a:pPr marL="457200" indent="-457200">
              <a:buFont typeface="+mj-lt"/>
              <a:buAutoNum type="arabicPeriod"/>
            </a:pPr>
            <a:r>
              <a:rPr lang="en-US" dirty="0" smtClean="0"/>
              <a:t>What is soil degradation?</a:t>
            </a:r>
          </a:p>
          <a:p>
            <a:pPr marL="457200" indent="-457200">
              <a:buFont typeface="+mj-lt"/>
              <a:buAutoNum type="arabicPeriod"/>
            </a:pPr>
            <a:r>
              <a:rPr lang="en-US" dirty="0" err="1" smtClean="0"/>
              <a:t>Monocropping</a:t>
            </a:r>
            <a:r>
              <a:rPr lang="en-US" dirty="0" smtClean="0"/>
              <a:t>, Soil compaction, Salinization, Amount of Organic matter, Too Basic, Too Acidic</a:t>
            </a:r>
            <a:r>
              <a:rPr lang="en-US" dirty="0"/>
              <a:t> </a:t>
            </a:r>
            <a:r>
              <a:rPr lang="en-US" dirty="0" smtClean="0"/>
              <a:t>are some examples of how soil can be degraded.  Choose one and explain what you think it is.</a:t>
            </a:r>
          </a:p>
          <a:p>
            <a:pPr marL="457200" indent="-457200">
              <a:buFont typeface="+mj-lt"/>
              <a:buAutoNum type="arabicPeriod"/>
            </a:pPr>
            <a:r>
              <a:rPr lang="en-US" dirty="0" smtClean="0"/>
              <a:t>How could you test to see if the soil is bad?</a:t>
            </a:r>
            <a:endParaRPr lang="en-US" dirty="0"/>
          </a:p>
        </p:txBody>
      </p:sp>
    </p:spTree>
    <p:extLst>
      <p:ext uri="{BB962C8B-B14F-4D97-AF65-F5344CB8AC3E}">
        <p14:creationId xmlns:p14="http://schemas.microsoft.com/office/powerpoint/2010/main" val="14840678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21524"/>
            <a:ext cx="9601196" cy="1303867"/>
          </a:xfrm>
        </p:spPr>
        <p:txBody>
          <a:bodyPr/>
          <a:lstStyle/>
          <a:p>
            <a:r>
              <a:rPr lang="en-US" dirty="0" smtClean="0"/>
              <a:t>Soil Degradation World Wide</a:t>
            </a:r>
            <a:endParaRPr lang="en-US" dirty="0"/>
          </a:p>
        </p:txBody>
      </p:sp>
      <p:pic>
        <p:nvPicPr>
          <p:cNvPr id="4" name="Content Placeholder 3"/>
          <p:cNvPicPr>
            <a:picLocks noGrp="1" noChangeAspect="1"/>
          </p:cNvPicPr>
          <p:nvPr>
            <p:ph idx="1"/>
          </p:nvPr>
        </p:nvPicPr>
        <p:blipFill>
          <a:blip r:embed="rId2"/>
          <a:stretch>
            <a:fillRect/>
          </a:stretch>
        </p:blipFill>
        <p:spPr>
          <a:xfrm>
            <a:off x="2009850" y="2442475"/>
            <a:ext cx="8172299" cy="3842415"/>
          </a:xfrm>
          <a:prstGeom prst="rect">
            <a:avLst/>
          </a:prstGeom>
        </p:spPr>
      </p:pic>
    </p:spTree>
    <p:extLst>
      <p:ext uri="{BB962C8B-B14F-4D97-AF65-F5344CB8AC3E}">
        <p14:creationId xmlns:p14="http://schemas.microsoft.com/office/powerpoint/2010/main" val="34641440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428341"/>
            <a:ext cx="9601196" cy="1303867"/>
          </a:xfrm>
        </p:spPr>
        <p:txBody>
          <a:bodyPr/>
          <a:lstStyle/>
          <a:p>
            <a:r>
              <a:rPr lang="en-US" dirty="0" smtClean="0"/>
              <a:t>World Map</a:t>
            </a:r>
            <a:endParaRPr lang="en-US" dirty="0"/>
          </a:p>
        </p:txBody>
      </p:sp>
      <p:pic>
        <p:nvPicPr>
          <p:cNvPr id="4" name="Content Placeholder 3"/>
          <p:cNvPicPr>
            <a:picLocks noGrp="1" noChangeAspect="1"/>
          </p:cNvPicPr>
          <p:nvPr>
            <p:ph idx="1"/>
          </p:nvPr>
        </p:nvPicPr>
        <p:blipFill>
          <a:blip r:embed="rId2"/>
          <a:stretch>
            <a:fillRect/>
          </a:stretch>
        </p:blipFill>
        <p:spPr>
          <a:xfrm>
            <a:off x="2678806" y="1558345"/>
            <a:ext cx="7518456" cy="4872764"/>
          </a:xfrm>
          <a:prstGeom prst="rect">
            <a:avLst/>
          </a:prstGeom>
        </p:spPr>
      </p:pic>
    </p:spTree>
    <p:extLst>
      <p:ext uri="{BB962C8B-B14F-4D97-AF65-F5344CB8AC3E}">
        <p14:creationId xmlns:p14="http://schemas.microsoft.com/office/powerpoint/2010/main" val="3328922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1/25 Agenda – Computer Lab</a:t>
            </a:r>
            <a:endParaRPr lang="en-US" dirty="0"/>
          </a:p>
        </p:txBody>
      </p:sp>
      <p:sp>
        <p:nvSpPr>
          <p:cNvPr id="3" name="Content Placeholder 2"/>
          <p:cNvSpPr>
            <a:spLocks noGrp="1"/>
          </p:cNvSpPr>
          <p:nvPr>
            <p:ph idx="1"/>
          </p:nvPr>
        </p:nvSpPr>
        <p:spPr/>
        <p:txBody>
          <a:bodyPr/>
          <a:lstStyle/>
          <a:p>
            <a:r>
              <a:rPr lang="en-US" dirty="0" smtClean="0"/>
              <a:t>Finish vocabulary  Page 11</a:t>
            </a:r>
          </a:p>
          <a:p>
            <a:r>
              <a:rPr lang="en-US" dirty="0" smtClean="0"/>
              <a:t>Continue to build your Trifold</a:t>
            </a:r>
          </a:p>
          <a:p>
            <a:r>
              <a:rPr lang="en-US" dirty="0" smtClean="0"/>
              <a:t>Show the F2F website</a:t>
            </a:r>
          </a:p>
          <a:p>
            <a:r>
              <a:rPr lang="en-US" dirty="0" smtClean="0"/>
              <a:t>Todays Activity:  Research any of the Soil Degradation conditions: Depletion of nutrient by </a:t>
            </a:r>
            <a:r>
              <a:rPr lang="en-US" dirty="0" err="1" smtClean="0"/>
              <a:t>monocropping</a:t>
            </a:r>
            <a:r>
              <a:rPr lang="en-US" dirty="0" smtClean="0"/>
              <a:t>, acid soil, alkaline soil, soil compaction, lack of organic matter, salinization.   What is it?  How does it happen?  How can it be corrected?   Page 17 NB</a:t>
            </a:r>
            <a:endParaRPr lang="en-US" dirty="0"/>
          </a:p>
        </p:txBody>
      </p:sp>
    </p:spTree>
    <p:extLst>
      <p:ext uri="{BB962C8B-B14F-4D97-AF65-F5344CB8AC3E}">
        <p14:creationId xmlns:p14="http://schemas.microsoft.com/office/powerpoint/2010/main" val="929695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307" y="631066"/>
            <a:ext cx="10985679" cy="1541694"/>
          </a:xfrm>
        </p:spPr>
        <p:txBody>
          <a:bodyPr>
            <a:normAutofit fontScale="90000"/>
          </a:bodyPr>
          <a:lstStyle/>
          <a:p>
            <a:r>
              <a:rPr lang="en-US" dirty="0" smtClean="0"/>
              <a:t>1/26  It can’t be all that bad.</a:t>
            </a:r>
            <a:br>
              <a:rPr lang="en-US" dirty="0" smtClean="0"/>
            </a:br>
            <a:r>
              <a:rPr lang="en-US" dirty="0" smtClean="0"/>
              <a:t>Obj. TSW learn about healthy characteristics of soil to help grow healthy food. P. 16 NB</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1014" y="2418181"/>
            <a:ext cx="3379758" cy="2534819"/>
          </a:xfrm>
        </p:spPr>
      </p:pic>
      <p:sp>
        <p:nvSpPr>
          <p:cNvPr id="4" name="Content Placeholder 3"/>
          <p:cNvSpPr>
            <a:spLocks noGrp="1"/>
          </p:cNvSpPr>
          <p:nvPr>
            <p:ph sz="half" idx="2"/>
          </p:nvPr>
        </p:nvSpPr>
        <p:spPr>
          <a:xfrm>
            <a:off x="6868389" y="2418652"/>
            <a:ext cx="4718304" cy="3310128"/>
          </a:xfrm>
        </p:spPr>
        <p:txBody>
          <a:bodyPr/>
          <a:lstStyle/>
          <a:p>
            <a:pPr marL="457200" indent="-457200">
              <a:buFont typeface="+mj-lt"/>
              <a:buAutoNum type="arabicPeriod"/>
            </a:pPr>
            <a:r>
              <a:rPr lang="en-US" dirty="0" smtClean="0"/>
              <a:t>What is soil?</a:t>
            </a:r>
          </a:p>
          <a:p>
            <a:pPr marL="457200" indent="-457200">
              <a:buFont typeface="+mj-lt"/>
              <a:buAutoNum type="arabicPeriod"/>
            </a:pPr>
            <a:r>
              <a:rPr lang="en-US" dirty="0" smtClean="0"/>
              <a:t>What does soil have that plants need to grow?</a:t>
            </a:r>
          </a:p>
          <a:p>
            <a:pPr marL="457200" indent="-457200">
              <a:buFont typeface="+mj-lt"/>
              <a:buAutoNum type="arabicPeriod"/>
            </a:pPr>
            <a:r>
              <a:rPr lang="en-US" dirty="0" smtClean="0"/>
              <a:t>What does it mean when a seed germinates?</a:t>
            </a:r>
          </a:p>
          <a:p>
            <a:pPr marL="457200" indent="-457200">
              <a:buFont typeface="+mj-lt"/>
              <a:buAutoNum type="arabicPeriod"/>
            </a:pPr>
            <a:r>
              <a:rPr lang="en-US" dirty="0" smtClean="0"/>
              <a:t>Get Books from </a:t>
            </a:r>
            <a:r>
              <a:rPr lang="en-US" smtClean="0"/>
              <a:t>the Library</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0772" y="2429940"/>
            <a:ext cx="2523059" cy="25230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961" y="4242035"/>
            <a:ext cx="4166569" cy="2506886"/>
          </a:xfrm>
          <a:prstGeom prst="rect">
            <a:avLst/>
          </a:prstGeom>
        </p:spPr>
      </p:pic>
    </p:spTree>
    <p:extLst>
      <p:ext uri="{BB962C8B-B14F-4D97-AF65-F5344CB8AC3E}">
        <p14:creationId xmlns:p14="http://schemas.microsoft.com/office/powerpoint/2010/main" val="641596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Best Management Practices</a:t>
            </a:r>
            <a:r>
              <a:rPr lang="en-US" dirty="0" smtClean="0"/>
              <a:t>  P. 19 NB</a:t>
            </a:r>
            <a:endParaRPr lang="en-US" dirty="0"/>
          </a:p>
        </p:txBody>
      </p:sp>
      <p:sp>
        <p:nvSpPr>
          <p:cNvPr id="3" name="Content Placeholder 2"/>
          <p:cNvSpPr>
            <a:spLocks noGrp="1"/>
          </p:cNvSpPr>
          <p:nvPr>
            <p:ph idx="1"/>
          </p:nvPr>
        </p:nvSpPr>
        <p:spPr/>
        <p:txBody>
          <a:bodyPr/>
          <a:lstStyle/>
          <a:p>
            <a:r>
              <a:rPr lang="en-US" dirty="0" smtClean="0"/>
              <a:t>Tape your WS to page 19 NB</a:t>
            </a:r>
          </a:p>
          <a:p>
            <a:r>
              <a:rPr lang="en-US" dirty="0" smtClean="0"/>
              <a:t>Answer the questions from watching the video.</a:t>
            </a:r>
          </a:p>
          <a:p>
            <a:r>
              <a:rPr lang="en-US" dirty="0" smtClean="0"/>
              <a:t>We will discuss the answers after the video.</a:t>
            </a:r>
            <a:endParaRPr lang="en-US" dirty="0"/>
          </a:p>
        </p:txBody>
      </p:sp>
    </p:spTree>
    <p:extLst>
      <p:ext uri="{BB962C8B-B14F-4D97-AF65-F5344CB8AC3E}">
        <p14:creationId xmlns:p14="http://schemas.microsoft.com/office/powerpoint/2010/main" val="2899643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1/26 </a:t>
            </a:r>
            <a:br>
              <a:rPr lang="en-US" dirty="0" smtClean="0"/>
            </a:br>
            <a:r>
              <a:rPr lang="en-US" dirty="0" smtClean="0"/>
              <a:t>Activity: It can’t be that bad.</a:t>
            </a:r>
            <a:endParaRPr lang="en-US" dirty="0"/>
          </a:p>
        </p:txBody>
      </p:sp>
      <p:sp>
        <p:nvSpPr>
          <p:cNvPr id="3" name="Content Placeholder 2"/>
          <p:cNvSpPr>
            <a:spLocks noGrp="1"/>
          </p:cNvSpPr>
          <p:nvPr>
            <p:ph idx="1"/>
          </p:nvPr>
        </p:nvSpPr>
        <p:spPr>
          <a:xfrm>
            <a:off x="734096" y="2421228"/>
            <a:ext cx="10844011" cy="3454640"/>
          </a:xfrm>
        </p:spPr>
        <p:txBody>
          <a:bodyPr>
            <a:normAutofit fontScale="92500" lnSpcReduction="20000"/>
          </a:bodyPr>
          <a:lstStyle/>
          <a:p>
            <a:r>
              <a:rPr lang="en-US" dirty="0" smtClean="0"/>
              <a:t>Choose to work by yourself or a partner or in a group of three.</a:t>
            </a:r>
          </a:p>
          <a:p>
            <a:r>
              <a:rPr lang="en-US" dirty="0" smtClean="0"/>
              <a:t>Get one planting container.</a:t>
            </a:r>
          </a:p>
          <a:p>
            <a:r>
              <a:rPr lang="en-US" dirty="0" smtClean="0"/>
              <a:t>Fill the 1</a:t>
            </a:r>
            <a:r>
              <a:rPr lang="en-US" baseline="30000" dirty="0" smtClean="0"/>
              <a:t>st</a:t>
            </a:r>
            <a:r>
              <a:rPr lang="en-US" dirty="0" smtClean="0"/>
              <a:t> row with healthy compost/ soil from the garden about ¾ full. (Control)</a:t>
            </a:r>
          </a:p>
          <a:p>
            <a:r>
              <a:rPr lang="en-US" dirty="0" smtClean="0"/>
              <a:t>Fill the 2</a:t>
            </a:r>
            <a:r>
              <a:rPr lang="en-US" baseline="30000" dirty="0" smtClean="0"/>
              <a:t>nd</a:t>
            </a:r>
            <a:r>
              <a:rPr lang="en-US" dirty="0" smtClean="0"/>
              <a:t> row with Clay soil, or add salt to it or compact the soil really tight when planting the seeds, or add lemon juice, or ammonia. Take note of the quantity that you use.  Fill the pot ¾ full.  When making the soil degraded, only add 1 -2  pipettes of solution.</a:t>
            </a:r>
          </a:p>
          <a:p>
            <a:r>
              <a:rPr lang="en-US" dirty="0" smtClean="0"/>
              <a:t>Plant 4 </a:t>
            </a:r>
            <a:r>
              <a:rPr lang="en-US" dirty="0" err="1" smtClean="0"/>
              <a:t>Mung</a:t>
            </a:r>
            <a:r>
              <a:rPr lang="en-US" dirty="0" smtClean="0"/>
              <a:t> seeds in each pot.  Read the directions on the packet to plant them at the proper depth.</a:t>
            </a:r>
          </a:p>
          <a:p>
            <a:r>
              <a:rPr lang="en-US" dirty="0" smtClean="0"/>
              <a:t>Record data daily for germination, and growth rate of your seeds/ plant.</a:t>
            </a:r>
            <a:endParaRPr lang="en-US" dirty="0"/>
          </a:p>
        </p:txBody>
      </p:sp>
    </p:spTree>
    <p:extLst>
      <p:ext uri="{BB962C8B-B14F-4D97-AF65-F5344CB8AC3E}">
        <p14:creationId xmlns:p14="http://schemas.microsoft.com/office/powerpoint/2010/main" val="2986762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160" y="621524"/>
            <a:ext cx="9601196" cy="1303867"/>
          </a:xfrm>
        </p:spPr>
        <p:txBody>
          <a:bodyPr>
            <a:normAutofit fontScale="90000"/>
          </a:bodyPr>
          <a:lstStyle/>
          <a:p>
            <a:r>
              <a:rPr lang="en-US" dirty="0" smtClean="0"/>
              <a:t>Activity:  It can’t be all that bad. </a:t>
            </a:r>
            <a:br>
              <a:rPr lang="en-US" dirty="0" smtClean="0"/>
            </a:br>
            <a:r>
              <a:rPr lang="en-US" dirty="0" smtClean="0"/>
              <a:t>Data Table  Page 19 NB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7576422"/>
              </p:ext>
            </p:extLst>
          </p:nvPr>
        </p:nvGraphicFramePr>
        <p:xfrm>
          <a:off x="1017431" y="1925391"/>
          <a:ext cx="9904925" cy="4346616"/>
        </p:xfrm>
        <a:graphic>
          <a:graphicData uri="http://schemas.openxmlformats.org/drawingml/2006/table">
            <a:tbl>
              <a:tblPr firstRow="1" bandRow="1">
                <a:tableStyleId>{5C22544A-7EE6-4342-B048-85BDC9FD1C3A}</a:tableStyleId>
              </a:tblPr>
              <a:tblGrid>
                <a:gridCol w="1573319"/>
                <a:gridCol w="4132035"/>
                <a:gridCol w="4199571"/>
              </a:tblGrid>
              <a:tr h="699456">
                <a:tc>
                  <a:txBody>
                    <a:bodyPr/>
                    <a:lstStyle/>
                    <a:p>
                      <a:r>
                        <a:rPr lang="en-US" dirty="0" smtClean="0"/>
                        <a:t>Days/ Dates</a:t>
                      </a:r>
                      <a:endParaRPr lang="en-US" dirty="0"/>
                    </a:p>
                  </a:txBody>
                  <a:tcPr/>
                </a:tc>
                <a:tc>
                  <a:txBody>
                    <a:bodyPr/>
                    <a:lstStyle/>
                    <a:p>
                      <a:r>
                        <a:rPr lang="en-US" dirty="0" smtClean="0"/>
                        <a:t>Germination/ Growth in the Control group</a:t>
                      </a:r>
                      <a:endParaRPr lang="en-US" dirty="0"/>
                    </a:p>
                  </a:txBody>
                  <a:tcPr/>
                </a:tc>
                <a:tc>
                  <a:txBody>
                    <a:bodyPr/>
                    <a:lstStyle/>
                    <a:p>
                      <a:r>
                        <a:rPr lang="en-US" dirty="0" smtClean="0"/>
                        <a:t>Germination / Growth in the Experimental Group</a:t>
                      </a:r>
                      <a:endParaRPr lang="en-US" dirty="0"/>
                    </a:p>
                  </a:txBody>
                  <a:tcPr/>
                </a:tc>
              </a:tr>
              <a:tr h="405240">
                <a:tc>
                  <a:txBody>
                    <a:bodyPr/>
                    <a:lstStyle/>
                    <a:p>
                      <a:r>
                        <a:rPr lang="en-US" dirty="0" smtClean="0"/>
                        <a:t>Day 1</a:t>
                      </a:r>
                      <a:r>
                        <a:rPr lang="en-US" baseline="0" dirty="0" smtClean="0"/>
                        <a:t>  </a:t>
                      </a:r>
                      <a:r>
                        <a:rPr lang="en-US" dirty="0" smtClean="0"/>
                        <a:t>  1/26</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tr>
              <a:tr h="405240">
                <a:tc>
                  <a:txBody>
                    <a:bodyPr/>
                    <a:lstStyle/>
                    <a:p>
                      <a:r>
                        <a:rPr lang="en-US" dirty="0" smtClean="0"/>
                        <a:t>Day 2    1/27</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3    1/28</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4    1/29</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5     2/1</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6    2/2</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7    2/3</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8    2/4</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9    2/5</a:t>
                      </a:r>
                      <a:endParaRPr lang="en-US"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8980458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616</TotalTime>
  <Words>711</Words>
  <Application>Microsoft Office PowerPoint</Application>
  <PresentationFormat>Widescreen</PresentationFormat>
  <Paragraphs>109</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Garamond</vt:lpstr>
      <vt:lpstr>Organic</vt:lpstr>
      <vt:lpstr>Soil Degradation</vt:lpstr>
      <vt:lpstr>1/25  Soil Degradation Obj. TSW learn about how healthy soil supports life and itself needs to be properly cared for. P. 14 NB</vt:lpstr>
      <vt:lpstr>Soil Degradation World Wide</vt:lpstr>
      <vt:lpstr>World Map</vt:lpstr>
      <vt:lpstr>1/25 Agenda – Computer Lab</vt:lpstr>
      <vt:lpstr>1/26  It can’t be all that bad. Obj. TSW learn about healthy characteristics of soil to help grow healthy food. P. 16 NB</vt:lpstr>
      <vt:lpstr>Best Management Practices  P. 19 NB</vt:lpstr>
      <vt:lpstr>1/26  Activity: It can’t be that bad.</vt:lpstr>
      <vt:lpstr>Activity:  It can’t be all that bad.  Data Table  Page 19 NB</vt:lpstr>
      <vt:lpstr>What is the impact of degraded soil on plant growth? Conclusion of Lab 2/5</vt:lpstr>
      <vt:lpstr>1/27  At a Loss?  Let’s find Nutrients? Obj. TSW watch some best management practices from a Journey 2050 video.  P. 18 NB</vt:lpstr>
      <vt:lpstr>1/28  Sustainability Obj. TSW apply sustainability practices with experience out in the garden.  P. 20 NB</vt:lpstr>
      <vt:lpstr>Abiotic factors in the Garden</vt:lpstr>
      <vt:lpstr>1/28  Measuring Abiotic factors in the garden      P. 21 NB</vt:lpstr>
      <vt:lpstr>Ground Rules for the Garden</vt:lpstr>
      <vt:lpstr>1/29 Test those nutrients! Obj. TSW learn how to test the Nitrate, Phosphate, and Potassium of the soil in the garden. P. 22 NB </vt:lpstr>
      <vt:lpstr>PowerPoint Presentation</vt:lpstr>
      <vt:lpstr>Monday – Garden Testing Nutrients</vt:lpstr>
      <vt:lpstr>Farm to Fork Tri Fold</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Degradation</dc:title>
  <dc:creator>Jennifer Mc Allister</dc:creator>
  <cp:lastModifiedBy>Jennifer Mc Allister</cp:lastModifiedBy>
  <cp:revision>40</cp:revision>
  <cp:lastPrinted>2016-01-24T02:16:13Z</cp:lastPrinted>
  <dcterms:created xsi:type="dcterms:W3CDTF">2016-01-23T00:38:20Z</dcterms:created>
  <dcterms:modified xsi:type="dcterms:W3CDTF">2016-01-29T17:42:05Z</dcterms:modified>
</cp:coreProperties>
</file>