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0" r:id="rId2"/>
    <p:sldId id="256" r:id="rId3"/>
    <p:sldId id="257" r:id="rId4"/>
    <p:sldId id="269" r:id="rId5"/>
    <p:sldId id="262" r:id="rId6"/>
    <p:sldId id="260" r:id="rId7"/>
    <p:sldId id="266" r:id="rId8"/>
    <p:sldId id="258" r:id="rId9"/>
    <p:sldId id="261" r:id="rId10"/>
    <p:sldId id="263" r:id="rId11"/>
    <p:sldId id="264" r:id="rId12"/>
    <p:sldId id="268" r:id="rId13"/>
    <p:sldId id="259" r:id="rId14"/>
    <p:sldId id="271" r:id="rId15"/>
    <p:sldId id="265" r:id="rId16"/>
    <p:sldId id="267"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7" r:id="rId34"/>
    <p:sldId id="290" r:id="rId35"/>
    <p:sldId id="289" r:id="rId36"/>
    <p:sldId id="291" r:id="rId37"/>
    <p:sldId id="292" r:id="rId38"/>
    <p:sldId id="293" r:id="rId39"/>
    <p:sldId id="294" r:id="rId40"/>
    <p:sldId id="295" r:id="rId41"/>
    <p:sldId id="296" r:id="rId42"/>
    <p:sldId id="297" r:id="rId43"/>
    <p:sldId id="298" r:id="rId44"/>
    <p:sldId id="299" r:id="rId45"/>
    <p:sldId id="300" r:id="rId46"/>
    <p:sldId id="303" r:id="rId47"/>
    <p:sldId id="301" r:id="rId48"/>
    <p:sldId id="302" r:id="rId49"/>
    <p:sldId id="304" r:id="rId50"/>
    <p:sldId id="309" r:id="rId51"/>
    <p:sldId id="310" r:id="rId52"/>
    <p:sldId id="311" r:id="rId53"/>
    <p:sldId id="312" r:id="rId54"/>
    <p:sldId id="313" r:id="rId55"/>
    <p:sldId id="314" r:id="rId56"/>
    <p:sldId id="315" r:id="rId57"/>
    <p:sldId id="316" r:id="rId58"/>
    <p:sldId id="317" r:id="rId59"/>
    <p:sldId id="318" r:id="rId60"/>
  </p:sldIdLst>
  <p:sldSz cx="12192000" cy="6858000"/>
  <p:notesSz cx="7021513" cy="9307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12/24/2016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ideo.search.yahoo.com/video/play;_ylt=A2KLqISvEvdW5mEAoYc0nIlQ;_ylu=X3oDMTBycTlydWI1BHNlYwNzcgRzbGsDdmlkBHZ0aWQDBGdwb3MDOA--?p=agriculture+in+the+classroom&amp;vid=e6c626297c6d948369f10487f8a5970a&amp;turl=http://tse2.mm.bing.net/th?id%3DOVP.V87d5509cc0da6b0145cb6066f913426e%26pid%3D15.1%26h%3D168%26w%3D300%26c%3D7%26rs%3D1&amp;rurl=https://www.youtube.com/watch?v%3DX6DN1OfsKnI&amp;tit=Growing+California+video+series:+Ag+in+the+Classroom&amp;c=7&amp;h=168&amp;w=300&amp;l=264&amp;sigr=11bmlr9de&amp;sigt=11kar8nll&amp;sigi=131olan5o&amp;age=1410972110&amp;fr2=p:s,v:v&amp;fr=yhs-iry-fullyhosted_003&amp;hsimp=yhs-fullyhosted_003&amp;hspart=iry&amp;type=wncy_instlmtrx_16_02&amp;tt=b"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choolgrown.org/"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agcensus.usda.gov/index.php" TargetMode="External"/><Relationship Id="rId2" Type="http://schemas.openxmlformats.org/officeDocument/2006/relationships/hyperlink" Target="http://www.ers.usda.gov/"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hoolgrown.org/"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http://www.google.com/url?sa=i&amp;rct=j&amp;q=molecular%20biology%20chromosome&amp;source=images&amp;cd=&amp;docid=En3MJFf5uwAzoM&amp;tbnid=gH3j6gPb1Uu0BM:&amp;ved=0CAUQjRw&amp;url=http://www.ncbi.nlm.nih.gov/Class/MLACourse/Original8Hour/Genetics/chromosome.html&amp;ei=tMlSUv6lLMWXiALZyYGgBA&amp;bvm=bv.53537100,d.cGE&amp;psig=AFQjCNHYnENRumypdJ_jc24TNTrYGBN7pg&amp;ust=1381243694225055"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X6HX8D3eZXY"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42JEkYvi4cc"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www.newscientist.com/article/dn27263-anglo-saxon-remedy-kills-hospital-superbug-mrsa/"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eedingninebillion.com/video/feeding-nine-billion-introduction-video"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feedingninebillion.com/video/feeding-nine-billion-introduction-video"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
            </a:r>
            <a:br>
              <a:rPr lang="en-US" sz="4000" dirty="0" smtClean="0"/>
            </a:br>
            <a:r>
              <a:rPr lang="en-US" sz="4000" dirty="0"/>
              <a:t/>
            </a:r>
            <a:br>
              <a:rPr lang="en-US" sz="4000" dirty="0"/>
            </a:br>
            <a:r>
              <a:rPr lang="en-US" sz="4000" dirty="0" smtClean="0"/>
              <a:t>Lesson </a:t>
            </a:r>
            <a:r>
              <a:rPr lang="en-US" sz="4000" dirty="0"/>
              <a:t>1: Food &amp; History- Change over </a:t>
            </a:r>
            <a:r>
              <a:rPr lang="en-US" sz="4000" dirty="0" smtClean="0"/>
              <a:t>time</a:t>
            </a:r>
            <a:endParaRPr lang="en-US" dirty="0"/>
          </a:p>
        </p:txBody>
      </p:sp>
      <p:sp>
        <p:nvSpPr>
          <p:cNvPr id="3" name="Subtitle 2"/>
          <p:cNvSpPr>
            <a:spLocks noGrp="1"/>
          </p:cNvSpPr>
          <p:nvPr>
            <p:ph type="subTitle" idx="1"/>
          </p:nvPr>
        </p:nvSpPr>
        <p:spPr/>
        <p:txBody>
          <a:bodyPr>
            <a:normAutofit/>
          </a:bodyPr>
          <a:lstStyle/>
          <a:p>
            <a:r>
              <a:rPr lang="en-US" sz="2400" dirty="0" smtClean="0"/>
              <a:t>F2F2 UNIT 3</a:t>
            </a:r>
          </a:p>
          <a:p>
            <a:r>
              <a:rPr lang="en-US" sz="2400" dirty="0" smtClean="0"/>
              <a:t>Global </a:t>
            </a:r>
            <a:r>
              <a:rPr lang="en-US" sz="2400" dirty="0"/>
              <a:t>Food/ Food Equity</a:t>
            </a:r>
            <a:endParaRPr lang="en-US" sz="2400" dirty="0" smtClean="0"/>
          </a:p>
        </p:txBody>
      </p:sp>
    </p:spTree>
    <p:extLst>
      <p:ext uri="{BB962C8B-B14F-4D97-AF65-F5344CB8AC3E}">
        <p14:creationId xmlns:p14="http://schemas.microsoft.com/office/powerpoint/2010/main" val="414762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8" y="618186"/>
            <a:ext cx="10972800" cy="1667813"/>
          </a:xfrm>
        </p:spPr>
        <p:txBody>
          <a:bodyPr>
            <a:noAutofit/>
          </a:bodyPr>
          <a:lstStyle/>
          <a:p>
            <a:r>
              <a:rPr lang="en-US" sz="2800" dirty="0" smtClean="0"/>
              <a:t>Your Counties Top Commodities</a:t>
            </a:r>
            <a:br>
              <a:rPr lang="en-US" sz="2800" dirty="0" smtClean="0"/>
            </a:br>
            <a:r>
              <a:rPr lang="en-US" sz="2800" dirty="0" smtClean="0"/>
              <a:t>Obj. TSW will estimate what the 3 top agricultural products are in our county.  </a:t>
            </a:r>
            <a:br>
              <a:rPr lang="en-US" sz="2800" dirty="0" smtClean="0"/>
            </a:br>
            <a:endParaRPr lang="en-US" sz="2800" dirty="0"/>
          </a:p>
        </p:txBody>
      </p:sp>
      <p:pic>
        <p:nvPicPr>
          <p:cNvPr id="5" name="Content Placeholder 4"/>
          <p:cNvPicPr>
            <a:picLocks noGrp="1" noChangeAspect="1"/>
          </p:cNvPicPr>
          <p:nvPr>
            <p:ph sz="half" idx="1"/>
          </p:nvPr>
        </p:nvPicPr>
        <p:blipFill>
          <a:blip r:embed="rId2"/>
          <a:stretch>
            <a:fillRect/>
          </a:stretch>
        </p:blipFill>
        <p:spPr>
          <a:xfrm>
            <a:off x="1661375" y="2560638"/>
            <a:ext cx="3686405" cy="3609605"/>
          </a:xfrm>
          <a:prstGeom prst="rect">
            <a:avLst/>
          </a:prstGeom>
        </p:spPr>
      </p:pic>
      <p:sp>
        <p:nvSpPr>
          <p:cNvPr id="4" name="Content Placeholder 3"/>
          <p:cNvSpPr>
            <a:spLocks noGrp="1"/>
          </p:cNvSpPr>
          <p:nvPr>
            <p:ph sz="half" idx="2"/>
          </p:nvPr>
        </p:nvSpPr>
        <p:spPr>
          <a:xfrm>
            <a:off x="6181344" y="2560320"/>
            <a:ext cx="5383884" cy="3310128"/>
          </a:xfrm>
        </p:spPr>
        <p:txBody>
          <a:bodyPr>
            <a:normAutofit fontScale="92500"/>
          </a:bodyPr>
          <a:lstStyle/>
          <a:p>
            <a:pPr marL="457200" indent="-457200">
              <a:buFont typeface="+mj-lt"/>
              <a:buAutoNum type="arabicPeriod"/>
            </a:pPr>
            <a:r>
              <a:rPr lang="en-US" dirty="0" smtClean="0"/>
              <a:t>What is your estimate of the top 3 crops for Yolo County?</a:t>
            </a:r>
          </a:p>
          <a:p>
            <a:pPr marL="457200" indent="-457200">
              <a:buFont typeface="+mj-lt"/>
              <a:buAutoNum type="arabicPeriod"/>
            </a:pPr>
            <a:r>
              <a:rPr lang="en-US" dirty="0" smtClean="0">
                <a:hlinkClick r:id="rId3"/>
              </a:rPr>
              <a:t>Agriculture in the Classroom</a:t>
            </a:r>
            <a:r>
              <a:rPr lang="en-US" dirty="0" smtClean="0"/>
              <a:t>, Summarize the video.  Do you agree that agriculture is important in the classroom?  Why or why not?</a:t>
            </a:r>
          </a:p>
          <a:p>
            <a:pPr marL="457200" indent="-457200">
              <a:buFont typeface="+mj-lt"/>
              <a:buAutoNum type="arabicPeriod"/>
            </a:pPr>
            <a:r>
              <a:rPr lang="en-US" dirty="0" smtClean="0"/>
              <a:t>How do you predict Agriculture will change in our county in the future?  Why?</a:t>
            </a:r>
          </a:p>
          <a:p>
            <a:pPr marL="457200" indent="-457200">
              <a:buFont typeface="+mj-lt"/>
              <a:buAutoNum type="arabicPeriod"/>
            </a:pPr>
            <a:endParaRPr lang="en-US" dirty="0"/>
          </a:p>
        </p:txBody>
      </p:sp>
    </p:spTree>
    <p:extLst>
      <p:ext uri="{BB962C8B-B14F-4D97-AF65-F5344CB8AC3E}">
        <p14:creationId xmlns:p14="http://schemas.microsoft.com/office/powerpoint/2010/main" val="55441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4582" y="-198550"/>
            <a:ext cx="6332978" cy="7056550"/>
          </a:xfrm>
          <a:prstGeom prst="rect">
            <a:avLst/>
          </a:prstGeom>
        </p:spPr>
      </p:pic>
      <p:sp>
        <p:nvSpPr>
          <p:cNvPr id="3" name="TextBox 2"/>
          <p:cNvSpPr txBox="1"/>
          <p:nvPr/>
        </p:nvSpPr>
        <p:spPr>
          <a:xfrm>
            <a:off x="643944" y="631065"/>
            <a:ext cx="3477295" cy="1569660"/>
          </a:xfrm>
          <a:prstGeom prst="rect">
            <a:avLst/>
          </a:prstGeom>
          <a:noFill/>
        </p:spPr>
        <p:txBody>
          <a:bodyPr wrap="square" rtlCol="0">
            <a:spAutoFit/>
          </a:bodyPr>
          <a:lstStyle/>
          <a:p>
            <a:r>
              <a:rPr lang="en-US" sz="2400" dirty="0">
                <a:hlinkClick r:id="rId3"/>
              </a:rPr>
              <a:t>http://schoolgrown.org</a:t>
            </a:r>
            <a:r>
              <a:rPr lang="en-US" sz="2400" dirty="0" smtClean="0">
                <a:hlinkClick r:id="rId3"/>
              </a:rPr>
              <a:t>/</a:t>
            </a:r>
            <a:endParaRPr lang="en-US" sz="2400" dirty="0" smtClean="0"/>
          </a:p>
          <a:p>
            <a:r>
              <a:rPr lang="en-US" sz="2400" dirty="0" smtClean="0"/>
              <a:t>Aquaculture Project</a:t>
            </a:r>
          </a:p>
          <a:p>
            <a:r>
              <a:rPr lang="en-US" sz="2400" dirty="0" smtClean="0"/>
              <a:t>Can Aquaculture be part of the solution for the future?</a:t>
            </a:r>
            <a:endParaRPr lang="en-US" sz="2400" dirty="0"/>
          </a:p>
        </p:txBody>
      </p:sp>
    </p:spTree>
    <p:extLst>
      <p:ext uri="{BB962C8B-B14F-4D97-AF65-F5344CB8AC3E}">
        <p14:creationId xmlns:p14="http://schemas.microsoft.com/office/powerpoint/2010/main" val="2875666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065" y="618186"/>
            <a:ext cx="10947042" cy="1667813"/>
          </a:xfrm>
        </p:spPr>
        <p:txBody>
          <a:bodyPr>
            <a:normAutofit fontScale="90000"/>
          </a:bodyPr>
          <a:lstStyle/>
          <a:p>
            <a:r>
              <a:rPr lang="en-US" dirty="0" smtClean="0"/>
              <a:t>Local Food Systems</a:t>
            </a:r>
            <a:br>
              <a:rPr lang="en-US" dirty="0" smtClean="0"/>
            </a:br>
            <a:r>
              <a:rPr lang="en-US" dirty="0" smtClean="0"/>
              <a:t>Obj. TSW connect our Farm to Fork Movement to other Local Food Systems. </a:t>
            </a:r>
            <a:endParaRPr lang="en-US" dirty="0"/>
          </a:p>
        </p:txBody>
      </p:sp>
      <p:pic>
        <p:nvPicPr>
          <p:cNvPr id="5" name="Content Placeholder 4"/>
          <p:cNvPicPr>
            <a:picLocks noGrp="1" noChangeAspect="1"/>
          </p:cNvPicPr>
          <p:nvPr>
            <p:ph sz="half" idx="1"/>
          </p:nvPr>
        </p:nvPicPr>
        <p:blipFill>
          <a:blip r:embed="rId2"/>
          <a:stretch>
            <a:fillRect/>
          </a:stretch>
        </p:blipFill>
        <p:spPr>
          <a:xfrm>
            <a:off x="1545466" y="2490349"/>
            <a:ext cx="3613902" cy="3639995"/>
          </a:xfrm>
          <a:prstGeom prst="rect">
            <a:avLst/>
          </a:prstGeom>
        </p:spPr>
      </p:pic>
      <p:sp>
        <p:nvSpPr>
          <p:cNvPr id="4" name="Content Placeholder 3"/>
          <p:cNvSpPr>
            <a:spLocks noGrp="1"/>
          </p:cNvSpPr>
          <p:nvPr>
            <p:ph sz="half" idx="2"/>
          </p:nvPr>
        </p:nvSpPr>
        <p:spPr>
          <a:xfrm>
            <a:off x="6181343" y="2560320"/>
            <a:ext cx="5396763" cy="3310128"/>
          </a:xfrm>
        </p:spPr>
        <p:txBody>
          <a:bodyPr/>
          <a:lstStyle/>
          <a:p>
            <a:pPr marL="457200" indent="-457200">
              <a:buFont typeface="+mj-lt"/>
              <a:buAutoNum type="arabicPeriod"/>
            </a:pPr>
            <a:r>
              <a:rPr lang="en-US" dirty="0" smtClean="0"/>
              <a:t>What is a local food system?</a:t>
            </a:r>
          </a:p>
          <a:p>
            <a:pPr marL="457200" indent="-457200">
              <a:buFont typeface="+mj-lt"/>
              <a:buAutoNum type="arabicPeriod"/>
            </a:pPr>
            <a:r>
              <a:rPr lang="en-US" dirty="0" smtClean="0"/>
              <a:t>Give an example.</a:t>
            </a:r>
          </a:p>
          <a:p>
            <a:pPr marL="457200" indent="-457200">
              <a:buFont typeface="+mj-lt"/>
              <a:buAutoNum type="arabicPeriod"/>
            </a:pPr>
            <a:r>
              <a:rPr lang="en-US" dirty="0" smtClean="0"/>
              <a:t>Looking at the picture to the left, Describe/ explain a closed- loop system?  Write an example of a closed-loop system from your experience in this class.</a:t>
            </a:r>
            <a:endParaRPr lang="en-US" dirty="0"/>
          </a:p>
        </p:txBody>
      </p:sp>
    </p:spTree>
    <p:extLst>
      <p:ext uri="{BB962C8B-B14F-4D97-AF65-F5344CB8AC3E}">
        <p14:creationId xmlns:p14="http://schemas.microsoft.com/office/powerpoint/2010/main" val="739718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05308"/>
            <a:ext cx="10282705" cy="1680692"/>
          </a:xfrm>
        </p:spPr>
        <p:txBody>
          <a:bodyPr>
            <a:normAutofit/>
          </a:bodyPr>
          <a:lstStyle/>
          <a:p>
            <a:r>
              <a:rPr lang="en-US" dirty="0" smtClean="0"/>
              <a:t>Activity:</a:t>
            </a:r>
            <a:br>
              <a:rPr lang="en-US" dirty="0" smtClean="0"/>
            </a:br>
            <a:r>
              <a:rPr lang="en-US" dirty="0" smtClean="0"/>
              <a:t>Research Historical Agricultural Practices </a:t>
            </a:r>
            <a:endParaRPr lang="en-US" dirty="0"/>
          </a:p>
        </p:txBody>
      </p:sp>
      <p:sp>
        <p:nvSpPr>
          <p:cNvPr id="3" name="Content Placeholder 2"/>
          <p:cNvSpPr>
            <a:spLocks noGrp="1"/>
          </p:cNvSpPr>
          <p:nvPr>
            <p:ph idx="1"/>
          </p:nvPr>
        </p:nvSpPr>
        <p:spPr/>
        <p:txBody>
          <a:bodyPr/>
          <a:lstStyle/>
          <a:p>
            <a:r>
              <a:rPr lang="en-US" dirty="0" smtClean="0"/>
              <a:t>Food &amp; History – Change over Time</a:t>
            </a:r>
          </a:p>
          <a:p>
            <a:r>
              <a:rPr lang="en-US" dirty="0" smtClean="0"/>
              <a:t>Omnivore’s Dilemma – How has the history of food changed in the last 50 years?  100 years?  200 years?</a:t>
            </a:r>
          </a:p>
          <a:p>
            <a:r>
              <a:rPr lang="en-US" dirty="0" smtClean="0"/>
              <a:t>How has it changed the American Diet?</a:t>
            </a:r>
          </a:p>
          <a:p>
            <a:r>
              <a:rPr lang="en-US" dirty="0" smtClean="0"/>
              <a:t>Where did people eat?, How did they eat?  Where did their food come from?</a:t>
            </a:r>
          </a:p>
          <a:p>
            <a:r>
              <a:rPr lang="en-US" dirty="0" smtClean="0"/>
              <a:t>How is food changing in the future?</a:t>
            </a:r>
            <a:endParaRPr lang="en-US" dirty="0"/>
          </a:p>
        </p:txBody>
      </p:sp>
    </p:spTree>
    <p:extLst>
      <p:ext uri="{BB962C8B-B14F-4D97-AF65-F5344CB8AC3E}">
        <p14:creationId xmlns:p14="http://schemas.microsoft.com/office/powerpoint/2010/main" val="1409639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ERS (Economic Research Service)</a:t>
            </a:r>
            <a:br>
              <a:rPr lang="en-US" dirty="0" smtClean="0"/>
            </a:br>
            <a:r>
              <a:rPr lang="en-US" dirty="0" smtClean="0"/>
              <a:t>Report Summary</a:t>
            </a:r>
            <a:br>
              <a:rPr lang="en-US" dirty="0" smtClean="0"/>
            </a:br>
            <a:r>
              <a:rPr lang="en-US" dirty="0" smtClean="0"/>
              <a:t>US Department of Agriculture</a:t>
            </a:r>
            <a:endParaRPr lang="en-US" dirty="0"/>
          </a:p>
        </p:txBody>
      </p:sp>
      <p:sp>
        <p:nvSpPr>
          <p:cNvPr id="3" name="Content Placeholder 2"/>
          <p:cNvSpPr>
            <a:spLocks noGrp="1"/>
          </p:cNvSpPr>
          <p:nvPr>
            <p:ph idx="1"/>
          </p:nvPr>
        </p:nvSpPr>
        <p:spPr>
          <a:xfrm>
            <a:off x="682580" y="2434107"/>
            <a:ext cx="11037195" cy="4005330"/>
          </a:xfrm>
        </p:spPr>
        <p:txBody>
          <a:bodyPr>
            <a:normAutofit fontScale="92500" lnSpcReduction="10000"/>
          </a:bodyPr>
          <a:lstStyle/>
          <a:p>
            <a:r>
              <a:rPr lang="en-US" dirty="0" smtClean="0"/>
              <a:t>May 2010 article: </a:t>
            </a:r>
            <a:r>
              <a:rPr lang="en-US" dirty="0" smtClean="0">
                <a:hlinkClick r:id="rId2"/>
              </a:rPr>
              <a:t>www.ers.usda.gov</a:t>
            </a:r>
            <a:endParaRPr lang="en-US" dirty="0" smtClean="0"/>
          </a:p>
          <a:p>
            <a:pPr marL="0" indent="0">
              <a:buNone/>
            </a:pPr>
            <a:r>
              <a:rPr lang="en-US" dirty="0"/>
              <a:t>	</a:t>
            </a:r>
            <a:r>
              <a:rPr lang="en-US" dirty="0" smtClean="0"/>
              <a:t>	Local Food Systems: Concepts, Impacts and Issues  Read the article and write an AXES (Assertion, </a:t>
            </a:r>
            <a:r>
              <a:rPr lang="en-US" dirty="0" err="1" smtClean="0"/>
              <a:t>eXample</a:t>
            </a:r>
            <a:r>
              <a:rPr lang="en-US" dirty="0" smtClean="0"/>
              <a:t>, Explanation, Significance) paragraph about Local Food Systems.</a:t>
            </a:r>
          </a:p>
          <a:p>
            <a:r>
              <a:rPr lang="en-US" dirty="0" smtClean="0"/>
              <a:t>At the above website, click on </a:t>
            </a:r>
            <a:r>
              <a:rPr lang="en-US" b="1" i="1" dirty="0" smtClean="0"/>
              <a:t>Data.</a:t>
            </a:r>
          </a:p>
          <a:p>
            <a:pPr lvl="1"/>
            <a:r>
              <a:rPr lang="en-US" dirty="0" smtClean="0"/>
              <a:t>Food Security – What does the data show about food security in our state, country?</a:t>
            </a:r>
          </a:p>
          <a:p>
            <a:r>
              <a:rPr lang="en-US" dirty="0" smtClean="0"/>
              <a:t>USDA Ag Census Maps</a:t>
            </a:r>
            <a:r>
              <a:rPr lang="en-US" dirty="0"/>
              <a:t>: </a:t>
            </a:r>
            <a:r>
              <a:rPr lang="en-US" dirty="0">
                <a:hlinkClick r:id="rId3"/>
              </a:rPr>
              <a:t>https://www.agcensus.usda.gov/index.php</a:t>
            </a:r>
            <a:endParaRPr lang="en-US" dirty="0" smtClean="0"/>
          </a:p>
          <a:p>
            <a:pPr lvl="1"/>
            <a:r>
              <a:rPr lang="en-US" dirty="0" smtClean="0"/>
              <a:t>Research where three crops/ commodities/ products.  What are their trends?  Where are they growth/ produced?</a:t>
            </a:r>
          </a:p>
          <a:p>
            <a:r>
              <a:rPr lang="en-US" dirty="0" smtClean="0"/>
              <a:t>Research Spotlight</a:t>
            </a:r>
          </a:p>
          <a:p>
            <a:pPr lvl="1"/>
            <a:r>
              <a:rPr lang="en-US" dirty="0" smtClean="0"/>
              <a:t>What research is being done and where?  Why should we care?</a:t>
            </a:r>
            <a:endParaRPr lang="en-US" dirty="0"/>
          </a:p>
        </p:txBody>
      </p:sp>
    </p:spTree>
    <p:extLst>
      <p:ext uri="{BB962C8B-B14F-4D97-AF65-F5344CB8AC3E}">
        <p14:creationId xmlns:p14="http://schemas.microsoft.com/office/powerpoint/2010/main" val="2491803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8" y="631066"/>
            <a:ext cx="10972800" cy="1654934"/>
          </a:xfrm>
        </p:spPr>
        <p:txBody>
          <a:bodyPr>
            <a:normAutofit/>
          </a:bodyPr>
          <a:lstStyle/>
          <a:p>
            <a:r>
              <a:rPr lang="en-US" sz="3200" dirty="0" smtClean="0"/>
              <a:t>Activity:</a:t>
            </a:r>
            <a:br>
              <a:rPr lang="en-US" sz="3200" dirty="0" smtClean="0"/>
            </a:br>
            <a:r>
              <a:rPr lang="en-US" sz="3200" dirty="0" smtClean="0"/>
              <a:t>How do other countries feed their people? </a:t>
            </a:r>
            <a:endParaRPr lang="en-US" sz="3200" dirty="0"/>
          </a:p>
        </p:txBody>
      </p:sp>
      <p:sp>
        <p:nvSpPr>
          <p:cNvPr id="3" name="Content Placeholder 2"/>
          <p:cNvSpPr>
            <a:spLocks noGrp="1"/>
          </p:cNvSpPr>
          <p:nvPr>
            <p:ph idx="1"/>
          </p:nvPr>
        </p:nvSpPr>
        <p:spPr/>
        <p:txBody>
          <a:bodyPr/>
          <a:lstStyle/>
          <a:p>
            <a:r>
              <a:rPr lang="en-US" dirty="0" smtClean="0"/>
              <a:t>Choose a country. Research the top 5 food commodities produced.</a:t>
            </a:r>
            <a:endParaRPr lang="en-US" dirty="0"/>
          </a:p>
          <a:p>
            <a:r>
              <a:rPr lang="en-US" dirty="0" smtClean="0"/>
              <a:t>How does this country feed their people?  Do they have local food systems in place? What do they import and from what country?  What do they export and to whom?</a:t>
            </a:r>
          </a:p>
          <a:p>
            <a:r>
              <a:rPr lang="en-US" dirty="0" smtClean="0"/>
              <a:t>If they do have local food systems in place describe them and how they work.</a:t>
            </a:r>
            <a:endParaRPr lang="en-US" dirty="0"/>
          </a:p>
        </p:txBody>
      </p:sp>
    </p:spTree>
    <p:extLst>
      <p:ext uri="{BB962C8B-B14F-4D97-AF65-F5344CB8AC3E}">
        <p14:creationId xmlns:p14="http://schemas.microsoft.com/office/powerpoint/2010/main" val="1065312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Aquaponics</a:t>
            </a:r>
            <a:r>
              <a:rPr lang="en-US" dirty="0" smtClean="0"/>
              <a:t/>
            </a:r>
            <a:br>
              <a:rPr lang="en-US" dirty="0" smtClean="0"/>
            </a:br>
            <a:r>
              <a:rPr lang="en-US" dirty="0" smtClean="0"/>
              <a:t>Obj. TSW learn how aquaponics will be part of the solution to feed the world. </a:t>
            </a:r>
            <a:endParaRPr lang="en-US" dirty="0"/>
          </a:p>
        </p:txBody>
      </p:sp>
      <p:sp>
        <p:nvSpPr>
          <p:cNvPr id="3" name="Content Placeholder 2"/>
          <p:cNvSpPr>
            <a:spLocks noGrp="1"/>
          </p:cNvSpPr>
          <p:nvPr>
            <p:ph sz="half" idx="1"/>
          </p:nvPr>
        </p:nvSpPr>
        <p:spPr/>
        <p:txBody>
          <a:bodyPr>
            <a:normAutofit lnSpcReduction="10000"/>
          </a:bodyPr>
          <a:lstStyle/>
          <a:p>
            <a:endParaRPr lang="en-US"/>
          </a:p>
        </p:txBody>
      </p:sp>
      <p:sp>
        <p:nvSpPr>
          <p:cNvPr id="4" name="Content Placeholder 3"/>
          <p:cNvSpPr>
            <a:spLocks noGrp="1"/>
          </p:cNvSpPr>
          <p:nvPr>
            <p:ph sz="half" idx="2"/>
          </p:nvPr>
        </p:nvSpPr>
        <p:spPr>
          <a:xfrm>
            <a:off x="6890196" y="2560320"/>
            <a:ext cx="4726547" cy="3310128"/>
          </a:xfrm>
        </p:spPr>
        <p:txBody>
          <a:bodyPr>
            <a:normAutofit lnSpcReduction="10000"/>
          </a:bodyPr>
          <a:lstStyle/>
          <a:p>
            <a:pPr marL="457200" indent="-457200">
              <a:buFont typeface="+mj-lt"/>
              <a:buAutoNum type="arabicPeriod"/>
            </a:pPr>
            <a:r>
              <a:rPr lang="en-US" dirty="0" smtClean="0"/>
              <a:t>What is Aquaponics?  How is it different from aquaculture?</a:t>
            </a:r>
          </a:p>
          <a:p>
            <a:pPr marL="457200" indent="-457200">
              <a:buFont typeface="+mj-lt"/>
              <a:buAutoNum type="arabicPeriod"/>
            </a:pPr>
            <a:r>
              <a:rPr lang="en-US" dirty="0" smtClean="0"/>
              <a:t>After watching the video, what suggestions do you have for our program?</a:t>
            </a:r>
          </a:p>
          <a:p>
            <a:pPr marL="457200" indent="-457200">
              <a:buFont typeface="+mj-lt"/>
              <a:buAutoNum type="arabicPeriod"/>
            </a:pPr>
            <a:r>
              <a:rPr lang="en-US" dirty="0" smtClean="0"/>
              <a:t>How can Aquaponics help “feed the need” for making all food more equitable?</a:t>
            </a:r>
            <a:endParaRPr lang="en-US" dirty="0"/>
          </a:p>
        </p:txBody>
      </p:sp>
      <p:pic>
        <p:nvPicPr>
          <p:cNvPr id="5" name="Picture 4"/>
          <p:cNvPicPr>
            <a:picLocks noChangeAspect="1"/>
          </p:cNvPicPr>
          <p:nvPr/>
        </p:nvPicPr>
        <p:blipFill>
          <a:blip r:embed="rId3"/>
          <a:stretch>
            <a:fillRect/>
          </a:stretch>
        </p:blipFill>
        <p:spPr>
          <a:xfrm>
            <a:off x="-1" y="2531231"/>
            <a:ext cx="6894753" cy="3972600"/>
          </a:xfrm>
          <a:prstGeom prst="rect">
            <a:avLst/>
          </a:prstGeom>
        </p:spPr>
      </p:pic>
    </p:spTree>
    <p:extLst>
      <p:ext uri="{BB962C8B-B14F-4D97-AF65-F5344CB8AC3E}">
        <p14:creationId xmlns:p14="http://schemas.microsoft.com/office/powerpoint/2010/main" val="2546567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Lesson 2: Poverty, The need for GMO’s?</a:t>
            </a:r>
            <a:endParaRPr lang="en-US" sz="4000" dirty="0"/>
          </a:p>
        </p:txBody>
      </p:sp>
      <p:sp>
        <p:nvSpPr>
          <p:cNvPr id="3" name="Subtitle 2"/>
          <p:cNvSpPr>
            <a:spLocks noGrp="1"/>
          </p:cNvSpPr>
          <p:nvPr>
            <p:ph type="subTitle" idx="1"/>
          </p:nvPr>
        </p:nvSpPr>
        <p:spPr/>
        <p:txBody>
          <a:bodyPr>
            <a:normAutofit/>
          </a:bodyPr>
          <a:lstStyle/>
          <a:p>
            <a:r>
              <a:rPr lang="en-US" sz="2400" dirty="0" smtClean="0"/>
              <a:t>F2F2 UNIT 3 </a:t>
            </a:r>
          </a:p>
          <a:p>
            <a:r>
              <a:rPr lang="en-US" sz="2400" dirty="0" smtClean="0"/>
              <a:t>Global Food/ Food Equity</a:t>
            </a:r>
            <a:endParaRPr lang="en-US" sz="2400" dirty="0"/>
          </a:p>
        </p:txBody>
      </p:sp>
    </p:spTree>
    <p:extLst>
      <p:ext uri="{BB962C8B-B14F-4D97-AF65-F5344CB8AC3E}">
        <p14:creationId xmlns:p14="http://schemas.microsoft.com/office/powerpoint/2010/main" val="2117257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Faces of Poverty</a:t>
            </a:r>
            <a:br>
              <a:rPr lang="en-US" dirty="0" smtClean="0"/>
            </a:br>
            <a:r>
              <a:rPr lang="en-US" dirty="0" smtClean="0"/>
              <a:t>Obj. TSW will have a better understanding of what Poverty is and is not.   </a:t>
            </a:r>
            <a:endParaRPr lang="en-US" dirty="0"/>
          </a:p>
        </p:txBody>
      </p:sp>
      <p:sp>
        <p:nvSpPr>
          <p:cNvPr id="4" name="Content Placeholder 3"/>
          <p:cNvSpPr>
            <a:spLocks noGrp="1"/>
          </p:cNvSpPr>
          <p:nvPr>
            <p:ph sz="half" idx="2"/>
          </p:nvPr>
        </p:nvSpPr>
        <p:spPr>
          <a:xfrm>
            <a:off x="6658376" y="2560320"/>
            <a:ext cx="4790941" cy="3570024"/>
          </a:xfrm>
        </p:spPr>
        <p:txBody>
          <a:bodyPr>
            <a:normAutofit/>
          </a:bodyPr>
          <a:lstStyle/>
          <a:p>
            <a:pPr marL="457200" indent="-457200">
              <a:buFont typeface="+mj-lt"/>
              <a:buAutoNum type="arabicPeriod"/>
            </a:pPr>
            <a:r>
              <a:rPr lang="en-US" dirty="0" smtClean="0"/>
              <a:t>What is poverty in your own words?  Write a complete sentence.</a:t>
            </a:r>
          </a:p>
          <a:p>
            <a:pPr marL="457200" indent="-457200">
              <a:buFont typeface="+mj-lt"/>
              <a:buAutoNum type="arabicPeriod"/>
            </a:pPr>
            <a:r>
              <a:rPr lang="en-US" dirty="0" smtClean="0"/>
              <a:t>Write 5 observations about the picture.</a:t>
            </a:r>
          </a:p>
          <a:p>
            <a:pPr marL="457200" indent="-457200">
              <a:buFont typeface="+mj-lt"/>
              <a:buAutoNum type="arabicPeriod"/>
            </a:pPr>
            <a:r>
              <a:rPr lang="en-US" dirty="0" smtClean="0"/>
              <a:t>This Picture was taken in Kathmandu Valley in </a:t>
            </a:r>
            <a:r>
              <a:rPr lang="en-US" dirty="0" err="1" smtClean="0"/>
              <a:t>Napal</a:t>
            </a:r>
            <a:r>
              <a:rPr lang="en-US" dirty="0" smtClean="0"/>
              <a:t>, North East of India.  What does poverty look like?</a:t>
            </a:r>
            <a:endParaRPr lang="en-US" dirty="0"/>
          </a:p>
        </p:txBody>
      </p:sp>
      <p:pic>
        <p:nvPicPr>
          <p:cNvPr id="7" name="Content Placeholder 6"/>
          <p:cNvPicPr>
            <a:picLocks noGrp="1" noChangeAspect="1"/>
          </p:cNvPicPr>
          <p:nvPr>
            <p:ph sz="half" idx="1"/>
          </p:nvPr>
        </p:nvPicPr>
        <p:blipFill>
          <a:blip r:embed="rId2"/>
          <a:stretch>
            <a:fillRect/>
          </a:stretch>
        </p:blipFill>
        <p:spPr>
          <a:xfrm>
            <a:off x="515155" y="2285999"/>
            <a:ext cx="6497938" cy="4355959"/>
          </a:xfrm>
          <a:prstGeom prst="rect">
            <a:avLst/>
          </a:prstGeom>
        </p:spPr>
      </p:pic>
    </p:spTree>
    <p:extLst>
      <p:ext uri="{BB962C8B-B14F-4D97-AF65-F5344CB8AC3E}">
        <p14:creationId xmlns:p14="http://schemas.microsoft.com/office/powerpoint/2010/main" val="774703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07" y="579550"/>
            <a:ext cx="10998558" cy="1706450"/>
          </a:xfrm>
        </p:spPr>
        <p:txBody>
          <a:bodyPr>
            <a:normAutofit/>
          </a:bodyPr>
          <a:lstStyle/>
          <a:p>
            <a:r>
              <a:rPr lang="en-US" dirty="0" smtClean="0"/>
              <a:t>Class Discussion about your 5 observations of the UNICEF Photo of women &amp; children.</a:t>
            </a:r>
            <a:endParaRPr lang="en-US" dirty="0"/>
          </a:p>
        </p:txBody>
      </p:sp>
      <p:sp>
        <p:nvSpPr>
          <p:cNvPr id="3" name="Content Placeholder 2"/>
          <p:cNvSpPr>
            <a:spLocks noGrp="1"/>
          </p:cNvSpPr>
          <p:nvPr>
            <p:ph idx="1"/>
          </p:nvPr>
        </p:nvSpPr>
        <p:spPr>
          <a:xfrm>
            <a:off x="605307" y="2395470"/>
            <a:ext cx="6761408" cy="3480398"/>
          </a:xfrm>
        </p:spPr>
        <p:txBody>
          <a:bodyPr/>
          <a:lstStyle/>
          <a:p>
            <a:r>
              <a:rPr lang="en-US" dirty="0" smtClean="0"/>
              <a:t>Share out your observations of the picture with people at your table.</a:t>
            </a:r>
          </a:p>
          <a:p>
            <a:r>
              <a:rPr lang="en-US" dirty="0" smtClean="0"/>
              <a:t>After 3 minutes of discussing what you see and think, each table should share with the class at least two observations.  </a:t>
            </a:r>
          </a:p>
          <a:p>
            <a:r>
              <a:rPr lang="en-US" dirty="0" smtClean="0"/>
              <a:t>Once an observation is said, that one can not longer be said to the class.  So be ready to share out another of your observations/ thoughts about the picture.</a:t>
            </a:r>
            <a:endParaRPr lang="en-US" dirty="0"/>
          </a:p>
        </p:txBody>
      </p:sp>
      <p:pic>
        <p:nvPicPr>
          <p:cNvPr id="4" name="Picture 3"/>
          <p:cNvPicPr>
            <a:picLocks noChangeAspect="1"/>
          </p:cNvPicPr>
          <p:nvPr/>
        </p:nvPicPr>
        <p:blipFill>
          <a:blip r:embed="rId2"/>
          <a:stretch>
            <a:fillRect/>
          </a:stretch>
        </p:blipFill>
        <p:spPr>
          <a:xfrm>
            <a:off x="7202172" y="2777887"/>
            <a:ext cx="4401693" cy="2950720"/>
          </a:xfrm>
          <a:prstGeom prst="rect">
            <a:avLst/>
          </a:prstGeom>
        </p:spPr>
      </p:pic>
    </p:spTree>
    <p:extLst>
      <p:ext uri="{BB962C8B-B14F-4D97-AF65-F5344CB8AC3E}">
        <p14:creationId xmlns:p14="http://schemas.microsoft.com/office/powerpoint/2010/main" val="367728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
            </a:r>
            <a:br>
              <a:rPr lang="en-US" sz="3200" dirty="0" smtClean="0"/>
            </a:br>
            <a:r>
              <a:rPr lang="en-US" sz="3200" dirty="0"/>
              <a:t/>
            </a:r>
            <a:br>
              <a:rPr lang="en-US" sz="3200" dirty="0"/>
            </a:br>
            <a:r>
              <a:rPr lang="en-US" sz="3200" dirty="0" smtClean="0"/>
              <a:t>UNIT </a:t>
            </a:r>
            <a:r>
              <a:rPr lang="en-US" sz="3200" dirty="0"/>
              <a:t>3 </a:t>
            </a:r>
            <a:r>
              <a:rPr lang="en-US" sz="3200" dirty="0" smtClean="0"/>
              <a:t/>
            </a:r>
            <a:br>
              <a:rPr lang="en-US" sz="3200" dirty="0" smtClean="0"/>
            </a:br>
            <a:r>
              <a:rPr lang="en-US" sz="3200" dirty="0" smtClean="0"/>
              <a:t>Global </a:t>
            </a:r>
            <a:r>
              <a:rPr lang="en-US" sz="3200" dirty="0"/>
              <a:t>Food</a:t>
            </a:r>
            <a:br>
              <a:rPr lang="en-US" sz="3200" dirty="0"/>
            </a:br>
            <a:r>
              <a:rPr lang="en-US" sz="3200" dirty="0"/>
              <a:t> </a:t>
            </a:r>
            <a:r>
              <a:rPr lang="en-US" sz="3200" dirty="0" err="1"/>
              <a:t>Food</a:t>
            </a:r>
            <a:r>
              <a:rPr lang="en-US" sz="3200" dirty="0"/>
              <a:t> </a:t>
            </a:r>
            <a:r>
              <a:rPr lang="en-US" sz="3200" dirty="0" smtClean="0"/>
              <a:t>Equity</a:t>
            </a:r>
            <a:endParaRPr lang="en-US" sz="3200" dirty="0"/>
          </a:p>
        </p:txBody>
      </p:sp>
      <p:sp>
        <p:nvSpPr>
          <p:cNvPr id="3" name="Subtitle 2"/>
          <p:cNvSpPr>
            <a:spLocks noGrp="1"/>
          </p:cNvSpPr>
          <p:nvPr>
            <p:ph type="subTitle" idx="1"/>
          </p:nvPr>
        </p:nvSpPr>
        <p:spPr/>
        <p:txBody>
          <a:bodyPr>
            <a:normAutofit/>
          </a:bodyPr>
          <a:lstStyle/>
          <a:p>
            <a:r>
              <a:rPr lang="en-US" sz="2400" dirty="0" smtClean="0"/>
              <a:t>Food </a:t>
            </a:r>
            <a:r>
              <a:rPr lang="en-US" sz="2400" dirty="0"/>
              <a:t>&amp; History </a:t>
            </a:r>
            <a:br>
              <a:rPr lang="en-US" sz="2400" dirty="0"/>
            </a:br>
            <a:r>
              <a:rPr lang="en-US" sz="2400" dirty="0"/>
              <a:t>Change over time</a:t>
            </a:r>
            <a:r>
              <a:rPr lang="en-US" dirty="0" smtClean="0"/>
              <a:t> </a:t>
            </a:r>
          </a:p>
        </p:txBody>
      </p:sp>
      <p:pic>
        <p:nvPicPr>
          <p:cNvPr id="4" name="Picture 3"/>
          <p:cNvPicPr>
            <a:picLocks noChangeAspect="1"/>
          </p:cNvPicPr>
          <p:nvPr/>
        </p:nvPicPr>
        <p:blipFill>
          <a:blip r:embed="rId2"/>
          <a:stretch>
            <a:fillRect/>
          </a:stretch>
        </p:blipFill>
        <p:spPr>
          <a:xfrm>
            <a:off x="167066" y="245400"/>
            <a:ext cx="4817058" cy="2709595"/>
          </a:xfrm>
          <a:prstGeom prst="rect">
            <a:avLst/>
          </a:prstGeom>
        </p:spPr>
      </p:pic>
      <p:pic>
        <p:nvPicPr>
          <p:cNvPr id="5" name="Picture 4"/>
          <p:cNvPicPr>
            <a:picLocks noChangeAspect="1"/>
          </p:cNvPicPr>
          <p:nvPr/>
        </p:nvPicPr>
        <p:blipFill>
          <a:blip r:embed="rId3"/>
          <a:stretch>
            <a:fillRect/>
          </a:stretch>
        </p:blipFill>
        <p:spPr>
          <a:xfrm>
            <a:off x="7315199" y="4391412"/>
            <a:ext cx="4692365" cy="2196107"/>
          </a:xfrm>
          <a:prstGeom prst="rect">
            <a:avLst/>
          </a:prstGeom>
        </p:spPr>
      </p:pic>
      <p:pic>
        <p:nvPicPr>
          <p:cNvPr id="6" name="Picture 5"/>
          <p:cNvPicPr>
            <a:picLocks noChangeAspect="1"/>
          </p:cNvPicPr>
          <p:nvPr/>
        </p:nvPicPr>
        <p:blipFill>
          <a:blip r:embed="rId4"/>
          <a:stretch>
            <a:fillRect/>
          </a:stretch>
        </p:blipFill>
        <p:spPr>
          <a:xfrm>
            <a:off x="607117" y="3824642"/>
            <a:ext cx="3936956" cy="2805280"/>
          </a:xfrm>
          <a:prstGeom prst="rect">
            <a:avLst/>
          </a:prstGeom>
        </p:spPr>
      </p:pic>
      <p:pic>
        <p:nvPicPr>
          <p:cNvPr id="7" name="Picture 6"/>
          <p:cNvPicPr>
            <a:picLocks noChangeAspect="1"/>
          </p:cNvPicPr>
          <p:nvPr/>
        </p:nvPicPr>
        <p:blipFill>
          <a:blip r:embed="rId5"/>
          <a:stretch>
            <a:fillRect/>
          </a:stretch>
        </p:blipFill>
        <p:spPr>
          <a:xfrm>
            <a:off x="7624293" y="216232"/>
            <a:ext cx="4392961" cy="3192482"/>
          </a:xfrm>
          <a:prstGeom prst="rect">
            <a:avLst/>
          </a:prstGeom>
        </p:spPr>
      </p:pic>
      <p:pic>
        <p:nvPicPr>
          <p:cNvPr id="8" name="Picture 7"/>
          <p:cNvPicPr>
            <a:picLocks noChangeAspect="1"/>
          </p:cNvPicPr>
          <p:nvPr/>
        </p:nvPicPr>
        <p:blipFill>
          <a:blip r:embed="rId6"/>
          <a:stretch>
            <a:fillRect/>
          </a:stretch>
        </p:blipFill>
        <p:spPr>
          <a:xfrm>
            <a:off x="4544073" y="5043183"/>
            <a:ext cx="2838450" cy="1609725"/>
          </a:xfrm>
          <a:prstGeom prst="rect">
            <a:avLst/>
          </a:prstGeom>
        </p:spPr>
      </p:pic>
    </p:spTree>
    <p:extLst>
      <p:ext uri="{BB962C8B-B14F-4D97-AF65-F5344CB8AC3E}">
        <p14:creationId xmlns:p14="http://schemas.microsoft.com/office/powerpoint/2010/main" val="179101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86" y="605308"/>
            <a:ext cx="10972800" cy="1680692"/>
          </a:xfrm>
        </p:spPr>
        <p:txBody>
          <a:bodyPr>
            <a:normAutofit/>
          </a:bodyPr>
          <a:lstStyle/>
          <a:p>
            <a:r>
              <a:rPr lang="en-US" sz="3200" dirty="0" smtClean="0"/>
              <a:t>		 8 Millennium Development Goals: 2015 Progress Chart</a:t>
            </a:r>
            <a:br>
              <a:rPr lang="en-US" sz="3200" dirty="0" smtClean="0"/>
            </a:br>
            <a:r>
              <a:rPr lang="en-US" sz="3200" dirty="0" smtClean="0"/>
              <a:t>Obj. TSW understand factors that contribute to poverty around the world and domestically. </a:t>
            </a:r>
            <a:endParaRPr lang="en-US" sz="3200" dirty="0"/>
          </a:p>
        </p:txBody>
      </p:sp>
      <p:sp>
        <p:nvSpPr>
          <p:cNvPr id="3" name="Content Placeholder 2"/>
          <p:cNvSpPr>
            <a:spLocks noGrp="1"/>
          </p:cNvSpPr>
          <p:nvPr>
            <p:ph sz="half" idx="1"/>
          </p:nvPr>
        </p:nvSpPr>
        <p:spPr>
          <a:xfrm>
            <a:off x="618186" y="2408348"/>
            <a:ext cx="6254496" cy="4172755"/>
          </a:xfrm>
        </p:spPr>
        <p:txBody>
          <a:bodyPr>
            <a:normAutofit fontScale="92500" lnSpcReduction="20000"/>
          </a:bodyPr>
          <a:lstStyle/>
          <a:p>
            <a:r>
              <a:rPr lang="en-US" dirty="0" smtClean="0"/>
              <a:t>GOAL 1: Eradicate extreme </a:t>
            </a:r>
            <a:r>
              <a:rPr lang="en-US" dirty="0"/>
              <a:t>p</a:t>
            </a:r>
            <a:r>
              <a:rPr lang="en-US" dirty="0" smtClean="0"/>
              <a:t>overty &amp; hunger</a:t>
            </a:r>
          </a:p>
          <a:p>
            <a:r>
              <a:rPr lang="en-US" dirty="0" smtClean="0"/>
              <a:t>GOAL 2: Achieve universal primary education</a:t>
            </a:r>
          </a:p>
          <a:p>
            <a:r>
              <a:rPr lang="en-US" dirty="0" smtClean="0"/>
              <a:t>GOAL 3: Promote gender equality and empower 	women</a:t>
            </a:r>
          </a:p>
          <a:p>
            <a:r>
              <a:rPr lang="en-US" dirty="0" smtClean="0"/>
              <a:t>GOAL 4: Reduce child mortality</a:t>
            </a:r>
          </a:p>
          <a:p>
            <a:r>
              <a:rPr lang="en-US" dirty="0" smtClean="0"/>
              <a:t>GOAL 5: Improve maternal health</a:t>
            </a:r>
          </a:p>
          <a:p>
            <a:r>
              <a:rPr lang="en-US" dirty="0" smtClean="0"/>
              <a:t>GOAL 6: Combat HIV/ AIDS, malaria &amp; other 	diseases</a:t>
            </a:r>
          </a:p>
          <a:p>
            <a:r>
              <a:rPr lang="en-US" dirty="0" smtClean="0"/>
              <a:t>GOAL 7: Ensure Environmental Sustainability</a:t>
            </a:r>
          </a:p>
          <a:p>
            <a:r>
              <a:rPr lang="en-US" dirty="0" smtClean="0"/>
              <a:t>GOAL 8: Develop a Global Partnership for Development</a:t>
            </a:r>
          </a:p>
          <a:p>
            <a:endParaRPr lang="en-US" dirty="0"/>
          </a:p>
        </p:txBody>
      </p:sp>
      <p:sp>
        <p:nvSpPr>
          <p:cNvPr id="4" name="Content Placeholder 3"/>
          <p:cNvSpPr>
            <a:spLocks noGrp="1"/>
          </p:cNvSpPr>
          <p:nvPr>
            <p:ph sz="half" idx="2"/>
          </p:nvPr>
        </p:nvSpPr>
        <p:spPr>
          <a:xfrm>
            <a:off x="6619741" y="2408348"/>
            <a:ext cx="4971245" cy="3934496"/>
          </a:xfrm>
        </p:spPr>
        <p:txBody>
          <a:bodyPr>
            <a:noAutofit/>
          </a:bodyPr>
          <a:lstStyle/>
          <a:p>
            <a:pPr marL="457200" indent="-457200">
              <a:buFont typeface="+mj-lt"/>
              <a:buAutoNum type="arabicPeriod"/>
            </a:pPr>
            <a:r>
              <a:rPr lang="en-US" dirty="0" smtClean="0"/>
              <a:t>Choose 3 of the  United Nations Goals that interest you about measuring poverty.</a:t>
            </a:r>
          </a:p>
          <a:p>
            <a:pPr marL="457200" indent="-457200">
              <a:buFont typeface="+mj-lt"/>
              <a:buAutoNum type="arabicPeriod"/>
            </a:pPr>
            <a:r>
              <a:rPr lang="en-US" dirty="0" smtClean="0"/>
              <a:t>Is it enough to just give people food to eat?  Why?</a:t>
            </a:r>
          </a:p>
          <a:p>
            <a:pPr marL="457200" indent="-457200">
              <a:buFont typeface="+mj-lt"/>
              <a:buAutoNum type="arabicPeriod"/>
            </a:pPr>
            <a:r>
              <a:rPr lang="en-US" dirty="0" smtClean="0"/>
              <a:t>Choose two countries, Compare &amp; Contrast one of your 3 Goals for those countries.  How are they different?  How are they the same?</a:t>
            </a:r>
            <a:endParaRPr lang="en-US" dirty="0"/>
          </a:p>
        </p:txBody>
      </p:sp>
    </p:spTree>
    <p:extLst>
      <p:ext uri="{BB962C8B-B14F-4D97-AF65-F5344CB8AC3E}">
        <p14:creationId xmlns:p14="http://schemas.microsoft.com/office/powerpoint/2010/main" val="2272118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a:t>
            </a:r>
            <a:endParaRPr lang="en-US" dirty="0"/>
          </a:p>
        </p:txBody>
      </p:sp>
      <p:pic>
        <p:nvPicPr>
          <p:cNvPr id="4" name="Content Placeholder 3"/>
          <p:cNvPicPr>
            <a:picLocks noGrp="1" noChangeAspect="1"/>
          </p:cNvPicPr>
          <p:nvPr>
            <p:ph idx="1"/>
          </p:nvPr>
        </p:nvPicPr>
        <p:blipFill>
          <a:blip r:embed="rId2"/>
          <a:stretch>
            <a:fillRect/>
          </a:stretch>
        </p:blipFill>
        <p:spPr>
          <a:xfrm>
            <a:off x="4185634" y="2449312"/>
            <a:ext cx="4230108" cy="3912851"/>
          </a:xfrm>
          <a:prstGeom prst="rect">
            <a:avLst/>
          </a:prstGeom>
        </p:spPr>
      </p:pic>
    </p:spTree>
    <p:extLst>
      <p:ext uri="{BB962C8B-B14F-4D97-AF65-F5344CB8AC3E}">
        <p14:creationId xmlns:p14="http://schemas.microsoft.com/office/powerpoint/2010/main" val="3939958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a:t>
            </a:r>
            <a:endParaRPr lang="en-US" dirty="0"/>
          </a:p>
        </p:txBody>
      </p:sp>
      <p:pic>
        <p:nvPicPr>
          <p:cNvPr id="4" name="Content Placeholder 3"/>
          <p:cNvPicPr>
            <a:picLocks noGrp="1" noChangeAspect="1"/>
          </p:cNvPicPr>
          <p:nvPr>
            <p:ph idx="1"/>
          </p:nvPr>
        </p:nvPicPr>
        <p:blipFill>
          <a:blip r:embed="rId2"/>
          <a:stretch>
            <a:fillRect/>
          </a:stretch>
        </p:blipFill>
        <p:spPr>
          <a:xfrm>
            <a:off x="4094162" y="2285999"/>
            <a:ext cx="4887620" cy="4050407"/>
          </a:xfrm>
          <a:prstGeom prst="rect">
            <a:avLst/>
          </a:prstGeom>
        </p:spPr>
      </p:pic>
      <p:pic>
        <p:nvPicPr>
          <p:cNvPr id="5" name="Picture 4"/>
          <p:cNvPicPr>
            <a:picLocks noChangeAspect="1"/>
          </p:cNvPicPr>
          <p:nvPr/>
        </p:nvPicPr>
        <p:blipFill>
          <a:blip r:embed="rId3"/>
          <a:stretch>
            <a:fillRect/>
          </a:stretch>
        </p:blipFill>
        <p:spPr>
          <a:xfrm>
            <a:off x="8820414" y="585987"/>
            <a:ext cx="2816181" cy="3960254"/>
          </a:xfrm>
          <a:prstGeom prst="rect">
            <a:avLst/>
          </a:prstGeom>
        </p:spPr>
      </p:pic>
      <p:pic>
        <p:nvPicPr>
          <p:cNvPr id="6" name="Picture 5"/>
          <p:cNvPicPr>
            <a:picLocks noChangeAspect="1"/>
          </p:cNvPicPr>
          <p:nvPr/>
        </p:nvPicPr>
        <p:blipFill>
          <a:blip r:embed="rId4"/>
          <a:stretch>
            <a:fillRect/>
          </a:stretch>
        </p:blipFill>
        <p:spPr>
          <a:xfrm>
            <a:off x="365728" y="585987"/>
            <a:ext cx="3728434" cy="3865211"/>
          </a:xfrm>
          <a:prstGeom prst="rect">
            <a:avLst/>
          </a:prstGeom>
        </p:spPr>
      </p:pic>
    </p:spTree>
    <p:extLst>
      <p:ext uri="{BB962C8B-B14F-4D97-AF65-F5344CB8AC3E}">
        <p14:creationId xmlns:p14="http://schemas.microsoft.com/office/powerpoint/2010/main" val="253598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Oceania</a:t>
            </a:r>
            <a:endParaRPr lang="en-US" dirty="0"/>
          </a:p>
        </p:txBody>
      </p:sp>
      <p:pic>
        <p:nvPicPr>
          <p:cNvPr id="4" name="Content Placeholder 3"/>
          <p:cNvPicPr>
            <a:picLocks noGrp="1" noChangeAspect="1"/>
          </p:cNvPicPr>
          <p:nvPr>
            <p:ph idx="1"/>
          </p:nvPr>
        </p:nvPicPr>
        <p:blipFill>
          <a:blip r:embed="rId2"/>
          <a:stretch>
            <a:fillRect/>
          </a:stretch>
        </p:blipFill>
        <p:spPr>
          <a:xfrm>
            <a:off x="3258356" y="2417169"/>
            <a:ext cx="6018700" cy="3816206"/>
          </a:xfrm>
          <a:prstGeom prst="rect">
            <a:avLst/>
          </a:prstGeom>
        </p:spPr>
      </p:pic>
    </p:spTree>
    <p:extLst>
      <p:ext uri="{BB962C8B-B14F-4D97-AF65-F5344CB8AC3E}">
        <p14:creationId xmlns:p14="http://schemas.microsoft.com/office/powerpoint/2010/main" val="1310075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America and Caribbean</a:t>
            </a:r>
            <a:endParaRPr lang="en-US" dirty="0"/>
          </a:p>
        </p:txBody>
      </p:sp>
      <p:pic>
        <p:nvPicPr>
          <p:cNvPr id="4" name="Content Placeholder 3"/>
          <p:cNvPicPr>
            <a:picLocks noGrp="1" noChangeAspect="1"/>
          </p:cNvPicPr>
          <p:nvPr>
            <p:ph idx="1"/>
          </p:nvPr>
        </p:nvPicPr>
        <p:blipFill>
          <a:blip r:embed="rId2"/>
          <a:stretch>
            <a:fillRect/>
          </a:stretch>
        </p:blipFill>
        <p:spPr>
          <a:xfrm>
            <a:off x="3760632" y="2463045"/>
            <a:ext cx="5364938" cy="4027908"/>
          </a:xfrm>
          <a:prstGeom prst="rect">
            <a:avLst/>
          </a:prstGeom>
        </p:spPr>
      </p:pic>
    </p:spTree>
    <p:extLst>
      <p:ext uri="{BB962C8B-B14F-4D97-AF65-F5344CB8AC3E}">
        <p14:creationId xmlns:p14="http://schemas.microsoft.com/office/powerpoint/2010/main" val="2239097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Caucasus &amp; Central Asia</a:t>
            </a:r>
            <a:endParaRPr lang="en-US" dirty="0"/>
          </a:p>
        </p:txBody>
      </p:sp>
      <p:pic>
        <p:nvPicPr>
          <p:cNvPr id="4" name="Content Placeholder 3"/>
          <p:cNvPicPr>
            <a:picLocks noGrp="1" noChangeAspect="1"/>
          </p:cNvPicPr>
          <p:nvPr>
            <p:ph idx="1"/>
          </p:nvPr>
        </p:nvPicPr>
        <p:blipFill>
          <a:blip r:embed="rId2"/>
          <a:stretch>
            <a:fillRect/>
          </a:stretch>
        </p:blipFill>
        <p:spPr>
          <a:xfrm>
            <a:off x="3061516" y="2338210"/>
            <a:ext cx="5554449" cy="4139863"/>
          </a:xfrm>
          <a:prstGeom prst="rect">
            <a:avLst/>
          </a:prstGeom>
        </p:spPr>
      </p:pic>
    </p:spTree>
    <p:extLst>
      <p:ext uri="{BB962C8B-B14F-4D97-AF65-F5344CB8AC3E}">
        <p14:creationId xmlns:p14="http://schemas.microsoft.com/office/powerpoint/2010/main" val="3759828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Computer Lab Activity </a:t>
            </a:r>
            <a:br>
              <a:rPr lang="en-US" sz="3600" dirty="0" smtClean="0"/>
            </a:br>
            <a:r>
              <a:rPr lang="en-US" sz="3600" dirty="0" smtClean="0"/>
              <a:t>http</a:t>
            </a:r>
            <a:r>
              <a:rPr lang="en-US" sz="3600" dirty="0"/>
              <a:t>://www.worldhunger.org/articles/Learn/world%20hunger%20facts%202002.htm</a:t>
            </a:r>
            <a:r>
              <a:rPr lang="en-US" dirty="0"/>
              <a:t/>
            </a:r>
            <a:br>
              <a:rPr lang="en-US" dirty="0"/>
            </a:br>
            <a:endParaRPr lang="en-US" dirty="0"/>
          </a:p>
        </p:txBody>
      </p:sp>
      <p:sp>
        <p:nvSpPr>
          <p:cNvPr id="5" name="Content Placeholder 4"/>
          <p:cNvSpPr>
            <a:spLocks noGrp="1"/>
          </p:cNvSpPr>
          <p:nvPr>
            <p:ph idx="1"/>
          </p:nvPr>
        </p:nvSpPr>
        <p:spPr>
          <a:xfrm>
            <a:off x="592428" y="2556931"/>
            <a:ext cx="10998557" cy="3418865"/>
          </a:xfrm>
        </p:spPr>
        <p:txBody>
          <a:bodyPr>
            <a:normAutofit lnSpcReduction="10000"/>
          </a:bodyPr>
          <a:lstStyle/>
          <a:p>
            <a:r>
              <a:rPr lang="en-US" dirty="0"/>
              <a:t>Working in teams, students select an impoverished geographical location and research the various nutritional or dietary </a:t>
            </a:r>
            <a:r>
              <a:rPr lang="en-US" dirty="0" smtClean="0"/>
              <a:t>deficiencies </a:t>
            </a:r>
            <a:r>
              <a:rPr lang="en-US" dirty="0"/>
              <a:t>in their native population</a:t>
            </a:r>
            <a:r>
              <a:rPr lang="en-US" b="1" dirty="0"/>
              <a:t>. One vitamin or nutrient deficiency</a:t>
            </a:r>
            <a:r>
              <a:rPr lang="en-US" dirty="0"/>
              <a:t> and the </a:t>
            </a:r>
            <a:r>
              <a:rPr lang="en-US" b="1" dirty="0"/>
              <a:t>health issues </a:t>
            </a:r>
            <a:r>
              <a:rPr lang="en-US" dirty="0"/>
              <a:t>associated with the particular dietary shortcoming. In addition, students will </a:t>
            </a:r>
            <a:r>
              <a:rPr lang="en-US" b="1" dirty="0"/>
              <a:t>suggest food groups </a:t>
            </a:r>
            <a:r>
              <a:rPr lang="en-US" dirty="0"/>
              <a:t>that would alleviate the deficiency. For example, one group might choose to look at a group suffering from a lack of vitamin C, and its association with rickets. Summative assessment includes a </a:t>
            </a:r>
            <a:r>
              <a:rPr lang="en-US" b="1" dirty="0"/>
              <a:t>Power Point presentation </a:t>
            </a:r>
            <a:r>
              <a:rPr lang="en-US" dirty="0"/>
              <a:t>outlining </a:t>
            </a:r>
            <a:r>
              <a:rPr lang="en-US" b="1" dirty="0"/>
              <a:t>geographic locale, dietary deficiency, physical maladies resulting from vitamin or nutrient deficiency, and suggest foods as remedies</a:t>
            </a:r>
            <a:r>
              <a:rPr lang="en-US" dirty="0"/>
              <a:t>.</a:t>
            </a:r>
          </a:p>
          <a:p>
            <a:endParaRPr lang="en-US" dirty="0"/>
          </a:p>
          <a:p>
            <a:endParaRPr lang="en-US" dirty="0"/>
          </a:p>
        </p:txBody>
      </p:sp>
    </p:spTree>
    <p:extLst>
      <p:ext uri="{BB962C8B-B14F-4D97-AF65-F5344CB8AC3E}">
        <p14:creationId xmlns:p14="http://schemas.microsoft.com/office/powerpoint/2010/main" val="2280492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49" y="605308"/>
            <a:ext cx="11011437" cy="1680692"/>
          </a:xfrm>
        </p:spPr>
        <p:txBody>
          <a:bodyPr>
            <a:normAutofit/>
          </a:bodyPr>
          <a:lstStyle/>
          <a:p>
            <a:r>
              <a:rPr lang="en-US" sz="3200" dirty="0" smtClean="0"/>
              <a:t>DNA – Deoxyribonucleic Acid</a:t>
            </a:r>
            <a:br>
              <a:rPr lang="en-US" sz="3200" dirty="0" smtClean="0"/>
            </a:br>
            <a:r>
              <a:rPr lang="en-US" sz="3200" dirty="0" smtClean="0"/>
              <a:t>Obj. TSW learn about the molecular genetic material that can be manipulated to help solve food insecurity.</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1506828" y="2387672"/>
            <a:ext cx="3696237" cy="4371810"/>
          </a:xfrm>
          <a:prstGeom prst="rect">
            <a:avLst/>
          </a:prstGeom>
        </p:spPr>
      </p:pic>
      <p:sp>
        <p:nvSpPr>
          <p:cNvPr id="4" name="Content Placeholder 3"/>
          <p:cNvSpPr>
            <a:spLocks noGrp="1"/>
          </p:cNvSpPr>
          <p:nvPr>
            <p:ph sz="half" idx="2"/>
          </p:nvPr>
        </p:nvSpPr>
        <p:spPr>
          <a:xfrm>
            <a:off x="6181344" y="2560320"/>
            <a:ext cx="5409642" cy="3750328"/>
          </a:xfrm>
        </p:spPr>
        <p:txBody>
          <a:bodyPr/>
          <a:lstStyle/>
          <a:p>
            <a:pPr marL="457200" indent="-457200">
              <a:buFont typeface="+mj-lt"/>
              <a:buAutoNum type="arabicPeriod"/>
            </a:pPr>
            <a:r>
              <a:rPr lang="en-US" dirty="0" smtClean="0"/>
              <a:t>What is a gene?  How is it part of DNA?</a:t>
            </a:r>
          </a:p>
          <a:p>
            <a:pPr marL="457200" indent="-457200">
              <a:buFont typeface="+mj-lt"/>
              <a:buAutoNum type="arabicPeriod"/>
            </a:pPr>
            <a:r>
              <a:rPr lang="en-US" dirty="0" smtClean="0"/>
              <a:t>What is a transgenic organism?</a:t>
            </a:r>
          </a:p>
          <a:p>
            <a:pPr marL="457200" indent="-457200">
              <a:buFont typeface="+mj-lt"/>
              <a:buAutoNum type="arabicPeriod"/>
            </a:pPr>
            <a:r>
              <a:rPr lang="en-US" dirty="0" smtClean="0"/>
              <a:t>What is a Genetically Modified Organism?  Give an example.</a:t>
            </a:r>
          </a:p>
          <a:p>
            <a:pPr marL="457200" indent="-457200">
              <a:buFont typeface="+mj-lt"/>
              <a:buAutoNum type="arabicPeriod"/>
            </a:pPr>
            <a:endParaRPr lang="en-US" dirty="0"/>
          </a:p>
        </p:txBody>
      </p:sp>
    </p:spTree>
    <p:extLst>
      <p:ext uri="{BB962C8B-B14F-4D97-AF65-F5344CB8AC3E}">
        <p14:creationId xmlns:p14="http://schemas.microsoft.com/office/powerpoint/2010/main" val="1897715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267" y="119039"/>
            <a:ext cx="5339843" cy="1325563"/>
          </a:xfrm>
        </p:spPr>
        <p:txBody>
          <a:bodyPr/>
          <a:lstStyle/>
          <a:p>
            <a:r>
              <a:rPr lang="en-US" dirty="0" smtClean="0"/>
              <a:t> Deoxyribonucleic Acid</a:t>
            </a:r>
            <a:endParaRPr lang="en-US" dirty="0"/>
          </a:p>
        </p:txBody>
      </p:sp>
      <p:sp>
        <p:nvSpPr>
          <p:cNvPr id="3" name="Content Placeholder 2"/>
          <p:cNvSpPr>
            <a:spLocks noGrp="1"/>
          </p:cNvSpPr>
          <p:nvPr>
            <p:ph idx="1"/>
          </p:nvPr>
        </p:nvSpPr>
        <p:spPr>
          <a:xfrm>
            <a:off x="7772400" y="593411"/>
            <a:ext cx="4103370" cy="5874704"/>
          </a:xfrm>
          <a:effectLst>
            <a:outerShdw blurRad="152400" dist="317500" dir="5400000" sx="90000" sy="-19000" rotWithShape="0">
              <a:prstClr val="black">
                <a:alpha val="15000"/>
              </a:prstClr>
            </a:outerShdw>
          </a:effectLst>
        </p:spPr>
        <p:txBody>
          <a:bodyPr>
            <a:normAutofit/>
          </a:bodyPr>
          <a:lstStyle/>
          <a:p>
            <a:r>
              <a:rPr lang="en-US" dirty="0" smtClean="0"/>
              <a:t>Shape</a:t>
            </a:r>
          </a:p>
          <a:p>
            <a:pPr lvl="1"/>
            <a:r>
              <a:rPr lang="en-US" dirty="0" smtClean="0"/>
              <a:t>Double Helix</a:t>
            </a:r>
          </a:p>
          <a:p>
            <a:r>
              <a:rPr lang="en-US" dirty="0" smtClean="0"/>
              <a:t>Backbone </a:t>
            </a:r>
          </a:p>
          <a:p>
            <a:pPr lvl="1"/>
            <a:r>
              <a:rPr lang="en-US" dirty="0" smtClean="0"/>
              <a:t>Sugar &amp; Phosphate</a:t>
            </a:r>
          </a:p>
          <a:p>
            <a:r>
              <a:rPr lang="en-US" dirty="0" smtClean="0"/>
              <a:t>Nitrogen bases</a:t>
            </a:r>
          </a:p>
          <a:p>
            <a:pPr lvl="1"/>
            <a:r>
              <a:rPr lang="en-US" dirty="0" smtClean="0">
                <a:solidFill>
                  <a:srgbClr val="FFC000"/>
                </a:solidFill>
              </a:rPr>
              <a:t>Guanine</a:t>
            </a:r>
          </a:p>
          <a:p>
            <a:pPr lvl="1"/>
            <a:r>
              <a:rPr lang="en-US" dirty="0" smtClean="0">
                <a:solidFill>
                  <a:srgbClr val="FF0000"/>
                </a:solidFill>
              </a:rPr>
              <a:t>Thymine</a:t>
            </a:r>
          </a:p>
          <a:p>
            <a:pPr lvl="1"/>
            <a:r>
              <a:rPr lang="en-US" dirty="0" smtClean="0">
                <a:solidFill>
                  <a:schemeClr val="accent1">
                    <a:lumMod val="75000"/>
                  </a:schemeClr>
                </a:solidFill>
              </a:rPr>
              <a:t>Adenine</a:t>
            </a:r>
          </a:p>
          <a:p>
            <a:pPr lvl="1"/>
            <a:r>
              <a:rPr lang="en-US" dirty="0" smtClean="0">
                <a:solidFill>
                  <a:schemeClr val="accent3">
                    <a:lumMod val="60000"/>
                    <a:lumOff val="40000"/>
                  </a:schemeClr>
                </a:solidFill>
              </a:rPr>
              <a:t>Cytosine</a:t>
            </a:r>
          </a:p>
          <a:p>
            <a:r>
              <a:rPr lang="en-US" dirty="0" smtClean="0"/>
              <a:t>Base pairing</a:t>
            </a:r>
          </a:p>
          <a:p>
            <a:pPr lvl="1"/>
            <a:r>
              <a:rPr lang="en-US" dirty="0" smtClean="0">
                <a:solidFill>
                  <a:schemeClr val="accent1">
                    <a:lumMod val="75000"/>
                  </a:schemeClr>
                </a:solidFill>
              </a:rPr>
              <a:t>A=</a:t>
            </a:r>
            <a:r>
              <a:rPr lang="en-US" dirty="0" smtClean="0">
                <a:solidFill>
                  <a:srgbClr val="FF0000"/>
                </a:solidFill>
              </a:rPr>
              <a:t>T</a:t>
            </a:r>
          </a:p>
          <a:p>
            <a:pPr lvl="1"/>
            <a:r>
              <a:rPr lang="en-US" dirty="0" smtClean="0">
                <a:solidFill>
                  <a:schemeClr val="accent3">
                    <a:lumMod val="60000"/>
                    <a:lumOff val="40000"/>
                  </a:schemeClr>
                </a:solidFill>
              </a:rPr>
              <a:t>C</a:t>
            </a:r>
            <a:r>
              <a:rPr lang="en-US" u="sng" dirty="0" smtClean="0">
                <a:solidFill>
                  <a:schemeClr val="accent1">
                    <a:lumMod val="75000"/>
                  </a:schemeClr>
                </a:solidFill>
              </a:rPr>
              <a:t>=</a:t>
            </a:r>
            <a:r>
              <a:rPr lang="en-US" dirty="0" smtClean="0">
                <a:solidFill>
                  <a:srgbClr val="FFC000"/>
                </a:solidFill>
              </a:rPr>
              <a:t>G</a:t>
            </a:r>
          </a:p>
          <a:p>
            <a:pPr lvl="1"/>
            <a:endParaRPr lang="en-US" dirty="0">
              <a:solidFill>
                <a:schemeClr val="accent1">
                  <a:lumMod val="75000"/>
                </a:schemeClr>
              </a:solidFill>
            </a:endParaRPr>
          </a:p>
        </p:txBody>
      </p:sp>
      <p:pic>
        <p:nvPicPr>
          <p:cNvPr id="4" name="Picture 18" descr="Fig"/>
          <p:cNvPicPr>
            <a:picLocks noChangeAspect="1" noChangeArrowheads="1"/>
          </p:cNvPicPr>
          <p:nvPr/>
        </p:nvPicPr>
        <p:blipFill>
          <a:blip r:embed="rId2" cstate="print"/>
          <a:srcRect/>
          <a:stretch>
            <a:fillRect/>
          </a:stretch>
        </p:blipFill>
        <p:spPr bwMode="auto">
          <a:xfrm>
            <a:off x="1524000" y="1143001"/>
            <a:ext cx="6248400" cy="5496743"/>
          </a:xfrm>
          <a:prstGeom prst="rect">
            <a:avLst/>
          </a:prstGeom>
          <a:noFill/>
        </p:spPr>
      </p:pic>
      <p:sp>
        <p:nvSpPr>
          <p:cNvPr id="6" name="TextBox 5"/>
          <p:cNvSpPr txBox="1"/>
          <p:nvPr/>
        </p:nvSpPr>
        <p:spPr>
          <a:xfrm>
            <a:off x="2910625" y="0"/>
            <a:ext cx="4082603" cy="461665"/>
          </a:xfrm>
          <a:prstGeom prst="rect">
            <a:avLst/>
          </a:prstGeom>
          <a:noFill/>
        </p:spPr>
        <p:txBody>
          <a:bodyPr wrap="square" rtlCol="0">
            <a:spAutoFit/>
          </a:bodyPr>
          <a:lstStyle/>
          <a:p>
            <a:r>
              <a:rPr lang="en-US" sz="2400" dirty="0" smtClean="0"/>
              <a:t>Take Notes on page </a:t>
            </a:r>
            <a:r>
              <a:rPr lang="en-US" sz="2400" dirty="0"/>
              <a:t> </a:t>
            </a:r>
            <a:r>
              <a:rPr lang="en-US" sz="2400" dirty="0" smtClean="0"/>
              <a:t>  NB </a:t>
            </a:r>
            <a:endParaRPr lang="en-US" sz="2400" dirty="0"/>
          </a:p>
        </p:txBody>
      </p:sp>
    </p:spTree>
    <p:extLst>
      <p:ext uri="{BB962C8B-B14F-4D97-AF65-F5344CB8AC3E}">
        <p14:creationId xmlns:p14="http://schemas.microsoft.com/office/powerpoint/2010/main" val="421572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33622" cy="1325563"/>
          </a:xfrm>
        </p:spPr>
        <p:txBody>
          <a:bodyPr/>
          <a:lstStyle/>
          <a:p>
            <a:r>
              <a:rPr lang="en-US" dirty="0" smtClean="0"/>
              <a:t>What is a gene?</a:t>
            </a:r>
            <a:endParaRPr lang="en-US" dirty="0"/>
          </a:p>
        </p:txBody>
      </p:sp>
      <p:sp>
        <p:nvSpPr>
          <p:cNvPr id="3" name="Content Placeholder 2"/>
          <p:cNvSpPr>
            <a:spLocks noGrp="1"/>
          </p:cNvSpPr>
          <p:nvPr>
            <p:ph idx="1"/>
          </p:nvPr>
        </p:nvSpPr>
        <p:spPr>
          <a:xfrm>
            <a:off x="838200" y="1825625"/>
            <a:ext cx="5348111" cy="4351338"/>
          </a:xfrm>
        </p:spPr>
        <p:txBody>
          <a:bodyPr/>
          <a:lstStyle/>
          <a:p>
            <a:r>
              <a:rPr lang="en-US" dirty="0" smtClean="0"/>
              <a:t>A segment of DNA that codes for a trait.</a:t>
            </a:r>
          </a:p>
          <a:p>
            <a:pPr lvl="1"/>
            <a:r>
              <a:rPr lang="en-US" dirty="0" smtClean="0"/>
              <a:t>Disease resistance</a:t>
            </a:r>
          </a:p>
          <a:p>
            <a:pPr lvl="2"/>
            <a:r>
              <a:rPr lang="en-US" dirty="0" smtClean="0"/>
              <a:t> bacteria</a:t>
            </a:r>
            <a:endParaRPr lang="en-US" dirty="0"/>
          </a:p>
          <a:p>
            <a:pPr lvl="2"/>
            <a:r>
              <a:rPr lang="en-US" dirty="0" smtClean="0"/>
              <a:t> fungi</a:t>
            </a:r>
          </a:p>
          <a:p>
            <a:pPr lvl="1"/>
            <a:r>
              <a:rPr lang="en-US" dirty="0" smtClean="0"/>
              <a:t>Vitamin A</a:t>
            </a:r>
          </a:p>
          <a:p>
            <a:pPr marL="0" indent="0">
              <a:buNone/>
            </a:pPr>
            <a:endParaRPr lang="en-US" dirty="0" smtClean="0"/>
          </a:p>
          <a:p>
            <a:pPr lvl="1"/>
            <a:endParaRPr lang="en-US" dirty="0"/>
          </a:p>
        </p:txBody>
      </p:sp>
      <p:pic>
        <p:nvPicPr>
          <p:cNvPr id="4" name="Picture 2" descr="http://www.ncbi.nlm.nih.gov/Class/MLACourse/Original8Hour/Genetics/chromosome.gif">
            <a:hlinkClick r:id="rId2"/>
          </p:cNvPr>
          <p:cNvPicPr>
            <a:picLocks noChangeAspect="1" noChangeArrowheads="1"/>
          </p:cNvPicPr>
          <p:nvPr/>
        </p:nvPicPr>
        <p:blipFill>
          <a:blip r:embed="rId3" cstate="print"/>
          <a:srcRect/>
          <a:stretch>
            <a:fillRect/>
          </a:stretch>
        </p:blipFill>
        <p:spPr bwMode="auto">
          <a:xfrm>
            <a:off x="6186311" y="0"/>
            <a:ext cx="5802489" cy="6862560"/>
          </a:xfrm>
          <a:prstGeom prst="rect">
            <a:avLst/>
          </a:prstGeom>
          <a:noFill/>
        </p:spPr>
      </p:pic>
      <p:pic>
        <p:nvPicPr>
          <p:cNvPr id="5" name="Picture 4"/>
          <p:cNvPicPr>
            <a:picLocks noChangeAspect="1" noChangeArrowheads="1"/>
          </p:cNvPicPr>
          <p:nvPr/>
        </p:nvPicPr>
        <p:blipFill>
          <a:blip r:embed="rId4" cstate="print"/>
          <a:srcRect/>
          <a:stretch>
            <a:fillRect/>
          </a:stretch>
        </p:blipFill>
        <p:spPr bwMode="auto">
          <a:xfrm>
            <a:off x="705578" y="4243740"/>
            <a:ext cx="3893696" cy="2614260"/>
          </a:xfrm>
          <a:prstGeom prst="rect">
            <a:avLst/>
          </a:prstGeom>
          <a:noFill/>
          <a:ln w="9525">
            <a:noFill/>
            <a:miter lim="800000"/>
            <a:headEnd/>
            <a:tailEnd/>
          </a:ln>
        </p:spPr>
      </p:pic>
    </p:spTree>
    <p:extLst>
      <p:ext uri="{BB962C8B-B14F-4D97-AF65-F5344CB8AC3E}">
        <p14:creationId xmlns:p14="http://schemas.microsoft.com/office/powerpoint/2010/main" val="1672952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86" y="656823"/>
            <a:ext cx="10972800" cy="1680692"/>
          </a:xfrm>
        </p:spPr>
        <p:txBody>
          <a:bodyPr>
            <a:normAutofit/>
          </a:bodyPr>
          <a:lstStyle/>
          <a:p>
            <a:r>
              <a:rPr lang="en-US" sz="2400" dirty="0" smtClean="0"/>
              <a:t>Food &amp; History</a:t>
            </a:r>
            <a:br>
              <a:rPr lang="en-US" sz="2400" dirty="0" smtClean="0"/>
            </a:br>
            <a:r>
              <a:rPr lang="en-US" sz="2400" dirty="0" smtClean="0"/>
              <a:t>Change over time</a:t>
            </a:r>
            <a:br>
              <a:rPr lang="en-US" sz="2400" dirty="0" smtClean="0"/>
            </a:br>
            <a:r>
              <a:rPr lang="en-US" sz="2400" dirty="0" smtClean="0"/>
              <a:t>Obj. TSW develop a better understanding of global trends in the food industry. </a:t>
            </a:r>
            <a:endParaRPr lang="en-US" sz="2400" dirty="0"/>
          </a:p>
        </p:txBody>
      </p:sp>
      <p:sp>
        <p:nvSpPr>
          <p:cNvPr id="3" name="Content Placeholder 2"/>
          <p:cNvSpPr>
            <a:spLocks noGrp="1"/>
          </p:cNvSpPr>
          <p:nvPr>
            <p:ph sz="half" idx="1"/>
          </p:nvPr>
        </p:nvSpPr>
        <p:spPr/>
        <p:txBody>
          <a:bodyPr>
            <a:normAutofit fontScale="92500" lnSpcReduction="10000"/>
          </a:bodyPr>
          <a:lstStyle/>
          <a:p>
            <a:r>
              <a:rPr lang="en-US" dirty="0" smtClean="0">
                <a:hlinkClick r:id="rId2"/>
              </a:rPr>
              <a:t>Journey 2050</a:t>
            </a:r>
            <a:endParaRPr lang="en-US" dirty="0"/>
          </a:p>
        </p:txBody>
      </p:sp>
      <p:sp>
        <p:nvSpPr>
          <p:cNvPr id="4" name="Content Placeholder 3"/>
          <p:cNvSpPr>
            <a:spLocks noGrp="1"/>
          </p:cNvSpPr>
          <p:nvPr>
            <p:ph sz="half" idx="2"/>
          </p:nvPr>
        </p:nvSpPr>
        <p:spPr>
          <a:xfrm>
            <a:off x="6181344" y="2560320"/>
            <a:ext cx="5409642" cy="3310128"/>
          </a:xfrm>
        </p:spPr>
        <p:txBody>
          <a:bodyPr>
            <a:normAutofit fontScale="92500" lnSpcReduction="10000"/>
          </a:bodyPr>
          <a:lstStyle/>
          <a:p>
            <a:pPr marL="457200" indent="-457200">
              <a:buFont typeface="+mj-lt"/>
              <a:buAutoNum type="arabicPeriod"/>
            </a:pPr>
            <a:r>
              <a:rPr lang="en-US" dirty="0" smtClean="0"/>
              <a:t>Describe the word sustainability and give an example.</a:t>
            </a:r>
          </a:p>
          <a:p>
            <a:pPr marL="457200" indent="-457200">
              <a:buFont typeface="+mj-lt"/>
              <a:buAutoNum type="arabicPeriod"/>
            </a:pPr>
            <a:r>
              <a:rPr lang="en-US" dirty="0" smtClean="0"/>
              <a:t>After watching the sustainability video, what are the three parts of the sustainability barrel?</a:t>
            </a:r>
          </a:p>
          <a:p>
            <a:pPr marL="457200" indent="-457200">
              <a:buFont typeface="+mj-lt"/>
              <a:buAutoNum type="arabicPeriod"/>
            </a:pPr>
            <a:r>
              <a:rPr lang="en-US" dirty="0" smtClean="0"/>
              <a:t>What are our weakest links in the sustainability barrel?  How do some of the parts of the sustainability barrel apply to our Farm to Fork program?</a:t>
            </a:r>
            <a:endParaRPr lang="en-US" dirty="0"/>
          </a:p>
        </p:txBody>
      </p:sp>
      <p:pic>
        <p:nvPicPr>
          <p:cNvPr id="6" name="Picture 5"/>
          <p:cNvPicPr>
            <a:picLocks noChangeAspect="1"/>
          </p:cNvPicPr>
          <p:nvPr/>
        </p:nvPicPr>
        <p:blipFill>
          <a:blip r:embed="rId3"/>
          <a:stretch>
            <a:fillRect/>
          </a:stretch>
        </p:blipFill>
        <p:spPr>
          <a:xfrm>
            <a:off x="816734" y="2868768"/>
            <a:ext cx="4489361" cy="3367021"/>
          </a:xfrm>
          <a:prstGeom prst="rect">
            <a:avLst/>
          </a:prstGeom>
        </p:spPr>
      </p:pic>
    </p:spTree>
    <p:extLst>
      <p:ext uri="{BB962C8B-B14F-4D97-AF65-F5344CB8AC3E}">
        <p14:creationId xmlns:p14="http://schemas.microsoft.com/office/powerpoint/2010/main" val="3001887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3200" b="1" dirty="0" smtClean="0"/>
              <a:t>Gene splicing</a:t>
            </a:r>
            <a:endParaRPr lang="en-US" sz="3200" b="1" dirty="0"/>
          </a:p>
        </p:txBody>
      </p:sp>
      <p:sp>
        <p:nvSpPr>
          <p:cNvPr id="3" name="Content Placeholder 2"/>
          <p:cNvSpPr>
            <a:spLocks noGrp="1"/>
          </p:cNvSpPr>
          <p:nvPr>
            <p:ph idx="1"/>
          </p:nvPr>
        </p:nvSpPr>
        <p:spPr>
          <a:xfrm>
            <a:off x="4353596" y="849313"/>
            <a:ext cx="7340421" cy="4351338"/>
          </a:xfrm>
        </p:spPr>
        <p:txBody>
          <a:bodyPr/>
          <a:lstStyle/>
          <a:p>
            <a:r>
              <a:rPr lang="en-US" b="1" dirty="0" smtClean="0"/>
              <a:t>Bacterial plasmids </a:t>
            </a:r>
            <a:r>
              <a:rPr lang="en-US" dirty="0" smtClean="0"/>
              <a:t>are used with </a:t>
            </a:r>
            <a:r>
              <a:rPr lang="en-US" b="1" dirty="0" smtClean="0"/>
              <a:t>restriction enzymes </a:t>
            </a:r>
            <a:r>
              <a:rPr lang="en-US" dirty="0" smtClean="0"/>
              <a:t>to cut sections of DNA out of one organism to be inserted into another organism.</a:t>
            </a:r>
            <a:endParaRPr lang="en-US" dirty="0"/>
          </a:p>
        </p:txBody>
      </p:sp>
      <p:pic>
        <p:nvPicPr>
          <p:cNvPr id="4" name="Picture 13" descr="Fig"/>
          <p:cNvPicPr>
            <a:picLocks noChangeAspect="1" noChangeArrowheads="1"/>
          </p:cNvPicPr>
          <p:nvPr/>
        </p:nvPicPr>
        <p:blipFill>
          <a:blip r:embed="rId2" cstate="print"/>
          <a:srcRect/>
          <a:stretch>
            <a:fillRect/>
          </a:stretch>
        </p:blipFill>
        <p:spPr bwMode="auto">
          <a:xfrm>
            <a:off x="4627809" y="2174876"/>
            <a:ext cx="6894760" cy="3070860"/>
          </a:xfrm>
          <a:prstGeom prst="rect">
            <a:avLst/>
          </a:prstGeom>
          <a:noFill/>
        </p:spPr>
      </p:pic>
      <p:pic>
        <p:nvPicPr>
          <p:cNvPr id="5" name="Picture 23" descr="BCT-13"/>
          <p:cNvPicPr>
            <a:picLocks noChangeAspect="1" noChangeArrowheads="1"/>
          </p:cNvPicPr>
          <p:nvPr/>
        </p:nvPicPr>
        <p:blipFill>
          <a:blip r:embed="rId3" cstate="print"/>
          <a:srcRect/>
          <a:stretch>
            <a:fillRect/>
          </a:stretch>
        </p:blipFill>
        <p:spPr bwMode="auto">
          <a:xfrm>
            <a:off x="90260" y="469272"/>
            <a:ext cx="4126230" cy="5912209"/>
          </a:xfrm>
          <a:prstGeom prst="rect">
            <a:avLst/>
          </a:prstGeom>
          <a:noFill/>
        </p:spPr>
      </p:pic>
      <p:sp>
        <p:nvSpPr>
          <p:cNvPr id="6" name="TextBox 5"/>
          <p:cNvSpPr txBox="1"/>
          <p:nvPr/>
        </p:nvSpPr>
        <p:spPr>
          <a:xfrm>
            <a:off x="4216490" y="5172308"/>
            <a:ext cx="7306079" cy="1200329"/>
          </a:xfrm>
          <a:prstGeom prst="rect">
            <a:avLst/>
          </a:prstGeom>
          <a:noFill/>
        </p:spPr>
        <p:txBody>
          <a:bodyPr wrap="square" rtlCol="0">
            <a:spAutoFit/>
          </a:bodyPr>
          <a:lstStyle/>
          <a:p>
            <a:r>
              <a:rPr lang="en-US" sz="2400" b="1" dirty="0" smtClean="0"/>
              <a:t>Transgenic Organisms </a:t>
            </a:r>
            <a:r>
              <a:rPr lang="en-US" sz="2400" dirty="0" smtClean="0"/>
              <a:t>– organisms (plants, animals, fungi, bacteria, </a:t>
            </a:r>
            <a:r>
              <a:rPr lang="en-US" sz="2400" dirty="0" err="1" smtClean="0"/>
              <a:t>protists</a:t>
            </a:r>
            <a:r>
              <a:rPr lang="en-US" sz="2400" dirty="0" smtClean="0"/>
              <a:t>) that have foreign DNA from another organism in them.</a:t>
            </a:r>
            <a:endParaRPr lang="en-US" sz="2400" dirty="0"/>
          </a:p>
        </p:txBody>
      </p:sp>
    </p:spTree>
    <p:extLst>
      <p:ext uri="{BB962C8B-B14F-4D97-AF65-F5344CB8AC3E}">
        <p14:creationId xmlns:p14="http://schemas.microsoft.com/office/powerpoint/2010/main" val="2721242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065" y="592428"/>
            <a:ext cx="7446136" cy="1325563"/>
          </a:xfrm>
        </p:spPr>
        <p:txBody>
          <a:bodyPr>
            <a:normAutofit fontScale="90000"/>
          </a:bodyPr>
          <a:lstStyle/>
          <a:p>
            <a:r>
              <a:rPr lang="en-US" dirty="0" smtClean="0"/>
              <a:t>GMO’s – Genetically Modified Organisms</a:t>
            </a:r>
            <a:endParaRPr lang="en-US" dirty="0"/>
          </a:p>
        </p:txBody>
      </p:sp>
      <p:sp>
        <p:nvSpPr>
          <p:cNvPr id="3" name="Content Placeholder 2"/>
          <p:cNvSpPr>
            <a:spLocks noGrp="1"/>
          </p:cNvSpPr>
          <p:nvPr>
            <p:ph idx="1"/>
          </p:nvPr>
        </p:nvSpPr>
        <p:spPr>
          <a:xfrm>
            <a:off x="838200" y="2382591"/>
            <a:ext cx="7239000" cy="3794371"/>
          </a:xfrm>
        </p:spPr>
        <p:txBody>
          <a:bodyPr/>
          <a:lstStyle/>
          <a:p>
            <a:r>
              <a:rPr lang="en-US" dirty="0" smtClean="0"/>
              <a:t>Golden Rice – Vitamin A inserted to prevent deficiencies.</a:t>
            </a:r>
          </a:p>
          <a:p>
            <a:r>
              <a:rPr lang="en-US" dirty="0" smtClean="0"/>
              <a:t>Vaccines in food – to prevent diarrhea diseases.</a:t>
            </a:r>
          </a:p>
          <a:p>
            <a:r>
              <a:rPr lang="en-US" dirty="0" err="1" smtClean="0"/>
              <a:t>Bt</a:t>
            </a:r>
            <a:r>
              <a:rPr lang="en-US" dirty="0" smtClean="0"/>
              <a:t> Corn – to kill the larval stage of the corn borer beetle</a:t>
            </a:r>
          </a:p>
          <a:p>
            <a:pPr lvl="1"/>
            <a:r>
              <a:rPr lang="en-US" sz="2400" dirty="0" smtClean="0"/>
              <a:t>Insect resistance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0"/>
            <a:ext cx="4114800" cy="6858000"/>
          </a:xfrm>
          <a:prstGeom prst="rect">
            <a:avLst/>
          </a:prstGeom>
        </p:spPr>
      </p:pic>
    </p:spTree>
    <p:extLst>
      <p:ext uri="{BB962C8B-B14F-4D97-AF65-F5344CB8AC3E}">
        <p14:creationId xmlns:p14="http://schemas.microsoft.com/office/powerpoint/2010/main" val="42714353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 Guest Speaker Notes P.  NB</a:t>
            </a:r>
            <a:endParaRPr lang="en-US" dirty="0"/>
          </a:p>
        </p:txBody>
      </p:sp>
      <p:sp>
        <p:nvSpPr>
          <p:cNvPr id="3" name="Content Placeholder 2"/>
          <p:cNvSpPr>
            <a:spLocks noGrp="1"/>
          </p:cNvSpPr>
          <p:nvPr>
            <p:ph idx="1"/>
          </p:nvPr>
        </p:nvSpPr>
        <p:spPr>
          <a:xfrm>
            <a:off x="540026" y="2395470"/>
            <a:ext cx="11050959" cy="3819799"/>
          </a:xfrm>
        </p:spPr>
        <p:txBody>
          <a:bodyPr>
            <a:normAutofit fontScale="92500" lnSpcReduction="10000"/>
          </a:bodyPr>
          <a:lstStyle/>
          <a:p>
            <a:r>
              <a:rPr lang="en-US" dirty="0" smtClean="0"/>
              <a:t>Please take ½ page of notes about GMO’s from our guest speakers presentation.  </a:t>
            </a:r>
          </a:p>
          <a:p>
            <a:r>
              <a:rPr lang="en-US" dirty="0" smtClean="0"/>
              <a:t>After the guest speaker is finished, write three questions students ask or that you have about the topic/ GMO’s/ guest speaker.</a:t>
            </a:r>
          </a:p>
          <a:p>
            <a:r>
              <a:rPr lang="en-US" dirty="0" smtClean="0"/>
              <a:t>Continue writing for the rest of the page: Include what GMO’s are, give an example of GMO’s that are in our Grocery Stores.  </a:t>
            </a:r>
          </a:p>
          <a:p>
            <a:r>
              <a:rPr lang="en-US" dirty="0" smtClean="0"/>
              <a:t>Explain how GMO’s are created.  </a:t>
            </a:r>
          </a:p>
          <a:p>
            <a:r>
              <a:rPr lang="en-US" dirty="0" smtClean="0"/>
              <a:t>In addition, explain why GMO’s are controversial.  </a:t>
            </a:r>
          </a:p>
          <a:p>
            <a:r>
              <a:rPr lang="en-US" dirty="0" smtClean="0"/>
              <a:t>Include your opinion if Companies should own the genetic rights to organisms. </a:t>
            </a:r>
          </a:p>
          <a:p>
            <a:r>
              <a:rPr lang="en-US" dirty="0" smtClean="0"/>
              <a:t>Lastly, Why do you or don’t you agree with GMO’s?</a:t>
            </a:r>
            <a:endParaRPr lang="en-US" dirty="0"/>
          </a:p>
        </p:txBody>
      </p:sp>
    </p:spTree>
    <p:extLst>
      <p:ext uri="{BB962C8B-B14F-4D97-AF65-F5344CB8AC3E}">
        <p14:creationId xmlns:p14="http://schemas.microsoft.com/office/powerpoint/2010/main" val="1231058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07" y="631066"/>
            <a:ext cx="10934163" cy="1654934"/>
          </a:xfrm>
        </p:spPr>
        <p:txBody>
          <a:bodyPr>
            <a:normAutofit fontScale="90000"/>
          </a:bodyPr>
          <a:lstStyle/>
          <a:p>
            <a:r>
              <a:rPr lang="en-US" dirty="0" smtClean="0"/>
              <a:t> Genetically Modified Organisms</a:t>
            </a:r>
            <a:br>
              <a:rPr lang="en-US" dirty="0" smtClean="0"/>
            </a:br>
            <a:r>
              <a:rPr lang="en-US" dirty="0" smtClean="0"/>
              <a:t>Obj. TSW learn to construct and critique facts from opinions about GMO’s P.  NB</a:t>
            </a:r>
            <a:endParaRPr lang="en-US" dirty="0"/>
          </a:p>
        </p:txBody>
      </p:sp>
      <p:pic>
        <p:nvPicPr>
          <p:cNvPr id="5" name="Content Placeholder 4"/>
          <p:cNvPicPr>
            <a:picLocks noGrp="1" noChangeAspect="1"/>
          </p:cNvPicPr>
          <p:nvPr>
            <p:ph sz="half" idx="1"/>
          </p:nvPr>
        </p:nvPicPr>
        <p:blipFill>
          <a:blip r:embed="rId2"/>
          <a:stretch>
            <a:fillRect/>
          </a:stretch>
        </p:blipFill>
        <p:spPr>
          <a:xfrm>
            <a:off x="1298575" y="2800191"/>
            <a:ext cx="4718050" cy="2830830"/>
          </a:xfrm>
          <a:prstGeom prst="rect">
            <a:avLst/>
          </a:prstGeom>
        </p:spPr>
      </p:pic>
      <p:sp>
        <p:nvSpPr>
          <p:cNvPr id="4" name="Content Placeholder 3"/>
          <p:cNvSpPr>
            <a:spLocks noGrp="1"/>
          </p:cNvSpPr>
          <p:nvPr>
            <p:ph sz="half" idx="2"/>
          </p:nvPr>
        </p:nvSpPr>
        <p:spPr/>
        <p:txBody>
          <a:bodyPr>
            <a:normAutofit lnSpcReduction="10000"/>
          </a:bodyPr>
          <a:lstStyle/>
          <a:p>
            <a:pPr marL="457200" indent="-457200">
              <a:buFont typeface="+mj-lt"/>
              <a:buAutoNum type="arabicPeriod"/>
            </a:pPr>
            <a:r>
              <a:rPr lang="en-US" dirty="0" smtClean="0"/>
              <a:t>How </a:t>
            </a:r>
            <a:r>
              <a:rPr lang="en-US" dirty="0"/>
              <a:t>can genetic engineering and/or Genetically Modified Organisms be part of the solution to poverty and feeding 9 billion people by 2050</a:t>
            </a:r>
            <a:r>
              <a:rPr lang="en-US" dirty="0" smtClean="0"/>
              <a:t>?</a:t>
            </a:r>
          </a:p>
          <a:p>
            <a:pPr marL="457200" indent="-457200">
              <a:buFont typeface="+mj-lt"/>
              <a:buAutoNum type="arabicPeriod"/>
            </a:pPr>
            <a:r>
              <a:rPr lang="en-US" dirty="0" smtClean="0"/>
              <a:t>Why or how can we own genes?</a:t>
            </a:r>
          </a:p>
          <a:p>
            <a:pPr marL="457200" indent="-457200">
              <a:buFont typeface="+mj-lt"/>
              <a:buAutoNum type="arabicPeriod"/>
            </a:pPr>
            <a:r>
              <a:rPr lang="en-US" dirty="0" smtClean="0"/>
              <a:t>Write a 3 sentence opinion about GMO’s</a:t>
            </a:r>
            <a:endParaRPr lang="en-US" dirty="0"/>
          </a:p>
        </p:txBody>
      </p:sp>
    </p:spTree>
    <p:extLst>
      <p:ext uri="{BB962C8B-B14F-4D97-AF65-F5344CB8AC3E}">
        <p14:creationId xmlns:p14="http://schemas.microsoft.com/office/powerpoint/2010/main" val="3277548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104" y="649358"/>
            <a:ext cx="11078818" cy="1636642"/>
          </a:xfrm>
        </p:spPr>
        <p:txBody>
          <a:bodyPr>
            <a:normAutofit/>
          </a:bodyPr>
          <a:lstStyle/>
          <a:p>
            <a:r>
              <a:rPr lang="en-US" sz="2800" dirty="0" smtClean="0"/>
              <a:t>Create a survey &amp; Interview people. </a:t>
            </a:r>
            <a:br>
              <a:rPr lang="en-US" sz="2800" dirty="0" smtClean="0"/>
            </a:br>
            <a:r>
              <a:rPr lang="en-US" sz="2800" dirty="0" smtClean="0"/>
              <a:t>You have learned that feeding 9 Billion people by 2050 will be challenging, that part of that solution are local farms and possibly the use of GMO’s.</a:t>
            </a:r>
            <a:endParaRPr lang="en-US" sz="2800" dirty="0"/>
          </a:p>
        </p:txBody>
      </p:sp>
      <p:sp>
        <p:nvSpPr>
          <p:cNvPr id="3" name="Content Placeholder 2"/>
          <p:cNvSpPr>
            <a:spLocks noGrp="1"/>
          </p:cNvSpPr>
          <p:nvPr>
            <p:ph idx="1"/>
          </p:nvPr>
        </p:nvSpPr>
        <p:spPr>
          <a:xfrm>
            <a:off x="755374" y="2438399"/>
            <a:ext cx="10866783" cy="3564835"/>
          </a:xfrm>
        </p:spPr>
        <p:txBody>
          <a:bodyPr>
            <a:normAutofit lnSpcReduction="10000"/>
          </a:bodyPr>
          <a:lstStyle/>
          <a:p>
            <a:r>
              <a:rPr lang="en-US" dirty="0" smtClean="0"/>
              <a:t>Working with a partner or by yourself:</a:t>
            </a:r>
          </a:p>
          <a:p>
            <a:r>
              <a:rPr lang="en-US" dirty="0" smtClean="0"/>
              <a:t>Create a 5 question survey asking people about GMO’s and/ or poverty/ or how to grow food/ Urban Farms- Farm to Fork.</a:t>
            </a:r>
          </a:p>
          <a:p>
            <a:r>
              <a:rPr lang="en-US" dirty="0"/>
              <a:t>A</a:t>
            </a:r>
            <a:r>
              <a:rPr lang="en-US" dirty="0" smtClean="0"/>
              <a:t>sk only 10 random people of various ages, socioeconomic and ethnic backgrounds.</a:t>
            </a:r>
          </a:p>
          <a:p>
            <a:r>
              <a:rPr lang="en-US" dirty="0" smtClean="0"/>
              <a:t>Your teacher must approve your questions first, before you conduct your survey.</a:t>
            </a:r>
          </a:p>
          <a:p>
            <a:r>
              <a:rPr lang="en-US" dirty="0" smtClean="0"/>
              <a:t>Present a chart of responses in a PPT slide to show the class.  Due:  __________.</a:t>
            </a:r>
          </a:p>
          <a:p>
            <a:r>
              <a:rPr lang="en-US" dirty="0" smtClean="0"/>
              <a:t>Write a 1 page reflection on this activity:  What went as expected, what did not go as expected?  Why?  What did you learn about Poverty?, GMO’s?, Food?  Page ____NB</a:t>
            </a:r>
            <a:endParaRPr lang="en-US" dirty="0"/>
          </a:p>
        </p:txBody>
      </p:sp>
    </p:spTree>
    <p:extLst>
      <p:ext uri="{BB962C8B-B14F-4D97-AF65-F5344CB8AC3E}">
        <p14:creationId xmlns:p14="http://schemas.microsoft.com/office/powerpoint/2010/main" val="2144830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66152"/>
            <a:ext cx="9601196" cy="1303867"/>
          </a:xfrm>
        </p:spPr>
        <p:txBody>
          <a:bodyPr>
            <a:noAutofit/>
          </a:bodyPr>
          <a:lstStyle/>
          <a:p>
            <a:r>
              <a:rPr lang="en-US" sz="2800" dirty="0" smtClean="0"/>
              <a:t>The science of food</a:t>
            </a:r>
            <a:br>
              <a:rPr lang="en-US" sz="2800" dirty="0" smtClean="0"/>
            </a:br>
            <a:r>
              <a:rPr lang="en-US" sz="2800" dirty="0"/>
              <a:t> </a:t>
            </a:r>
            <a:r>
              <a:rPr lang="en-US" sz="2800" dirty="0" smtClean="0"/>
              <a:t>Obj. TSW construct a logical argument for or against GMO’s using scientific language. </a:t>
            </a:r>
            <a:endParaRPr lang="en-US" sz="2800" dirty="0"/>
          </a:p>
        </p:txBody>
      </p:sp>
      <p:pic>
        <p:nvPicPr>
          <p:cNvPr id="5" name="Content Placeholder 4"/>
          <p:cNvPicPr>
            <a:picLocks noGrp="1" noChangeAspect="1"/>
          </p:cNvPicPr>
          <p:nvPr>
            <p:ph sz="half" idx="1"/>
          </p:nvPr>
        </p:nvPicPr>
        <p:blipFill>
          <a:blip r:embed="rId2"/>
          <a:stretch>
            <a:fillRect/>
          </a:stretch>
        </p:blipFill>
        <p:spPr>
          <a:xfrm>
            <a:off x="138515" y="2285999"/>
            <a:ext cx="4718050" cy="2992466"/>
          </a:xfrm>
          <a:prstGeom prst="rect">
            <a:avLst/>
          </a:prstGeom>
        </p:spPr>
      </p:pic>
      <p:sp>
        <p:nvSpPr>
          <p:cNvPr id="4" name="Content Placeholder 3"/>
          <p:cNvSpPr>
            <a:spLocks noGrp="1"/>
          </p:cNvSpPr>
          <p:nvPr>
            <p:ph sz="half" idx="2"/>
          </p:nvPr>
        </p:nvSpPr>
        <p:spPr>
          <a:xfrm>
            <a:off x="7002978" y="2414546"/>
            <a:ext cx="4718304" cy="3310128"/>
          </a:xfrm>
        </p:spPr>
        <p:txBody>
          <a:bodyPr/>
          <a:lstStyle/>
          <a:p>
            <a:pPr marL="457200" indent="-457200">
              <a:buFont typeface="+mj-lt"/>
              <a:buAutoNum type="arabicPeriod"/>
            </a:pPr>
            <a:r>
              <a:rPr lang="en-US" dirty="0" smtClean="0"/>
              <a:t>How is DNA important in GMO’s?</a:t>
            </a:r>
          </a:p>
          <a:p>
            <a:pPr marL="457200" indent="-457200">
              <a:buFont typeface="+mj-lt"/>
              <a:buAutoNum type="arabicPeriod"/>
            </a:pPr>
            <a:r>
              <a:rPr lang="en-US" dirty="0" smtClean="0"/>
              <a:t>How has technological advances played a role in developing food?</a:t>
            </a:r>
          </a:p>
          <a:p>
            <a:pPr marL="457200" indent="-457200">
              <a:buFont typeface="+mj-lt"/>
              <a:buAutoNum type="arabicPeriod"/>
            </a:pPr>
            <a:r>
              <a:rPr lang="en-US" dirty="0" smtClean="0"/>
              <a:t>If you could change one food source to be different in some way, what would it be and why?</a:t>
            </a:r>
            <a:endParaRPr lang="en-US" dirty="0"/>
          </a:p>
        </p:txBody>
      </p:sp>
      <p:pic>
        <p:nvPicPr>
          <p:cNvPr id="6" name="Picture 5"/>
          <p:cNvPicPr>
            <a:picLocks noChangeAspect="1"/>
          </p:cNvPicPr>
          <p:nvPr/>
        </p:nvPicPr>
        <p:blipFill>
          <a:blip r:embed="rId3"/>
          <a:stretch>
            <a:fillRect/>
          </a:stretch>
        </p:blipFill>
        <p:spPr>
          <a:xfrm>
            <a:off x="2497540" y="4407467"/>
            <a:ext cx="4582045" cy="2450533"/>
          </a:xfrm>
          <a:prstGeom prst="rect">
            <a:avLst/>
          </a:prstGeom>
        </p:spPr>
      </p:pic>
    </p:spTree>
    <p:extLst>
      <p:ext uri="{BB962C8B-B14F-4D97-AF65-F5344CB8AC3E}">
        <p14:creationId xmlns:p14="http://schemas.microsoft.com/office/powerpoint/2010/main" val="979253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Lesson 3:  Old School Remedies</a:t>
            </a:r>
            <a:endParaRPr lang="en-US" sz="4000" dirty="0"/>
          </a:p>
        </p:txBody>
      </p:sp>
      <p:sp>
        <p:nvSpPr>
          <p:cNvPr id="3" name="Subtitle 2"/>
          <p:cNvSpPr>
            <a:spLocks noGrp="1"/>
          </p:cNvSpPr>
          <p:nvPr>
            <p:ph type="subTitle" idx="1"/>
          </p:nvPr>
        </p:nvSpPr>
        <p:spPr/>
        <p:txBody>
          <a:bodyPr>
            <a:normAutofit/>
          </a:bodyPr>
          <a:lstStyle/>
          <a:p>
            <a:r>
              <a:rPr lang="en-US" sz="2400" dirty="0" smtClean="0"/>
              <a:t>F2F2  UNIT 3 </a:t>
            </a:r>
          </a:p>
          <a:p>
            <a:r>
              <a:rPr lang="en-US" sz="2400" dirty="0" smtClean="0"/>
              <a:t>Global Food/ Food Equity</a:t>
            </a:r>
            <a:endParaRPr lang="en-US" sz="2400" dirty="0"/>
          </a:p>
        </p:txBody>
      </p:sp>
    </p:spTree>
    <p:extLst>
      <p:ext uri="{BB962C8B-B14F-4D97-AF65-F5344CB8AC3E}">
        <p14:creationId xmlns:p14="http://schemas.microsoft.com/office/powerpoint/2010/main" val="3083546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Honey, Can it help with Allergies?</a:t>
            </a:r>
            <a:br>
              <a:rPr lang="en-US" dirty="0" smtClean="0"/>
            </a:br>
            <a:r>
              <a:rPr lang="en-US" dirty="0" smtClean="0"/>
              <a:t>Obj. TSW learn about the possible benefits of eating local honey. </a:t>
            </a:r>
            <a:endParaRPr lang="en-US" dirty="0"/>
          </a:p>
        </p:txBody>
      </p:sp>
      <p:pic>
        <p:nvPicPr>
          <p:cNvPr id="5" name="Content Placeholder 4"/>
          <p:cNvPicPr>
            <a:picLocks noGrp="1" noChangeAspect="1"/>
          </p:cNvPicPr>
          <p:nvPr>
            <p:ph sz="half" idx="1"/>
          </p:nvPr>
        </p:nvPicPr>
        <p:blipFill>
          <a:blip r:embed="rId2"/>
          <a:stretch>
            <a:fillRect/>
          </a:stretch>
        </p:blipFill>
        <p:spPr>
          <a:xfrm>
            <a:off x="4459261" y="2560320"/>
            <a:ext cx="2482452" cy="3309937"/>
          </a:xfrm>
          <a:prstGeom prst="rect">
            <a:avLst/>
          </a:prstGeom>
        </p:spPr>
      </p:pic>
      <p:sp>
        <p:nvSpPr>
          <p:cNvPr id="4" name="Content Placeholder 3"/>
          <p:cNvSpPr>
            <a:spLocks noGrp="1"/>
          </p:cNvSpPr>
          <p:nvPr>
            <p:ph sz="half" idx="2"/>
          </p:nvPr>
        </p:nvSpPr>
        <p:spPr>
          <a:xfrm>
            <a:off x="6941713" y="2560320"/>
            <a:ext cx="4726545" cy="3310128"/>
          </a:xfrm>
        </p:spPr>
        <p:txBody>
          <a:bodyPr/>
          <a:lstStyle/>
          <a:p>
            <a:pPr marL="457200" indent="-457200">
              <a:buFont typeface="+mj-lt"/>
              <a:buAutoNum type="arabicPeriod"/>
            </a:pPr>
            <a:r>
              <a:rPr lang="en-US" dirty="0" smtClean="0"/>
              <a:t> What do you know about honey?</a:t>
            </a:r>
          </a:p>
          <a:p>
            <a:pPr marL="457200" indent="-457200">
              <a:buFont typeface="+mj-lt"/>
              <a:buAutoNum type="arabicPeriod"/>
            </a:pPr>
            <a:r>
              <a:rPr lang="en-US" dirty="0" smtClean="0"/>
              <a:t>What do you know about bees?</a:t>
            </a:r>
          </a:p>
          <a:p>
            <a:pPr marL="457200" indent="-457200">
              <a:buFont typeface="+mj-lt"/>
              <a:buAutoNum type="arabicPeriod"/>
            </a:pPr>
            <a:r>
              <a:rPr lang="en-US" dirty="0" smtClean="0"/>
              <a:t>What do you know about Colony Collapse </a:t>
            </a:r>
            <a:r>
              <a:rPr lang="en-US" dirty="0"/>
              <a:t>D</a:t>
            </a:r>
            <a:r>
              <a:rPr lang="en-US" dirty="0" smtClean="0"/>
              <a:t>isorder?</a:t>
            </a:r>
            <a:endParaRPr lang="en-US" dirty="0"/>
          </a:p>
        </p:txBody>
      </p:sp>
      <p:pic>
        <p:nvPicPr>
          <p:cNvPr id="6" name="Picture 5"/>
          <p:cNvPicPr>
            <a:picLocks noChangeAspect="1"/>
          </p:cNvPicPr>
          <p:nvPr/>
        </p:nvPicPr>
        <p:blipFill>
          <a:blip r:embed="rId3"/>
          <a:stretch>
            <a:fillRect/>
          </a:stretch>
        </p:blipFill>
        <p:spPr>
          <a:xfrm>
            <a:off x="102964" y="4411548"/>
            <a:ext cx="3678055" cy="2446451"/>
          </a:xfrm>
          <a:prstGeom prst="rect">
            <a:avLst/>
          </a:prstGeom>
        </p:spPr>
      </p:pic>
      <p:pic>
        <p:nvPicPr>
          <p:cNvPr id="7" name="Picture 6"/>
          <p:cNvPicPr>
            <a:picLocks noChangeAspect="1"/>
          </p:cNvPicPr>
          <p:nvPr/>
        </p:nvPicPr>
        <p:blipFill>
          <a:blip r:embed="rId4"/>
          <a:stretch>
            <a:fillRect/>
          </a:stretch>
        </p:blipFill>
        <p:spPr>
          <a:xfrm>
            <a:off x="8435532" y="4352925"/>
            <a:ext cx="3333750" cy="2505075"/>
          </a:xfrm>
          <a:prstGeom prst="rect">
            <a:avLst/>
          </a:prstGeom>
        </p:spPr>
      </p:pic>
    </p:spTree>
    <p:extLst>
      <p:ext uri="{BB962C8B-B14F-4D97-AF65-F5344CB8AC3E}">
        <p14:creationId xmlns:p14="http://schemas.microsoft.com/office/powerpoint/2010/main" val="2951634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Online Honey Bee Research Activity p.  NB</a:t>
            </a:r>
            <a:endParaRPr lang="en-US" dirty="0"/>
          </a:p>
        </p:txBody>
      </p:sp>
      <p:sp>
        <p:nvSpPr>
          <p:cNvPr id="3" name="Content Placeholder 2"/>
          <p:cNvSpPr>
            <a:spLocks noGrp="1"/>
          </p:cNvSpPr>
          <p:nvPr>
            <p:ph idx="1"/>
          </p:nvPr>
        </p:nvSpPr>
        <p:spPr/>
        <p:txBody>
          <a:bodyPr/>
          <a:lstStyle/>
          <a:p>
            <a:r>
              <a:rPr lang="en-US" dirty="0" smtClean="0"/>
              <a:t>What are the benefits to eating locally grown honey?</a:t>
            </a:r>
          </a:p>
          <a:p>
            <a:r>
              <a:rPr lang="en-US" dirty="0" smtClean="0"/>
              <a:t>What are different types of Bees?</a:t>
            </a:r>
          </a:p>
          <a:p>
            <a:r>
              <a:rPr lang="en-US" dirty="0" smtClean="0"/>
              <a:t>What breed of bees are in our local area?</a:t>
            </a:r>
          </a:p>
          <a:p>
            <a:r>
              <a:rPr lang="en-US" dirty="0" smtClean="0"/>
              <a:t>What is Colony Collapse Disorder, What are the possible causes?  </a:t>
            </a:r>
            <a:r>
              <a:rPr lang="en-US" dirty="0"/>
              <a:t>H</a:t>
            </a:r>
            <a:r>
              <a:rPr lang="en-US" dirty="0" smtClean="0"/>
              <a:t>ow does it impact us?</a:t>
            </a:r>
          </a:p>
          <a:p>
            <a:endParaRPr lang="en-US" dirty="0"/>
          </a:p>
        </p:txBody>
      </p:sp>
    </p:spTree>
    <p:extLst>
      <p:ext uri="{BB962C8B-B14F-4D97-AF65-F5344CB8AC3E}">
        <p14:creationId xmlns:p14="http://schemas.microsoft.com/office/powerpoint/2010/main" val="1992860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Guest Speaker - Bees</a:t>
            </a:r>
            <a:endParaRPr lang="en-US" dirty="0"/>
          </a:p>
        </p:txBody>
      </p:sp>
      <p:sp>
        <p:nvSpPr>
          <p:cNvPr id="3" name="Content Placeholder 2"/>
          <p:cNvSpPr>
            <a:spLocks noGrp="1"/>
          </p:cNvSpPr>
          <p:nvPr>
            <p:ph idx="1"/>
          </p:nvPr>
        </p:nvSpPr>
        <p:spPr/>
        <p:txBody>
          <a:bodyPr/>
          <a:lstStyle/>
          <a:p>
            <a:r>
              <a:rPr lang="en-US" dirty="0" smtClean="0"/>
              <a:t>Write a page of notes about Honey bees p.  NB</a:t>
            </a:r>
          </a:p>
          <a:p>
            <a:r>
              <a:rPr lang="en-US" dirty="0" smtClean="0"/>
              <a:t>What are honey bees?</a:t>
            </a:r>
          </a:p>
          <a:p>
            <a:r>
              <a:rPr lang="en-US" dirty="0" smtClean="0"/>
              <a:t>Give examples of what they do using words such as: Pollination, symbiosis, food chain.  </a:t>
            </a:r>
          </a:p>
          <a:p>
            <a:r>
              <a:rPr lang="en-US" dirty="0" smtClean="0"/>
              <a:t>Explain how their social structure with the Queen, worker and drones are organized.</a:t>
            </a:r>
          </a:p>
          <a:p>
            <a:r>
              <a:rPr lang="en-US" dirty="0" smtClean="0"/>
              <a:t>Why is it important to learn about Colony Collapse Disorder?</a:t>
            </a:r>
            <a:endParaRPr lang="en-US" dirty="0"/>
          </a:p>
        </p:txBody>
      </p:sp>
    </p:spTree>
    <p:extLst>
      <p:ext uri="{BB962C8B-B14F-4D97-AF65-F5344CB8AC3E}">
        <p14:creationId xmlns:p14="http://schemas.microsoft.com/office/powerpoint/2010/main" val="598269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Journey 2050 Video</a:t>
            </a:r>
            <a:endParaRPr lang="en-US" dirty="0"/>
          </a:p>
        </p:txBody>
      </p:sp>
      <p:sp>
        <p:nvSpPr>
          <p:cNvPr id="3" name="Content Placeholder 2"/>
          <p:cNvSpPr>
            <a:spLocks noGrp="1"/>
          </p:cNvSpPr>
          <p:nvPr>
            <p:ph idx="1"/>
          </p:nvPr>
        </p:nvSpPr>
        <p:spPr/>
        <p:txBody>
          <a:bodyPr/>
          <a:lstStyle/>
          <a:p>
            <a:r>
              <a:rPr lang="en-US" dirty="0" smtClean="0"/>
              <a:t>What are the three parts of the Sustainability Barrel?</a:t>
            </a:r>
          </a:p>
          <a:p>
            <a:r>
              <a:rPr lang="en-US" dirty="0" smtClean="0"/>
              <a:t>What is a Limiting Factor?  Give an example.</a:t>
            </a:r>
          </a:p>
          <a:p>
            <a:r>
              <a:rPr lang="en-US" dirty="0" smtClean="0"/>
              <a:t>How can limiting factors keep us from feeding 9 billion people?</a:t>
            </a:r>
          </a:p>
          <a:p>
            <a:r>
              <a:rPr lang="en-US" dirty="0" smtClean="0"/>
              <a:t>Be prepared to discuss how a balance of economic, social, and environmental issues can make it possible to feed more people.  Write your thoughts about the video and concerns for the future in your notebook.</a:t>
            </a:r>
            <a:endParaRPr lang="en-US" dirty="0"/>
          </a:p>
        </p:txBody>
      </p:sp>
    </p:spTree>
    <p:extLst>
      <p:ext uri="{BB962C8B-B14F-4D97-AF65-F5344CB8AC3E}">
        <p14:creationId xmlns:p14="http://schemas.microsoft.com/office/powerpoint/2010/main" val="26623540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Antibiotic Resistance – MRSA</a:t>
            </a:r>
            <a:br>
              <a:rPr lang="en-US" dirty="0" smtClean="0"/>
            </a:br>
            <a:r>
              <a:rPr lang="en-US" dirty="0" smtClean="0"/>
              <a:t>Obj. TSW learn why antibiotic resistant bacteria can be so threatening.  </a:t>
            </a:r>
            <a:endParaRPr lang="en-US" dirty="0"/>
          </a:p>
        </p:txBody>
      </p:sp>
      <p:sp>
        <p:nvSpPr>
          <p:cNvPr id="4" name="Content Placeholder 3"/>
          <p:cNvSpPr>
            <a:spLocks noGrp="1"/>
          </p:cNvSpPr>
          <p:nvPr>
            <p:ph sz="half" idx="2"/>
          </p:nvPr>
        </p:nvSpPr>
        <p:spPr>
          <a:xfrm>
            <a:off x="6340699" y="2423054"/>
            <a:ext cx="5134377" cy="3310128"/>
          </a:xfrm>
        </p:spPr>
        <p:txBody>
          <a:bodyPr>
            <a:normAutofit lnSpcReduction="10000"/>
          </a:bodyPr>
          <a:lstStyle/>
          <a:p>
            <a:pPr marL="457200" indent="-457200">
              <a:buFont typeface="+mj-lt"/>
              <a:buAutoNum type="arabicPeriod"/>
            </a:pPr>
            <a:r>
              <a:rPr lang="en-US" dirty="0" smtClean="0"/>
              <a:t>What does it mean to be resistant?</a:t>
            </a:r>
          </a:p>
          <a:p>
            <a:pPr marL="457200" indent="-457200">
              <a:buFont typeface="+mj-lt"/>
              <a:buAutoNum type="arabicPeriod"/>
            </a:pPr>
            <a:r>
              <a:rPr lang="en-US" dirty="0" smtClean="0"/>
              <a:t>MRSA stands for: Multiple – Resistant Staphylococcus </a:t>
            </a:r>
            <a:r>
              <a:rPr lang="en-US" dirty="0" err="1" smtClean="0"/>
              <a:t>Aureus</a:t>
            </a:r>
            <a:r>
              <a:rPr lang="en-US" dirty="0" smtClean="0"/>
              <a:t>.  Why is this type of bacteria so concerning?</a:t>
            </a:r>
          </a:p>
          <a:p>
            <a:pPr marL="457200" indent="-457200">
              <a:buFont typeface="+mj-lt"/>
              <a:buAutoNum type="arabicPeriod"/>
            </a:pPr>
            <a:r>
              <a:rPr lang="en-US" dirty="0" smtClean="0"/>
              <a:t>What happens when we run out of effective antibiotics to treat bacterial diseases?</a:t>
            </a:r>
            <a:endParaRPr lang="en-US" dirty="0"/>
          </a:p>
        </p:txBody>
      </p:sp>
      <p:pic>
        <p:nvPicPr>
          <p:cNvPr id="6" name="Picture 5"/>
          <p:cNvPicPr>
            <a:picLocks noChangeAspect="1"/>
          </p:cNvPicPr>
          <p:nvPr/>
        </p:nvPicPr>
        <p:blipFill>
          <a:blip r:embed="rId2"/>
          <a:stretch>
            <a:fillRect/>
          </a:stretch>
        </p:blipFill>
        <p:spPr>
          <a:xfrm>
            <a:off x="1023982" y="2560320"/>
            <a:ext cx="5316718" cy="4297680"/>
          </a:xfrm>
          <a:prstGeom prst="rect">
            <a:avLst/>
          </a:prstGeom>
        </p:spPr>
      </p:pic>
      <p:sp>
        <p:nvSpPr>
          <p:cNvPr id="3" name="Content Placeholder 2"/>
          <p:cNvSpPr>
            <a:spLocks noGrp="1"/>
          </p:cNvSpPr>
          <p:nvPr>
            <p:ph sz="half" idx="1"/>
          </p:nvPr>
        </p:nvSpPr>
        <p:spPr/>
        <p:txBody>
          <a:bodyPr>
            <a:normAutofit lnSpcReduction="10000"/>
          </a:bodyPr>
          <a:lstStyle/>
          <a:p>
            <a:endParaRPr lang="en-US" dirty="0"/>
          </a:p>
        </p:txBody>
      </p:sp>
    </p:spTree>
    <p:extLst>
      <p:ext uri="{BB962C8B-B14F-4D97-AF65-F5344CB8AC3E}">
        <p14:creationId xmlns:p14="http://schemas.microsoft.com/office/powerpoint/2010/main" val="1638451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656824"/>
            <a:ext cx="11101589" cy="1629176"/>
          </a:xfrm>
        </p:spPr>
        <p:txBody>
          <a:bodyPr>
            <a:normAutofit fontScale="90000"/>
          </a:bodyPr>
          <a:lstStyle/>
          <a:p>
            <a:r>
              <a:rPr lang="en-US" dirty="0" smtClean="0"/>
              <a:t>Antibiotic Resistance – Cattle/ Livestock</a:t>
            </a:r>
            <a:br>
              <a:rPr lang="en-US" dirty="0" smtClean="0"/>
            </a:br>
            <a:r>
              <a:rPr lang="en-US" dirty="0" smtClean="0"/>
              <a:t>Obj. TSW understand why large CAFO’s medicate their animals even though they are not sick. P.  NB</a:t>
            </a:r>
            <a:endParaRPr lang="en-US" dirty="0"/>
          </a:p>
        </p:txBody>
      </p:sp>
      <p:pic>
        <p:nvPicPr>
          <p:cNvPr id="5" name="Content Placeholder 4"/>
          <p:cNvPicPr>
            <a:picLocks noGrp="1" noChangeAspect="1"/>
          </p:cNvPicPr>
          <p:nvPr>
            <p:ph sz="half" idx="1"/>
          </p:nvPr>
        </p:nvPicPr>
        <p:blipFill>
          <a:blip r:embed="rId2"/>
          <a:stretch>
            <a:fillRect/>
          </a:stretch>
        </p:blipFill>
        <p:spPr>
          <a:xfrm>
            <a:off x="2002631" y="2560638"/>
            <a:ext cx="3309937" cy="3309937"/>
          </a:xfrm>
          <a:prstGeom prst="rect">
            <a:avLst/>
          </a:prstGeom>
        </p:spPr>
      </p:pic>
      <p:sp>
        <p:nvSpPr>
          <p:cNvPr id="4" name="Content Placeholder 3"/>
          <p:cNvSpPr>
            <a:spLocks noGrp="1"/>
          </p:cNvSpPr>
          <p:nvPr>
            <p:ph sz="half" idx="2"/>
          </p:nvPr>
        </p:nvSpPr>
        <p:spPr>
          <a:xfrm>
            <a:off x="6181344" y="2560320"/>
            <a:ext cx="5435400" cy="3310128"/>
          </a:xfrm>
        </p:spPr>
        <p:txBody>
          <a:bodyPr/>
          <a:lstStyle/>
          <a:p>
            <a:pPr marL="457200" indent="-457200">
              <a:buFont typeface="+mj-lt"/>
              <a:buAutoNum type="arabicPeriod"/>
            </a:pPr>
            <a:r>
              <a:rPr lang="en-US" dirty="0" smtClean="0"/>
              <a:t>The picture to the left is a bacteria with three ways it develops a  resistance to antibiotics. Describe one of them.</a:t>
            </a:r>
          </a:p>
          <a:p>
            <a:pPr marL="457200" indent="-457200">
              <a:buFont typeface="+mj-lt"/>
              <a:buAutoNum type="arabicPeriod"/>
            </a:pPr>
            <a:r>
              <a:rPr lang="en-US" dirty="0" smtClean="0"/>
              <a:t>What is a plasmid in a bacteria?</a:t>
            </a:r>
          </a:p>
          <a:p>
            <a:pPr marL="457200" indent="-457200">
              <a:buFont typeface="+mj-lt"/>
              <a:buAutoNum type="arabicPeriod"/>
            </a:pPr>
            <a:r>
              <a:rPr lang="en-US" dirty="0" smtClean="0"/>
              <a:t>What is an enzyme?</a:t>
            </a:r>
          </a:p>
          <a:p>
            <a:pPr marL="0" indent="0">
              <a:buNone/>
            </a:pPr>
            <a:r>
              <a:rPr lang="en-US" dirty="0" smtClean="0"/>
              <a:t>Discussion: How have Bacteria developed three ways to resist antibiotics?</a:t>
            </a:r>
            <a:endParaRPr lang="en-US" dirty="0"/>
          </a:p>
        </p:txBody>
      </p:sp>
    </p:spTree>
    <p:extLst>
      <p:ext uri="{BB962C8B-B14F-4D97-AF65-F5344CB8AC3E}">
        <p14:creationId xmlns:p14="http://schemas.microsoft.com/office/powerpoint/2010/main" val="126672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CAFO</a:t>
            </a:r>
            <a:br>
              <a:rPr lang="en-US" dirty="0" smtClean="0"/>
            </a:br>
            <a:r>
              <a:rPr lang="en-US" dirty="0" smtClean="0"/>
              <a:t>Concentrated Animal Feedlot Organizations</a:t>
            </a:r>
            <a:endParaRPr lang="en-US" dirty="0"/>
          </a:p>
        </p:txBody>
      </p:sp>
      <p:pic>
        <p:nvPicPr>
          <p:cNvPr id="4" name="Content Placeholder 3"/>
          <p:cNvPicPr>
            <a:picLocks noGrp="1" noChangeAspect="1"/>
          </p:cNvPicPr>
          <p:nvPr>
            <p:ph idx="1"/>
          </p:nvPr>
        </p:nvPicPr>
        <p:blipFill>
          <a:blip r:embed="rId2"/>
          <a:stretch>
            <a:fillRect/>
          </a:stretch>
        </p:blipFill>
        <p:spPr>
          <a:xfrm>
            <a:off x="4445658" y="2930950"/>
            <a:ext cx="3300683" cy="3317875"/>
          </a:xfrm>
          <a:prstGeom prst="rect">
            <a:avLst/>
          </a:prstGeom>
        </p:spPr>
      </p:pic>
      <p:pic>
        <p:nvPicPr>
          <p:cNvPr id="5" name="Picture 4"/>
          <p:cNvPicPr>
            <a:picLocks noChangeAspect="1"/>
          </p:cNvPicPr>
          <p:nvPr/>
        </p:nvPicPr>
        <p:blipFill>
          <a:blip r:embed="rId3"/>
          <a:stretch>
            <a:fillRect/>
          </a:stretch>
        </p:blipFill>
        <p:spPr>
          <a:xfrm>
            <a:off x="7765715" y="2454432"/>
            <a:ext cx="3661334" cy="2465298"/>
          </a:xfrm>
          <a:prstGeom prst="rect">
            <a:avLst/>
          </a:prstGeom>
        </p:spPr>
      </p:pic>
      <p:pic>
        <p:nvPicPr>
          <p:cNvPr id="6" name="Picture 5"/>
          <p:cNvPicPr>
            <a:picLocks noChangeAspect="1"/>
          </p:cNvPicPr>
          <p:nvPr/>
        </p:nvPicPr>
        <p:blipFill>
          <a:blip r:embed="rId4"/>
          <a:stretch>
            <a:fillRect/>
          </a:stretch>
        </p:blipFill>
        <p:spPr>
          <a:xfrm>
            <a:off x="616608" y="2454432"/>
            <a:ext cx="3829050" cy="2781300"/>
          </a:xfrm>
          <a:prstGeom prst="rect">
            <a:avLst/>
          </a:prstGeom>
        </p:spPr>
      </p:pic>
    </p:spTree>
    <p:extLst>
      <p:ext uri="{BB962C8B-B14F-4D97-AF65-F5344CB8AC3E}">
        <p14:creationId xmlns:p14="http://schemas.microsoft.com/office/powerpoint/2010/main" val="2064390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Cattle Feedlot</a:t>
            </a:r>
            <a:endParaRPr lang="en-US" dirty="0"/>
          </a:p>
        </p:txBody>
      </p:sp>
      <p:pic>
        <p:nvPicPr>
          <p:cNvPr id="4" name="Content Placeholder 3"/>
          <p:cNvPicPr>
            <a:picLocks noGrp="1" noChangeAspect="1"/>
          </p:cNvPicPr>
          <p:nvPr>
            <p:ph idx="1"/>
          </p:nvPr>
        </p:nvPicPr>
        <p:blipFill>
          <a:blip r:embed="rId2"/>
          <a:stretch>
            <a:fillRect/>
          </a:stretch>
        </p:blipFill>
        <p:spPr>
          <a:xfrm>
            <a:off x="2933845" y="2285999"/>
            <a:ext cx="6324309" cy="4541062"/>
          </a:xfrm>
          <a:prstGeom prst="rect">
            <a:avLst/>
          </a:prstGeom>
        </p:spPr>
      </p:pic>
    </p:spTree>
    <p:extLst>
      <p:ext uri="{BB962C8B-B14F-4D97-AF65-F5344CB8AC3E}">
        <p14:creationId xmlns:p14="http://schemas.microsoft.com/office/powerpoint/2010/main" val="1258321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Activity:  Choose any of the following domesticated Farm animals and research antibiotic resistance p.  NB</a:t>
            </a:r>
            <a:endParaRPr lang="en-US" dirty="0"/>
          </a:p>
        </p:txBody>
      </p:sp>
      <p:sp>
        <p:nvSpPr>
          <p:cNvPr id="3" name="Content Placeholder 2"/>
          <p:cNvSpPr>
            <a:spLocks noGrp="1"/>
          </p:cNvSpPr>
          <p:nvPr>
            <p:ph idx="1"/>
          </p:nvPr>
        </p:nvSpPr>
        <p:spPr>
          <a:xfrm>
            <a:off x="721217" y="2408349"/>
            <a:ext cx="10766738" cy="3467519"/>
          </a:xfrm>
        </p:spPr>
        <p:txBody>
          <a:bodyPr>
            <a:normAutofit/>
          </a:bodyPr>
          <a:lstStyle/>
          <a:p>
            <a:r>
              <a:rPr lang="en-US" dirty="0" smtClean="0"/>
              <a:t>Cattle, Sheep, Pigs, Chickens, Goats</a:t>
            </a:r>
          </a:p>
          <a:p>
            <a:r>
              <a:rPr lang="en-US" dirty="0" smtClean="0"/>
              <a:t>How are the animals given the medication?</a:t>
            </a:r>
          </a:p>
          <a:p>
            <a:r>
              <a:rPr lang="en-US" dirty="0" smtClean="0"/>
              <a:t>What bacterial infections are they being protected against?  What are the most common types of diseases your particular farm animal gets?</a:t>
            </a:r>
          </a:p>
          <a:p>
            <a:r>
              <a:rPr lang="en-US" dirty="0" smtClean="0"/>
              <a:t>Why do we care about antibiotic resistant strains of bacteria in our livestock?</a:t>
            </a:r>
          </a:p>
          <a:p>
            <a:r>
              <a:rPr lang="en-US" dirty="0" smtClean="0"/>
              <a:t>Cite your Online Resources in your NB.  You will need at least </a:t>
            </a:r>
            <a:r>
              <a:rPr lang="en-US" dirty="0"/>
              <a:t>t</a:t>
            </a:r>
            <a:r>
              <a:rPr lang="en-US" dirty="0" smtClean="0"/>
              <a:t>hree resources.</a:t>
            </a:r>
          </a:p>
          <a:p>
            <a:r>
              <a:rPr lang="en-US" dirty="0"/>
              <a:t>https://owl.english.purdue.edu/owl/section/2/10/</a:t>
            </a:r>
          </a:p>
        </p:txBody>
      </p:sp>
    </p:spTree>
    <p:extLst>
      <p:ext uri="{BB962C8B-B14F-4D97-AF65-F5344CB8AC3E}">
        <p14:creationId xmlns:p14="http://schemas.microsoft.com/office/powerpoint/2010/main" val="1893691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9" y="592428"/>
            <a:ext cx="10959920" cy="1693571"/>
          </a:xfrm>
        </p:spPr>
        <p:txBody>
          <a:bodyPr>
            <a:normAutofit fontScale="90000"/>
          </a:bodyPr>
          <a:lstStyle/>
          <a:p>
            <a:r>
              <a:rPr lang="en-US" dirty="0" smtClean="0"/>
              <a:t>Old School Remedies</a:t>
            </a:r>
            <a:br>
              <a:rPr lang="en-US" dirty="0" smtClean="0"/>
            </a:br>
            <a:r>
              <a:rPr lang="en-US" dirty="0" smtClean="0"/>
              <a:t>Obj. TSW think of things they have heard family members say that work to get healthy. </a:t>
            </a:r>
            <a:endParaRPr lang="en-US" dirty="0"/>
          </a:p>
        </p:txBody>
      </p:sp>
      <p:pic>
        <p:nvPicPr>
          <p:cNvPr id="5" name="Content Placeholder 4"/>
          <p:cNvPicPr>
            <a:picLocks noGrp="1" noChangeAspect="1"/>
          </p:cNvPicPr>
          <p:nvPr>
            <p:ph sz="half" idx="1"/>
          </p:nvPr>
        </p:nvPicPr>
        <p:blipFill>
          <a:blip r:embed="rId2"/>
          <a:stretch>
            <a:fillRect/>
          </a:stretch>
        </p:blipFill>
        <p:spPr>
          <a:xfrm>
            <a:off x="1197735" y="2560320"/>
            <a:ext cx="4571569" cy="3718879"/>
          </a:xfrm>
          <a:prstGeom prst="rect">
            <a:avLst/>
          </a:prstGeom>
        </p:spPr>
      </p:pic>
      <p:sp>
        <p:nvSpPr>
          <p:cNvPr id="4" name="Content Placeholder 3"/>
          <p:cNvSpPr>
            <a:spLocks noGrp="1"/>
          </p:cNvSpPr>
          <p:nvPr>
            <p:ph sz="half" idx="2"/>
          </p:nvPr>
        </p:nvSpPr>
        <p:spPr>
          <a:xfrm>
            <a:off x="5949524" y="2560320"/>
            <a:ext cx="5486915" cy="3310128"/>
          </a:xfrm>
        </p:spPr>
        <p:txBody>
          <a:bodyPr/>
          <a:lstStyle/>
          <a:p>
            <a:pPr marL="457200" indent="-457200">
              <a:buFont typeface="+mj-lt"/>
              <a:buAutoNum type="arabicPeriod"/>
            </a:pPr>
            <a:r>
              <a:rPr lang="en-US" dirty="0" smtClean="0"/>
              <a:t>What old school remedies does your family have?</a:t>
            </a:r>
          </a:p>
          <a:p>
            <a:pPr marL="457200" indent="-457200">
              <a:buFont typeface="+mj-lt"/>
              <a:buAutoNum type="arabicPeriod"/>
            </a:pPr>
            <a:r>
              <a:rPr lang="en-US" dirty="0" smtClean="0"/>
              <a:t>What plants, herbs, can help fight some illnesses?</a:t>
            </a:r>
          </a:p>
          <a:p>
            <a:pPr marL="457200" indent="-457200">
              <a:buFont typeface="+mj-lt"/>
              <a:buAutoNum type="arabicPeriod"/>
            </a:pPr>
            <a:r>
              <a:rPr lang="en-US" dirty="0" smtClean="0"/>
              <a:t>Why is it important that we not forget our ancestors and their solutions to staying healthy?</a:t>
            </a:r>
            <a:endParaRPr lang="en-US" dirty="0"/>
          </a:p>
        </p:txBody>
      </p:sp>
    </p:spTree>
    <p:extLst>
      <p:ext uri="{BB962C8B-B14F-4D97-AF65-F5344CB8AC3E}">
        <p14:creationId xmlns:p14="http://schemas.microsoft.com/office/powerpoint/2010/main" val="225109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Read the Online article:</a:t>
            </a:r>
            <a:br>
              <a:rPr lang="en-US" dirty="0" smtClean="0"/>
            </a:br>
            <a:r>
              <a:rPr lang="en-US" dirty="0" smtClean="0"/>
              <a:t>Anglo-Saxon remedy kills hospital superbug MRSA</a:t>
            </a:r>
            <a:endParaRPr lang="en-US" dirty="0"/>
          </a:p>
        </p:txBody>
      </p:sp>
      <p:sp>
        <p:nvSpPr>
          <p:cNvPr id="3" name="Content Placeholder 2"/>
          <p:cNvSpPr>
            <a:spLocks noGrp="1"/>
          </p:cNvSpPr>
          <p:nvPr>
            <p:ph idx="1"/>
          </p:nvPr>
        </p:nvSpPr>
        <p:spPr>
          <a:xfrm>
            <a:off x="746975" y="2395469"/>
            <a:ext cx="10650828" cy="3953815"/>
          </a:xfrm>
        </p:spPr>
        <p:txBody>
          <a:bodyPr>
            <a:normAutofit fontScale="92500" lnSpcReduction="10000"/>
          </a:bodyPr>
          <a:lstStyle/>
          <a:p>
            <a:r>
              <a:rPr lang="en-US" dirty="0" smtClean="0">
                <a:hlinkClick r:id="rId2"/>
              </a:rPr>
              <a:t>Daily News 30 March 2015</a:t>
            </a:r>
            <a:endParaRPr lang="en-US" dirty="0" smtClean="0"/>
          </a:p>
          <a:p>
            <a:r>
              <a:rPr lang="en-US" dirty="0">
                <a:hlinkClick r:id="rId2"/>
              </a:rPr>
              <a:t>https://www.newscientist.com/article/dn27263-anglo-saxon-remedy-kills-hospital-superbug-mrsa</a:t>
            </a:r>
            <a:r>
              <a:rPr lang="en-US" dirty="0" smtClean="0">
                <a:hlinkClick r:id="rId2"/>
              </a:rPr>
              <a:t>/</a:t>
            </a:r>
            <a:endParaRPr lang="en-US" dirty="0" smtClean="0"/>
          </a:p>
          <a:p>
            <a:r>
              <a:rPr lang="en-US" dirty="0" smtClean="0"/>
              <a:t>What is the Claim of the article?</a:t>
            </a:r>
          </a:p>
          <a:p>
            <a:r>
              <a:rPr lang="en-US" dirty="0" smtClean="0"/>
              <a:t>Write the Evidence for the Claim.</a:t>
            </a:r>
          </a:p>
          <a:p>
            <a:r>
              <a:rPr lang="en-US" dirty="0" smtClean="0"/>
              <a:t>What is the reasoning for the Evidence?</a:t>
            </a:r>
          </a:p>
          <a:p>
            <a:r>
              <a:rPr lang="en-US" dirty="0" smtClean="0"/>
              <a:t>Summarize the article by writing an AXES paragraph.</a:t>
            </a:r>
          </a:p>
          <a:p>
            <a:r>
              <a:rPr lang="en-US" dirty="0" smtClean="0"/>
              <a:t>Print out the Article Worksheet of questions from CTE Online: F2F2 UNIT 3 Lesson 3</a:t>
            </a:r>
          </a:p>
          <a:p>
            <a:pPr lvl="1"/>
            <a:r>
              <a:rPr lang="en-US" dirty="0" smtClean="0"/>
              <a:t>Students will answer questions in complete sentences.</a:t>
            </a:r>
          </a:p>
          <a:p>
            <a:endParaRPr lang="en-US" dirty="0"/>
          </a:p>
        </p:txBody>
      </p:sp>
    </p:spTree>
    <p:extLst>
      <p:ext uri="{BB962C8B-B14F-4D97-AF65-F5344CB8AC3E}">
        <p14:creationId xmlns:p14="http://schemas.microsoft.com/office/powerpoint/2010/main" val="4085453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Old School Remedies  p. </a:t>
            </a:r>
            <a:r>
              <a:rPr lang="en-US" dirty="0"/>
              <a:t> </a:t>
            </a:r>
            <a:r>
              <a:rPr lang="en-US" dirty="0" smtClean="0"/>
              <a:t> NB</a:t>
            </a:r>
            <a:endParaRPr lang="en-US" dirty="0"/>
          </a:p>
        </p:txBody>
      </p:sp>
      <p:sp>
        <p:nvSpPr>
          <p:cNvPr id="3" name="Content Placeholder 2"/>
          <p:cNvSpPr>
            <a:spLocks noGrp="1"/>
          </p:cNvSpPr>
          <p:nvPr>
            <p:ph idx="1"/>
          </p:nvPr>
        </p:nvSpPr>
        <p:spPr/>
        <p:txBody>
          <a:bodyPr/>
          <a:lstStyle/>
          <a:p>
            <a:r>
              <a:rPr lang="en-US" dirty="0" smtClean="0"/>
              <a:t>Describe one of your family’s Old school remedies.</a:t>
            </a:r>
            <a:endParaRPr lang="en-US" dirty="0"/>
          </a:p>
        </p:txBody>
      </p:sp>
    </p:spTree>
    <p:extLst>
      <p:ext uri="{BB962C8B-B14F-4D97-AF65-F5344CB8AC3E}">
        <p14:creationId xmlns:p14="http://schemas.microsoft.com/office/powerpoint/2010/main" val="3751930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18186"/>
            <a:ext cx="10076643" cy="1667813"/>
          </a:xfrm>
        </p:spPr>
        <p:txBody>
          <a:bodyPr>
            <a:normAutofit fontScale="90000"/>
          </a:bodyPr>
          <a:lstStyle/>
          <a:p>
            <a:r>
              <a:rPr lang="en-US" dirty="0" smtClean="0"/>
              <a:t>How is your garden growing?</a:t>
            </a:r>
            <a:br>
              <a:rPr lang="en-US" dirty="0" smtClean="0"/>
            </a:br>
            <a:r>
              <a:rPr lang="en-US" dirty="0" smtClean="0"/>
              <a:t>Obj. TSW analyze how their garden is growing and what they could do better. p.  NB</a:t>
            </a:r>
            <a:endParaRPr lang="en-US" dirty="0"/>
          </a:p>
        </p:txBody>
      </p:sp>
      <p:pic>
        <p:nvPicPr>
          <p:cNvPr id="5" name="Content Placeholder 4"/>
          <p:cNvPicPr>
            <a:picLocks noGrp="1" noChangeAspect="1"/>
          </p:cNvPicPr>
          <p:nvPr>
            <p:ph sz="half" idx="1"/>
          </p:nvPr>
        </p:nvPicPr>
        <p:blipFill>
          <a:blip r:embed="rId2"/>
          <a:stretch>
            <a:fillRect/>
          </a:stretch>
        </p:blipFill>
        <p:spPr>
          <a:xfrm>
            <a:off x="885089" y="2421228"/>
            <a:ext cx="5222435" cy="3825026"/>
          </a:xfrm>
          <a:prstGeom prst="rect">
            <a:avLst/>
          </a:prstGeo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How are your plants growing?</a:t>
            </a:r>
          </a:p>
          <a:p>
            <a:pPr marL="457200" indent="-457200">
              <a:buFont typeface="+mj-lt"/>
              <a:buAutoNum type="arabicPeriod"/>
            </a:pPr>
            <a:r>
              <a:rPr lang="en-US" dirty="0" smtClean="0"/>
              <a:t>What would you do differently? List your next steps.</a:t>
            </a:r>
          </a:p>
          <a:p>
            <a:pPr marL="457200" indent="-457200">
              <a:buFont typeface="+mj-lt"/>
              <a:buAutoNum type="arabicPeriod"/>
            </a:pPr>
            <a:r>
              <a:rPr lang="en-US" dirty="0" smtClean="0"/>
              <a:t>What materials do you need?</a:t>
            </a:r>
          </a:p>
          <a:p>
            <a:pPr marL="457200" indent="-457200">
              <a:buFont typeface="+mj-lt"/>
              <a:buAutoNum type="arabicPeriod"/>
            </a:pPr>
            <a:endParaRPr lang="en-US" dirty="0" smtClean="0"/>
          </a:p>
        </p:txBody>
      </p:sp>
    </p:spTree>
    <p:extLst>
      <p:ext uri="{BB962C8B-B14F-4D97-AF65-F5344CB8AC3E}">
        <p14:creationId xmlns:p14="http://schemas.microsoft.com/office/powerpoint/2010/main" val="4019916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Lesson 4: Food Cultures/ Leadership </a:t>
            </a:r>
            <a:r>
              <a:rPr lang="en-US" sz="4000" dirty="0"/>
              <a:t>F</a:t>
            </a:r>
            <a:r>
              <a:rPr lang="en-US" sz="4000" dirty="0" smtClean="0"/>
              <a:t>ood Awareness</a:t>
            </a:r>
            <a:endParaRPr lang="en-US" sz="4000" dirty="0"/>
          </a:p>
        </p:txBody>
      </p:sp>
      <p:sp>
        <p:nvSpPr>
          <p:cNvPr id="3" name="Subtitle 2"/>
          <p:cNvSpPr>
            <a:spLocks noGrp="1"/>
          </p:cNvSpPr>
          <p:nvPr>
            <p:ph type="subTitle" idx="1"/>
          </p:nvPr>
        </p:nvSpPr>
        <p:spPr/>
        <p:txBody>
          <a:bodyPr>
            <a:normAutofit/>
          </a:bodyPr>
          <a:lstStyle/>
          <a:p>
            <a:r>
              <a:rPr lang="en-US" sz="2400" smtClean="0"/>
              <a:t>F2F2  UNIT 3</a:t>
            </a:r>
          </a:p>
          <a:p>
            <a:r>
              <a:rPr lang="en-US" sz="2400" smtClean="0"/>
              <a:t> </a:t>
            </a:r>
            <a:r>
              <a:rPr lang="en-US" sz="2400" dirty="0" smtClean="0"/>
              <a:t>Global Food/ Food Equity</a:t>
            </a:r>
            <a:endParaRPr lang="en-US" sz="2400" dirty="0"/>
          </a:p>
        </p:txBody>
      </p:sp>
    </p:spTree>
    <p:extLst>
      <p:ext uri="{BB962C8B-B14F-4D97-AF65-F5344CB8AC3E}">
        <p14:creationId xmlns:p14="http://schemas.microsoft.com/office/powerpoint/2010/main" val="198425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47282"/>
            <a:ext cx="9601196" cy="1303867"/>
          </a:xfrm>
        </p:spPr>
        <p:txBody>
          <a:bodyPr>
            <a:normAutofit fontScale="90000"/>
          </a:bodyPr>
          <a:lstStyle/>
          <a:p>
            <a:r>
              <a:rPr lang="en-US" dirty="0" smtClean="0"/>
              <a:t>Why do we care? What is the connection between Climate Change &amp; Food Security?</a:t>
            </a:r>
            <a:endParaRPr lang="en-US" dirty="0"/>
          </a:p>
        </p:txBody>
      </p:sp>
      <p:pic>
        <p:nvPicPr>
          <p:cNvPr id="4" name="Content Placeholder 3"/>
          <p:cNvPicPr>
            <a:picLocks noGrp="1" noChangeAspect="1"/>
          </p:cNvPicPr>
          <p:nvPr>
            <p:ph idx="1"/>
          </p:nvPr>
        </p:nvPicPr>
        <p:blipFill>
          <a:blip r:embed="rId2"/>
          <a:stretch>
            <a:fillRect/>
          </a:stretch>
        </p:blipFill>
        <p:spPr>
          <a:xfrm>
            <a:off x="682582" y="1974823"/>
            <a:ext cx="7439458" cy="4463676"/>
          </a:xfrm>
          <a:prstGeom prst="rect">
            <a:avLst/>
          </a:prstGeom>
        </p:spPr>
      </p:pic>
      <p:sp>
        <p:nvSpPr>
          <p:cNvPr id="5" name="TextBox 4"/>
          <p:cNvSpPr txBox="1"/>
          <p:nvPr/>
        </p:nvSpPr>
        <p:spPr>
          <a:xfrm>
            <a:off x="8250829" y="2498501"/>
            <a:ext cx="3237126" cy="3416320"/>
          </a:xfrm>
          <a:prstGeom prst="rect">
            <a:avLst/>
          </a:prstGeom>
          <a:noFill/>
        </p:spPr>
        <p:txBody>
          <a:bodyPr wrap="square" rtlCol="0">
            <a:spAutoFit/>
          </a:bodyPr>
          <a:lstStyle/>
          <a:p>
            <a:r>
              <a:rPr lang="en-US" sz="2400" dirty="0" smtClean="0"/>
              <a:t>Some countries/ regions of the world are going to be impacted to a greater extent due to climate change than others, which will in turn impact how </a:t>
            </a:r>
            <a:r>
              <a:rPr lang="en-US" sz="2400" dirty="0"/>
              <a:t>m</a:t>
            </a:r>
            <a:r>
              <a:rPr lang="en-US" sz="2400" dirty="0" smtClean="0"/>
              <a:t>uch food they can grow and how many people they can feed.</a:t>
            </a:r>
            <a:endParaRPr lang="en-US" sz="2400" dirty="0"/>
          </a:p>
        </p:txBody>
      </p:sp>
    </p:spTree>
    <p:extLst>
      <p:ext uri="{BB962C8B-B14F-4D97-AF65-F5344CB8AC3E}">
        <p14:creationId xmlns:p14="http://schemas.microsoft.com/office/powerpoint/2010/main" val="28393524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18186"/>
            <a:ext cx="10269826" cy="1667813"/>
          </a:xfrm>
        </p:spPr>
        <p:txBody>
          <a:bodyPr>
            <a:normAutofit fontScale="90000"/>
          </a:bodyPr>
          <a:lstStyle/>
          <a:p>
            <a:r>
              <a:rPr lang="en-US" dirty="0" smtClean="0"/>
              <a:t>Leadership for a healthy food culture</a:t>
            </a:r>
            <a:br>
              <a:rPr lang="en-US" dirty="0" smtClean="0"/>
            </a:br>
            <a:r>
              <a:rPr lang="en-US" dirty="0" smtClean="0"/>
              <a:t> Obj. TSW learn how companies can be part of the solution for a healthy food culture. </a:t>
            </a:r>
            <a:endParaRPr lang="en-US" dirty="0"/>
          </a:p>
        </p:txBody>
      </p:sp>
      <p:pic>
        <p:nvPicPr>
          <p:cNvPr id="5" name="Content Placeholder 4"/>
          <p:cNvPicPr>
            <a:picLocks noGrp="1" noChangeAspect="1"/>
          </p:cNvPicPr>
          <p:nvPr>
            <p:ph sz="half" idx="1"/>
          </p:nvPr>
        </p:nvPicPr>
        <p:blipFill>
          <a:blip r:embed="rId2"/>
          <a:stretch>
            <a:fillRect/>
          </a:stretch>
        </p:blipFill>
        <p:spPr>
          <a:xfrm>
            <a:off x="1298575" y="2886347"/>
            <a:ext cx="4718050" cy="2658518"/>
          </a:xfrm>
          <a:prstGeom prst="rect">
            <a:avLst/>
          </a:prstGeom>
        </p:spPr>
      </p:pic>
      <p:sp>
        <p:nvSpPr>
          <p:cNvPr id="4" name="Content Placeholder 3"/>
          <p:cNvSpPr>
            <a:spLocks noGrp="1"/>
          </p:cNvSpPr>
          <p:nvPr>
            <p:ph sz="half" idx="2"/>
          </p:nvPr>
        </p:nvSpPr>
        <p:spPr>
          <a:xfrm>
            <a:off x="6181344" y="2560320"/>
            <a:ext cx="5383884" cy="3310128"/>
          </a:xfrm>
        </p:spPr>
        <p:txBody>
          <a:bodyPr>
            <a:normAutofit lnSpcReduction="10000"/>
          </a:bodyPr>
          <a:lstStyle/>
          <a:p>
            <a:pPr marL="457200" indent="-457200">
              <a:buFont typeface="+mj-lt"/>
              <a:buAutoNum type="arabicPeriod"/>
            </a:pPr>
            <a:r>
              <a:rPr lang="en-US" dirty="0" smtClean="0"/>
              <a:t>Give some examples of how our food culture is changing in (Your City) or (Your State)?</a:t>
            </a:r>
          </a:p>
          <a:p>
            <a:pPr marL="457200" indent="-457200">
              <a:buFont typeface="+mj-lt"/>
              <a:buAutoNum type="arabicPeriod"/>
            </a:pPr>
            <a:r>
              <a:rPr lang="en-US" dirty="0" smtClean="0"/>
              <a:t>How can a healthy food culture support a healthy lifestyle?</a:t>
            </a:r>
          </a:p>
          <a:p>
            <a:pPr marL="457200" indent="-457200">
              <a:buFont typeface="+mj-lt"/>
              <a:buAutoNum type="arabicPeriod"/>
            </a:pPr>
            <a:r>
              <a:rPr lang="en-US" dirty="0" smtClean="0"/>
              <a:t>How can partnerships between large companies and schools help strengthen and promote food awareness?</a:t>
            </a:r>
            <a:endParaRPr lang="en-US" dirty="0"/>
          </a:p>
        </p:txBody>
      </p:sp>
    </p:spTree>
    <p:extLst>
      <p:ext uri="{BB962C8B-B14F-4D97-AF65-F5344CB8AC3E}">
        <p14:creationId xmlns:p14="http://schemas.microsoft.com/office/powerpoint/2010/main" val="1791225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18186"/>
            <a:ext cx="10038006" cy="1667813"/>
          </a:xfrm>
        </p:spPr>
        <p:txBody>
          <a:bodyPr>
            <a:noAutofit/>
          </a:bodyPr>
          <a:lstStyle/>
          <a:p>
            <a:r>
              <a:rPr lang="en-US" sz="2800" dirty="0" smtClean="0"/>
              <a:t>Food Culture: Urban Farms &amp; Grocery Stores teaming together</a:t>
            </a:r>
            <a:br>
              <a:rPr lang="en-US" sz="2800" dirty="0" smtClean="0"/>
            </a:br>
            <a:r>
              <a:rPr lang="en-US" sz="2800" dirty="0" smtClean="0"/>
              <a:t>Obj. TSW understand food culture and give examples of how it is changing in our city.</a:t>
            </a:r>
            <a:endParaRPr lang="en-US" sz="28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8575" y="2692751"/>
            <a:ext cx="4718050" cy="3045711"/>
          </a:xfrm>
        </p:spPr>
      </p:pic>
      <p:sp>
        <p:nvSpPr>
          <p:cNvPr id="4" name="Content Placeholder 3"/>
          <p:cNvSpPr>
            <a:spLocks noGrp="1"/>
          </p:cNvSpPr>
          <p:nvPr>
            <p:ph sz="half" idx="2"/>
          </p:nvPr>
        </p:nvSpPr>
        <p:spPr>
          <a:xfrm>
            <a:off x="6181343" y="2560320"/>
            <a:ext cx="5267975" cy="3310128"/>
          </a:xfrm>
        </p:spPr>
        <p:txBody>
          <a:bodyPr>
            <a:normAutofit lnSpcReduction="10000"/>
          </a:bodyPr>
          <a:lstStyle/>
          <a:p>
            <a:pPr marL="457200" indent="-457200">
              <a:buFont typeface="+mj-lt"/>
              <a:buAutoNum type="arabicPeriod"/>
            </a:pPr>
            <a:r>
              <a:rPr lang="en-US" dirty="0" smtClean="0"/>
              <a:t>Write some examples of how local food is accessible in (Your City).</a:t>
            </a:r>
          </a:p>
          <a:p>
            <a:pPr marL="457200" indent="-457200">
              <a:buFont typeface="+mj-lt"/>
              <a:buAutoNum type="arabicPeriod"/>
            </a:pPr>
            <a:r>
              <a:rPr lang="en-US" dirty="0" smtClean="0"/>
              <a:t>This partnership provides other benefits besides healthy food awareness, list some.</a:t>
            </a:r>
          </a:p>
          <a:p>
            <a:pPr marL="457200" indent="-457200">
              <a:buFont typeface="+mj-lt"/>
              <a:buAutoNum type="arabicPeriod"/>
            </a:pPr>
            <a:r>
              <a:rPr lang="en-US" dirty="0" smtClean="0"/>
              <a:t>If you could visit a local farm or ranch, what would you like to see? Why?</a:t>
            </a:r>
          </a:p>
          <a:p>
            <a:pPr marL="457200" indent="-457200">
              <a:buFont typeface="+mj-lt"/>
              <a:buAutoNum type="arabicPeriod"/>
            </a:pPr>
            <a:endParaRPr lang="en-US" dirty="0"/>
          </a:p>
        </p:txBody>
      </p:sp>
    </p:spTree>
    <p:extLst>
      <p:ext uri="{BB962C8B-B14F-4D97-AF65-F5344CB8AC3E}">
        <p14:creationId xmlns:p14="http://schemas.microsoft.com/office/powerpoint/2010/main" val="4251430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America’s Diet</a:t>
            </a:r>
            <a:br>
              <a:rPr lang="en-US" sz="2800" dirty="0" smtClean="0"/>
            </a:br>
            <a:r>
              <a:rPr lang="en-US" sz="2800" dirty="0" smtClean="0"/>
              <a:t>Obj. TSW recognize unhealthy aspects of our diet and be able to exchange them for healthier choices. </a:t>
            </a:r>
            <a:endParaRPr lang="en-US" sz="2800" dirty="0"/>
          </a:p>
        </p:txBody>
      </p:sp>
      <p:pic>
        <p:nvPicPr>
          <p:cNvPr id="5" name="Content Placeholder 4"/>
          <p:cNvPicPr>
            <a:picLocks noGrp="1" noChangeAspect="1"/>
          </p:cNvPicPr>
          <p:nvPr>
            <p:ph sz="half" idx="1"/>
          </p:nvPr>
        </p:nvPicPr>
        <p:blipFill>
          <a:blip r:embed="rId2"/>
          <a:stretch>
            <a:fillRect/>
          </a:stretch>
        </p:blipFill>
        <p:spPr>
          <a:xfrm>
            <a:off x="1298575" y="2568221"/>
            <a:ext cx="4718050" cy="3294771"/>
          </a:xfrm>
          <a:prstGeom prst="rect">
            <a:avLst/>
          </a:prstGeom>
        </p:spPr>
      </p:pic>
      <p:sp>
        <p:nvSpPr>
          <p:cNvPr id="4" name="Content Placeholder 3"/>
          <p:cNvSpPr>
            <a:spLocks noGrp="1"/>
          </p:cNvSpPr>
          <p:nvPr>
            <p:ph sz="half" idx="2"/>
          </p:nvPr>
        </p:nvSpPr>
        <p:spPr>
          <a:xfrm>
            <a:off x="6181344" y="2560320"/>
            <a:ext cx="5383884" cy="3310128"/>
          </a:xfrm>
        </p:spPr>
        <p:txBody>
          <a:bodyPr>
            <a:normAutofit/>
          </a:bodyPr>
          <a:lstStyle/>
          <a:p>
            <a:pPr marL="457200" indent="-457200">
              <a:buFont typeface="+mj-lt"/>
              <a:buAutoNum type="arabicPeriod"/>
            </a:pPr>
            <a:r>
              <a:rPr lang="en-US" dirty="0" smtClean="0"/>
              <a:t>What aspects of our diet do we know are unhealthy for us?</a:t>
            </a:r>
          </a:p>
          <a:p>
            <a:pPr marL="457200" indent="-457200">
              <a:buFont typeface="+mj-lt"/>
              <a:buAutoNum type="arabicPeriod"/>
            </a:pPr>
            <a:r>
              <a:rPr lang="en-US" dirty="0" smtClean="0"/>
              <a:t>List some examples of health related diseases due to an unhealthy diet.</a:t>
            </a:r>
          </a:p>
          <a:p>
            <a:pPr marL="457200" indent="-457200">
              <a:buFont typeface="+mj-lt"/>
              <a:buAutoNum type="arabicPeriod"/>
            </a:pPr>
            <a:r>
              <a:rPr lang="en-US" dirty="0" smtClean="0"/>
              <a:t>Describe 3 healthier choices we could all make, what benefits could result?</a:t>
            </a:r>
            <a:endParaRPr lang="en-US" dirty="0"/>
          </a:p>
        </p:txBody>
      </p:sp>
    </p:spTree>
    <p:extLst>
      <p:ext uri="{BB962C8B-B14F-4D97-AF65-F5344CB8AC3E}">
        <p14:creationId xmlns:p14="http://schemas.microsoft.com/office/powerpoint/2010/main" val="1789958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3025" y="982132"/>
            <a:ext cx="2275082" cy="1567885"/>
          </a:xfrm>
        </p:spPr>
        <p:txBody>
          <a:bodyPr>
            <a:normAutofit fontScale="90000"/>
          </a:bodyPr>
          <a:lstStyle/>
          <a:p>
            <a:r>
              <a:rPr lang="en-US" dirty="0" smtClean="0"/>
              <a:t>Draw this on p.   NB</a:t>
            </a:r>
            <a:endParaRPr lang="en-US" dirty="0"/>
          </a:p>
        </p:txBody>
      </p:sp>
      <p:pic>
        <p:nvPicPr>
          <p:cNvPr id="6" name="Content Placeholder 5"/>
          <p:cNvPicPr>
            <a:picLocks noGrp="1" noChangeAspect="1"/>
          </p:cNvPicPr>
          <p:nvPr>
            <p:ph idx="1"/>
          </p:nvPr>
        </p:nvPicPr>
        <p:blipFill>
          <a:blip r:embed="rId2"/>
          <a:stretch>
            <a:fillRect/>
          </a:stretch>
        </p:blipFill>
        <p:spPr>
          <a:xfrm>
            <a:off x="646217" y="717087"/>
            <a:ext cx="8752713" cy="5339155"/>
          </a:xfrm>
          <a:prstGeom prst="rect">
            <a:avLst/>
          </a:prstGeom>
        </p:spPr>
      </p:pic>
    </p:spTree>
    <p:extLst>
      <p:ext uri="{BB962C8B-B14F-4D97-AF65-F5344CB8AC3E}">
        <p14:creationId xmlns:p14="http://schemas.microsoft.com/office/powerpoint/2010/main" val="4206990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Chemistry in Agriculture</a:t>
            </a:r>
            <a:endParaRPr lang="en-US" dirty="0"/>
          </a:p>
        </p:txBody>
      </p:sp>
      <p:pic>
        <p:nvPicPr>
          <p:cNvPr id="5" name="Content Placeholder 4"/>
          <p:cNvPicPr>
            <a:picLocks noGrp="1" noChangeAspect="1"/>
          </p:cNvPicPr>
          <p:nvPr>
            <p:ph sz="half" idx="1"/>
          </p:nvPr>
        </p:nvPicPr>
        <p:blipFill>
          <a:blip r:embed="rId2"/>
          <a:stretch>
            <a:fillRect/>
          </a:stretch>
        </p:blipFill>
        <p:spPr>
          <a:xfrm>
            <a:off x="785611" y="2560638"/>
            <a:ext cx="5077743" cy="3809810"/>
          </a:xfrm>
          <a:prstGeom prst="rect">
            <a:avLst/>
          </a:prstGeom>
        </p:spPr>
      </p:pic>
      <p:sp>
        <p:nvSpPr>
          <p:cNvPr id="4" name="Content Placeholder 3"/>
          <p:cNvSpPr>
            <a:spLocks noGrp="1"/>
          </p:cNvSpPr>
          <p:nvPr>
            <p:ph sz="half" idx="2"/>
          </p:nvPr>
        </p:nvSpPr>
        <p:spPr/>
        <p:txBody>
          <a:bodyPr/>
          <a:lstStyle/>
          <a:p>
            <a:r>
              <a:rPr lang="en-US" dirty="0" smtClean="0"/>
              <a:t>Find 3 interesting factoids about animals that can be included in your notebook and included in your 1 -2 assessment paper. P.   NB</a:t>
            </a:r>
            <a:endParaRPr lang="en-US" dirty="0"/>
          </a:p>
        </p:txBody>
      </p:sp>
    </p:spTree>
    <p:extLst>
      <p:ext uri="{BB962C8B-B14F-4D97-AF65-F5344CB8AC3E}">
        <p14:creationId xmlns:p14="http://schemas.microsoft.com/office/powerpoint/2010/main" val="2207575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other local businesses support the Farm to Fork movement? P.    NB</a:t>
            </a:r>
            <a:endParaRPr lang="en-US" dirty="0"/>
          </a:p>
        </p:txBody>
      </p:sp>
      <p:sp>
        <p:nvSpPr>
          <p:cNvPr id="3" name="Content Placeholder 2"/>
          <p:cNvSpPr>
            <a:spLocks noGrp="1"/>
          </p:cNvSpPr>
          <p:nvPr>
            <p:ph idx="1"/>
          </p:nvPr>
        </p:nvSpPr>
        <p:spPr/>
        <p:txBody>
          <a:bodyPr/>
          <a:lstStyle/>
          <a:p>
            <a:r>
              <a:rPr lang="en-US" dirty="0" smtClean="0"/>
              <a:t>Research 3 businesses with in 100 miles that raise, grow, sell, buy, and distribute local produce and meat, including dairy cattle?</a:t>
            </a:r>
          </a:p>
          <a:p>
            <a:r>
              <a:rPr lang="en-US" dirty="0" smtClean="0"/>
              <a:t>Explain what they do and how they do it.</a:t>
            </a:r>
          </a:p>
          <a:p>
            <a:r>
              <a:rPr lang="en-US" dirty="0" smtClean="0"/>
              <a:t>Some of this information can be included in your 1 – 2 page paper.</a:t>
            </a:r>
            <a:endParaRPr lang="en-US" dirty="0"/>
          </a:p>
        </p:txBody>
      </p:sp>
    </p:spTree>
    <p:extLst>
      <p:ext uri="{BB962C8B-B14F-4D97-AF65-F5344CB8AC3E}">
        <p14:creationId xmlns:p14="http://schemas.microsoft.com/office/powerpoint/2010/main" val="631864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31066"/>
            <a:ext cx="10218311" cy="1654934"/>
          </a:xfrm>
        </p:spPr>
        <p:txBody>
          <a:bodyPr>
            <a:normAutofit fontScale="90000"/>
          </a:bodyPr>
          <a:lstStyle/>
          <a:p>
            <a:r>
              <a:rPr lang="en-US" dirty="0" smtClean="0"/>
              <a:t>  Local Sustainable Food</a:t>
            </a:r>
            <a:br>
              <a:rPr lang="en-US" dirty="0" smtClean="0"/>
            </a:br>
            <a:r>
              <a:rPr lang="en-US" dirty="0" smtClean="0"/>
              <a:t>Obj. TSW learn about sustainable food and how it is competitively priced. P.  NB</a:t>
            </a:r>
            <a:endParaRPr lang="en-US" dirty="0"/>
          </a:p>
        </p:txBody>
      </p:sp>
      <p:pic>
        <p:nvPicPr>
          <p:cNvPr id="5" name="Content Placeholder 4"/>
          <p:cNvPicPr>
            <a:picLocks noGrp="1" noChangeAspect="1"/>
          </p:cNvPicPr>
          <p:nvPr>
            <p:ph sz="half" idx="1"/>
          </p:nvPr>
        </p:nvPicPr>
        <p:blipFill>
          <a:blip r:embed="rId2"/>
          <a:stretch>
            <a:fillRect/>
          </a:stretch>
        </p:blipFill>
        <p:spPr>
          <a:xfrm>
            <a:off x="0" y="2383616"/>
            <a:ext cx="3881788" cy="2911341"/>
          </a:xfrm>
          <a:prstGeom prst="rect">
            <a:avLst/>
          </a:prstGeom>
        </p:spPr>
      </p:pic>
      <p:sp>
        <p:nvSpPr>
          <p:cNvPr id="4" name="Content Placeholder 3"/>
          <p:cNvSpPr>
            <a:spLocks noGrp="1"/>
          </p:cNvSpPr>
          <p:nvPr>
            <p:ph sz="half" idx="2"/>
          </p:nvPr>
        </p:nvSpPr>
        <p:spPr>
          <a:xfrm>
            <a:off x="3881788" y="2383616"/>
            <a:ext cx="7631924" cy="3486832"/>
          </a:xfrm>
        </p:spPr>
        <p:txBody>
          <a:bodyPr/>
          <a:lstStyle/>
          <a:p>
            <a:pPr marL="457200" indent="-457200">
              <a:buFont typeface="+mj-lt"/>
              <a:buAutoNum type="arabicPeriod"/>
            </a:pPr>
            <a:r>
              <a:rPr lang="en-US" dirty="0" smtClean="0"/>
              <a:t>A friend asks you, “ What is local sustainable food?”  How do you explain what it is?</a:t>
            </a:r>
          </a:p>
          <a:p>
            <a:pPr marL="457200" indent="-457200">
              <a:buFont typeface="+mj-lt"/>
              <a:buAutoNum type="arabicPeriod"/>
            </a:pPr>
            <a:r>
              <a:rPr lang="en-US" dirty="0" smtClean="0"/>
              <a:t>How can the local food be competitively priced?</a:t>
            </a:r>
          </a:p>
          <a:p>
            <a:pPr marL="457200" indent="-457200">
              <a:buFont typeface="+mj-lt"/>
              <a:buAutoNum type="arabicPeriod"/>
            </a:pPr>
            <a:r>
              <a:rPr lang="en-US" dirty="0" smtClean="0"/>
              <a:t>How much would your pay for a gallon of milk?</a:t>
            </a:r>
          </a:p>
          <a:p>
            <a:pPr marL="457200" indent="-457200">
              <a:buFont typeface="+mj-lt"/>
              <a:buAutoNum type="arabicPeriod"/>
            </a:pPr>
            <a:endParaRPr lang="en-US" dirty="0"/>
          </a:p>
        </p:txBody>
      </p:sp>
      <p:pic>
        <p:nvPicPr>
          <p:cNvPr id="6" name="Picture 5"/>
          <p:cNvPicPr>
            <a:picLocks noChangeAspect="1"/>
          </p:cNvPicPr>
          <p:nvPr/>
        </p:nvPicPr>
        <p:blipFill>
          <a:blip r:embed="rId3"/>
          <a:stretch>
            <a:fillRect/>
          </a:stretch>
        </p:blipFill>
        <p:spPr>
          <a:xfrm>
            <a:off x="3525078" y="4432852"/>
            <a:ext cx="3233531" cy="2425148"/>
          </a:xfrm>
          <a:prstGeom prst="rect">
            <a:avLst/>
          </a:prstGeom>
        </p:spPr>
      </p:pic>
    </p:spTree>
    <p:extLst>
      <p:ext uri="{BB962C8B-B14F-4D97-AF65-F5344CB8AC3E}">
        <p14:creationId xmlns:p14="http://schemas.microsoft.com/office/powerpoint/2010/main" val="520612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Guest Speaker – Food Services Director for our School District</a:t>
            </a:r>
            <a:br>
              <a:rPr lang="en-US" dirty="0" smtClean="0"/>
            </a:br>
            <a:r>
              <a:rPr lang="en-US" dirty="0" smtClean="0"/>
              <a:t>p.  NB</a:t>
            </a:r>
            <a:endParaRPr lang="en-US" dirty="0"/>
          </a:p>
        </p:txBody>
      </p:sp>
      <p:sp>
        <p:nvSpPr>
          <p:cNvPr id="3" name="Content Placeholder 2"/>
          <p:cNvSpPr>
            <a:spLocks noGrp="1"/>
          </p:cNvSpPr>
          <p:nvPr>
            <p:ph idx="1"/>
          </p:nvPr>
        </p:nvSpPr>
        <p:spPr/>
        <p:txBody>
          <a:bodyPr/>
          <a:lstStyle/>
          <a:p>
            <a:r>
              <a:rPr lang="en-US" dirty="0" smtClean="0"/>
              <a:t>Sourcing Local Farms to feed the students in our School district</a:t>
            </a:r>
          </a:p>
          <a:p>
            <a:r>
              <a:rPr lang="en-US" dirty="0" smtClean="0"/>
              <a:t>Take notes in your Notebook, page </a:t>
            </a:r>
          </a:p>
          <a:p>
            <a:r>
              <a:rPr lang="en-US" dirty="0" smtClean="0"/>
              <a:t>This will be included in your 1 – 2 page paper.</a:t>
            </a:r>
            <a:endParaRPr lang="en-US" dirty="0"/>
          </a:p>
        </p:txBody>
      </p:sp>
    </p:spTree>
    <p:extLst>
      <p:ext uri="{BB962C8B-B14F-4D97-AF65-F5344CB8AC3E}">
        <p14:creationId xmlns:p14="http://schemas.microsoft.com/office/powerpoint/2010/main" val="1967680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does your food come from?</a:t>
            </a:r>
            <a:br>
              <a:rPr lang="en-US" dirty="0" smtClean="0"/>
            </a:br>
            <a:r>
              <a:rPr lang="en-US" dirty="0" smtClean="0"/>
              <a:t>Obj. TSW assert their understanding of what healthy food is and how it is grown.  </a:t>
            </a:r>
            <a:endParaRPr lang="en-US" dirty="0"/>
          </a:p>
        </p:txBody>
      </p:sp>
      <p:pic>
        <p:nvPicPr>
          <p:cNvPr id="5" name="Content Placeholder 4"/>
          <p:cNvPicPr>
            <a:picLocks noGrp="1" noChangeAspect="1"/>
          </p:cNvPicPr>
          <p:nvPr>
            <p:ph sz="half" idx="1"/>
          </p:nvPr>
        </p:nvPicPr>
        <p:blipFill>
          <a:blip r:embed="rId2"/>
          <a:stretch>
            <a:fillRect/>
          </a:stretch>
        </p:blipFill>
        <p:spPr>
          <a:xfrm>
            <a:off x="1109871" y="2560320"/>
            <a:ext cx="4554381" cy="4297680"/>
          </a:xfrm>
          <a:prstGeom prst="rect">
            <a:avLst/>
          </a:prstGeom>
        </p:spPr>
      </p:pic>
      <p:sp>
        <p:nvSpPr>
          <p:cNvPr id="4" name="Content Placeholder 3"/>
          <p:cNvSpPr>
            <a:spLocks noGrp="1"/>
          </p:cNvSpPr>
          <p:nvPr>
            <p:ph sz="half" idx="2"/>
          </p:nvPr>
        </p:nvSpPr>
        <p:spPr>
          <a:xfrm>
            <a:off x="6181344" y="2560320"/>
            <a:ext cx="5414308" cy="3721210"/>
          </a:xfrm>
        </p:spPr>
        <p:txBody>
          <a:bodyPr/>
          <a:lstStyle/>
          <a:p>
            <a:pPr marL="457200" indent="-457200">
              <a:buFont typeface="+mj-lt"/>
              <a:buAutoNum type="arabicPeriod"/>
            </a:pPr>
            <a:r>
              <a:rPr lang="en-US" dirty="0" smtClean="0"/>
              <a:t>What does it take to eat healthy in America?</a:t>
            </a:r>
          </a:p>
          <a:p>
            <a:pPr marL="457200" indent="-457200">
              <a:buFont typeface="+mj-lt"/>
              <a:buAutoNum type="arabicPeriod"/>
            </a:pPr>
            <a:r>
              <a:rPr lang="en-US" dirty="0" smtClean="0"/>
              <a:t>Where does your family buy most of your food?</a:t>
            </a:r>
          </a:p>
          <a:p>
            <a:pPr marL="457200" indent="-457200">
              <a:buFont typeface="+mj-lt"/>
              <a:buAutoNum type="arabicPeriod"/>
            </a:pPr>
            <a:r>
              <a:rPr lang="en-US" dirty="0" smtClean="0"/>
              <a:t>If you were in charge of feeding America, how would your knowledge and understanding of growing food make us healthier?</a:t>
            </a:r>
            <a:endParaRPr lang="en-US" dirty="0"/>
          </a:p>
        </p:txBody>
      </p:sp>
    </p:spTree>
    <p:extLst>
      <p:ext uri="{BB962C8B-B14F-4D97-AF65-F5344CB8AC3E}">
        <p14:creationId xmlns:p14="http://schemas.microsoft.com/office/powerpoint/2010/main" val="82870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907" y="518306"/>
            <a:ext cx="9601196" cy="1303867"/>
          </a:xfrm>
        </p:spPr>
        <p:txBody>
          <a:bodyPr>
            <a:normAutofit fontScale="90000"/>
          </a:bodyPr>
          <a:lstStyle/>
          <a:p>
            <a:r>
              <a:rPr lang="en-US" dirty="0" smtClean="0"/>
              <a:t>1 – 2 page paper</a:t>
            </a:r>
            <a:br>
              <a:rPr lang="en-US" dirty="0" smtClean="0"/>
            </a:br>
            <a:r>
              <a:rPr lang="en-US" dirty="0" smtClean="0"/>
              <a:t>Where does your food come from?</a:t>
            </a:r>
            <a:endParaRPr lang="en-US" dirty="0"/>
          </a:p>
        </p:txBody>
      </p:sp>
      <p:sp>
        <p:nvSpPr>
          <p:cNvPr id="3" name="Content Placeholder 2"/>
          <p:cNvSpPr>
            <a:spLocks noGrp="1"/>
          </p:cNvSpPr>
          <p:nvPr>
            <p:ph idx="1"/>
          </p:nvPr>
        </p:nvSpPr>
        <p:spPr>
          <a:xfrm>
            <a:off x="424070" y="1921566"/>
            <a:ext cx="11290852" cy="4439478"/>
          </a:xfrm>
        </p:spPr>
        <p:txBody>
          <a:bodyPr>
            <a:normAutofit/>
          </a:bodyPr>
          <a:lstStyle/>
          <a:p>
            <a:r>
              <a:rPr lang="en-US" dirty="0" smtClean="0"/>
              <a:t>Where does your food </a:t>
            </a:r>
            <a:r>
              <a:rPr lang="en-US" dirty="0"/>
              <a:t>c</a:t>
            </a:r>
            <a:r>
              <a:rPr lang="en-US" dirty="0" smtClean="0"/>
              <a:t>ome </a:t>
            </a:r>
            <a:r>
              <a:rPr lang="en-US" dirty="0"/>
              <a:t>f</a:t>
            </a:r>
            <a:r>
              <a:rPr lang="en-US" dirty="0" smtClean="0"/>
              <a:t>rom?</a:t>
            </a:r>
          </a:p>
          <a:p>
            <a:pPr lvl="1"/>
            <a:r>
              <a:rPr lang="en-US" dirty="0" smtClean="0"/>
              <a:t>Discuss where your family buys food.  Discuss what Farm to Fork is and it’s benefits.</a:t>
            </a:r>
          </a:p>
          <a:p>
            <a:r>
              <a:rPr lang="en-US" dirty="0" smtClean="0"/>
              <a:t>Why is it important to know where your food comes from?</a:t>
            </a:r>
          </a:p>
          <a:p>
            <a:pPr lvl="1"/>
            <a:r>
              <a:rPr lang="en-US" dirty="0" smtClean="0"/>
              <a:t>Include examples, explanations, and the significance of where our food comes from/ grown.</a:t>
            </a:r>
          </a:p>
          <a:p>
            <a:pPr lvl="2"/>
            <a:r>
              <a:rPr lang="en-US" dirty="0" smtClean="0"/>
              <a:t>Maybe include ingredients such as High Fructose Corn Syrup, salt, fat, sugar in our diet.</a:t>
            </a:r>
          </a:p>
          <a:p>
            <a:pPr lvl="1"/>
            <a:r>
              <a:rPr lang="en-US" dirty="0" smtClean="0"/>
              <a:t>Include the difference between processed and natural foods.  Why is that important?</a:t>
            </a:r>
          </a:p>
          <a:p>
            <a:pPr lvl="1"/>
            <a:r>
              <a:rPr lang="en-US" dirty="0" smtClean="0"/>
              <a:t>Include companies, businesses that are part of the solution to eat healthier, and companies that are part of the problem.  Or companies that are trying to change their image and how.</a:t>
            </a:r>
          </a:p>
          <a:p>
            <a:r>
              <a:rPr lang="en-US" dirty="0" smtClean="0"/>
              <a:t>APA Style:  purdue.owl.edu</a:t>
            </a:r>
            <a:endParaRPr lang="en-US" dirty="0"/>
          </a:p>
        </p:txBody>
      </p:sp>
    </p:spTree>
    <p:extLst>
      <p:ext uri="{BB962C8B-B14F-4D97-AF65-F5344CB8AC3E}">
        <p14:creationId xmlns:p14="http://schemas.microsoft.com/office/powerpoint/2010/main" val="27781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07" y="618186"/>
            <a:ext cx="10908406" cy="1667813"/>
          </a:xfrm>
        </p:spPr>
        <p:txBody>
          <a:bodyPr>
            <a:normAutofit/>
          </a:bodyPr>
          <a:lstStyle/>
          <a:p>
            <a:r>
              <a:rPr lang="en-US" sz="2800" dirty="0" smtClean="0"/>
              <a:t>Personal Goals for your project and garden</a:t>
            </a:r>
            <a:br>
              <a:rPr lang="en-US" sz="2800" dirty="0" smtClean="0"/>
            </a:br>
            <a:r>
              <a:rPr lang="en-US" sz="2800" dirty="0" smtClean="0"/>
              <a:t>This must be filled out and get signed off in order to plant your transplants.</a:t>
            </a:r>
            <a:endParaRPr lang="en-US" sz="2800" dirty="0"/>
          </a:p>
        </p:txBody>
      </p:sp>
      <p:sp>
        <p:nvSpPr>
          <p:cNvPr id="3" name="Content Placeholder 2"/>
          <p:cNvSpPr>
            <a:spLocks noGrp="1"/>
          </p:cNvSpPr>
          <p:nvPr>
            <p:ph idx="1"/>
          </p:nvPr>
        </p:nvSpPr>
        <p:spPr>
          <a:xfrm>
            <a:off x="746975" y="2382592"/>
            <a:ext cx="10870839" cy="3915177"/>
          </a:xfrm>
        </p:spPr>
        <p:txBody>
          <a:bodyPr>
            <a:normAutofit fontScale="92500" lnSpcReduction="10000"/>
          </a:bodyPr>
          <a:lstStyle/>
          <a:p>
            <a:r>
              <a:rPr lang="en-US" dirty="0" smtClean="0"/>
              <a:t>What steps need to be taken for your garden to be productive?</a:t>
            </a:r>
          </a:p>
          <a:p>
            <a:r>
              <a:rPr lang="en-US" dirty="0" smtClean="0"/>
              <a:t>Have you measured the temperature, at three different depths, 0”, </a:t>
            </a:r>
            <a:r>
              <a:rPr lang="en-US" dirty="0"/>
              <a:t>5</a:t>
            </a:r>
            <a:r>
              <a:rPr lang="en-US" dirty="0" smtClean="0"/>
              <a:t>” &amp; 10”?  Moisture?</a:t>
            </a:r>
          </a:p>
          <a:p>
            <a:r>
              <a:rPr lang="en-US" dirty="0" smtClean="0"/>
              <a:t>What is your nitrogen, phosphate, and potassium amount?</a:t>
            </a:r>
          </a:p>
          <a:p>
            <a:r>
              <a:rPr lang="en-US" dirty="0" smtClean="0"/>
              <a:t>What is your pH?</a:t>
            </a:r>
          </a:p>
          <a:p>
            <a:r>
              <a:rPr lang="en-US" dirty="0" smtClean="0"/>
              <a:t>How do you intend to amend your garden?, if you need to add N-P-K?</a:t>
            </a:r>
          </a:p>
          <a:p>
            <a:r>
              <a:rPr lang="en-US" dirty="0" smtClean="0"/>
              <a:t>How do you intend to amend your garden if the pH is not ideal?</a:t>
            </a:r>
          </a:p>
          <a:p>
            <a:r>
              <a:rPr lang="en-US" dirty="0" smtClean="0"/>
              <a:t>In order to transplant, you must have at least 5 true leaves/ plant &amp; water &amp; make sure your phosphorus level is acceptable.</a:t>
            </a:r>
          </a:p>
          <a:p>
            <a:r>
              <a:rPr lang="en-US" dirty="0" smtClean="0"/>
              <a:t>Can you direct seed?</a:t>
            </a:r>
            <a:endParaRPr lang="en-US" dirty="0"/>
          </a:p>
        </p:txBody>
      </p:sp>
    </p:spTree>
    <p:extLst>
      <p:ext uri="{BB962C8B-B14F-4D97-AF65-F5344CB8AC3E}">
        <p14:creationId xmlns:p14="http://schemas.microsoft.com/office/powerpoint/2010/main" val="4186160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08" y="-138329"/>
            <a:ext cx="9601196" cy="756515"/>
          </a:xfrm>
        </p:spPr>
        <p:txBody>
          <a:bodyPr>
            <a:normAutofit fontScale="90000"/>
          </a:bodyPr>
          <a:lstStyle/>
          <a:p>
            <a:r>
              <a:rPr lang="en-US" dirty="0" smtClean="0"/>
              <a:t>Measuring Abiotic Factors in your Garden Bed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6625208"/>
              </p:ext>
            </p:extLst>
          </p:nvPr>
        </p:nvGraphicFramePr>
        <p:xfrm>
          <a:off x="489399" y="473176"/>
          <a:ext cx="11230377" cy="6004900"/>
        </p:xfrm>
        <a:graphic>
          <a:graphicData uri="http://schemas.openxmlformats.org/drawingml/2006/table">
            <a:tbl>
              <a:tblPr firstRow="1" bandRow="1">
                <a:tableStyleId>{5C22544A-7EE6-4342-B048-85BDC9FD1C3A}</a:tableStyleId>
              </a:tblPr>
              <a:tblGrid>
                <a:gridCol w="927277"/>
                <a:gridCol w="1067478"/>
                <a:gridCol w="1310587"/>
                <a:gridCol w="1205138"/>
                <a:gridCol w="1099689"/>
                <a:gridCol w="1114753"/>
                <a:gridCol w="1310587"/>
                <a:gridCol w="1626935"/>
                <a:gridCol w="1567933"/>
              </a:tblGrid>
              <a:tr h="1698830">
                <a:tc>
                  <a:txBody>
                    <a:bodyPr/>
                    <a:lstStyle/>
                    <a:p>
                      <a:r>
                        <a:rPr lang="en-US" dirty="0" smtClean="0"/>
                        <a:t>Garden Bed #</a:t>
                      </a:r>
                      <a:endParaRPr lang="en-US" dirty="0"/>
                    </a:p>
                  </a:txBody>
                  <a:tcPr/>
                </a:tc>
                <a:tc>
                  <a:txBody>
                    <a:bodyPr/>
                    <a:lstStyle/>
                    <a:p>
                      <a:r>
                        <a:rPr lang="en-US" dirty="0" smtClean="0"/>
                        <a:t>pH of Soil 4 - 8</a:t>
                      </a:r>
                      <a:endParaRPr lang="en-US" dirty="0"/>
                    </a:p>
                  </a:txBody>
                  <a:tcPr/>
                </a:tc>
                <a:tc>
                  <a:txBody>
                    <a:bodyPr/>
                    <a:lstStyle/>
                    <a:p>
                      <a:r>
                        <a:rPr lang="en-US" dirty="0" smtClean="0"/>
                        <a:t>Soil Moisture</a:t>
                      </a:r>
                      <a:r>
                        <a:rPr lang="en-US" baseline="0" dirty="0" smtClean="0"/>
                        <a:t> </a:t>
                      </a:r>
                    </a:p>
                    <a:p>
                      <a:r>
                        <a:rPr lang="en-US" baseline="0" dirty="0" smtClean="0"/>
                        <a:t>Dry, Moist, Wet</a:t>
                      </a:r>
                      <a:endParaRPr lang="en-US" dirty="0"/>
                    </a:p>
                  </a:txBody>
                  <a:tcPr/>
                </a:tc>
                <a:tc>
                  <a:txBody>
                    <a:bodyPr/>
                    <a:lstStyle/>
                    <a:p>
                      <a:r>
                        <a:rPr lang="en-US" dirty="0" smtClean="0"/>
                        <a:t>Temp.</a:t>
                      </a:r>
                    </a:p>
                    <a:p>
                      <a:r>
                        <a:rPr lang="en-US" dirty="0" smtClean="0"/>
                        <a:t>Surface </a:t>
                      </a:r>
                    </a:p>
                    <a:p>
                      <a:r>
                        <a:rPr lang="en-US" dirty="0" smtClean="0"/>
                        <a:t>Celsius</a:t>
                      </a:r>
                      <a:endParaRPr lang="en-US" dirty="0"/>
                    </a:p>
                  </a:txBody>
                  <a:tcPr/>
                </a:tc>
                <a:tc>
                  <a:txBody>
                    <a:bodyPr/>
                    <a:lstStyle/>
                    <a:p>
                      <a:r>
                        <a:rPr lang="en-US" dirty="0" smtClean="0"/>
                        <a:t>Temp</a:t>
                      </a:r>
                    </a:p>
                    <a:p>
                      <a:r>
                        <a:rPr lang="en-US" dirty="0" smtClean="0"/>
                        <a:t>5 cm</a:t>
                      </a:r>
                      <a:endParaRPr lang="en-US" dirty="0"/>
                    </a:p>
                  </a:txBody>
                  <a:tcPr/>
                </a:tc>
                <a:tc>
                  <a:txBody>
                    <a:bodyPr/>
                    <a:lstStyle/>
                    <a:p>
                      <a:r>
                        <a:rPr lang="en-US" dirty="0" smtClean="0"/>
                        <a:t>Temp</a:t>
                      </a:r>
                      <a:r>
                        <a:rPr lang="en-US" baseline="0" dirty="0" smtClean="0"/>
                        <a:t> </a:t>
                      </a:r>
                    </a:p>
                    <a:p>
                      <a:r>
                        <a:rPr lang="en-US" baseline="0" dirty="0" smtClean="0"/>
                        <a:t>10 cm</a:t>
                      </a:r>
                      <a:endParaRPr lang="en-US" dirty="0"/>
                    </a:p>
                  </a:txBody>
                  <a:tcPr/>
                </a:tc>
                <a:tc>
                  <a:txBody>
                    <a:bodyPr/>
                    <a:lstStyle/>
                    <a:p>
                      <a:r>
                        <a:rPr lang="en-US" dirty="0" smtClean="0"/>
                        <a:t>Nitrogen </a:t>
                      </a:r>
                    </a:p>
                    <a:p>
                      <a:r>
                        <a:rPr lang="en-US" dirty="0" smtClean="0"/>
                        <a:t>(N)</a:t>
                      </a:r>
                      <a:endParaRPr lang="en-US" dirty="0"/>
                    </a:p>
                  </a:txBody>
                  <a:tcPr/>
                </a:tc>
                <a:tc>
                  <a:txBody>
                    <a:bodyPr/>
                    <a:lstStyle/>
                    <a:p>
                      <a:r>
                        <a:rPr lang="en-US" dirty="0" smtClean="0"/>
                        <a:t>Phosphorus</a:t>
                      </a:r>
                    </a:p>
                    <a:p>
                      <a:r>
                        <a:rPr lang="en-US" dirty="0" smtClean="0"/>
                        <a:t> (P)</a:t>
                      </a:r>
                      <a:endParaRPr lang="en-US" dirty="0"/>
                    </a:p>
                  </a:txBody>
                  <a:tcPr/>
                </a:tc>
                <a:tc>
                  <a:txBody>
                    <a:bodyPr/>
                    <a:lstStyle/>
                    <a:p>
                      <a:r>
                        <a:rPr lang="en-US" dirty="0" smtClean="0"/>
                        <a:t>Potassium </a:t>
                      </a:r>
                    </a:p>
                    <a:p>
                      <a:r>
                        <a:rPr lang="en-US" dirty="0" smtClean="0"/>
                        <a:t>(K)</a:t>
                      </a:r>
                      <a:endParaRPr lang="en-US" dirty="0"/>
                    </a:p>
                  </a:txBody>
                  <a:tcPr/>
                </a:tc>
              </a:tr>
              <a:tr h="430607">
                <a:tc>
                  <a:txBody>
                    <a:bodyPr/>
                    <a:lstStyle/>
                    <a:p>
                      <a:r>
                        <a:rPr lang="en-US" dirty="0" smtClean="0"/>
                        <a:t>1</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2</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3</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5</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6</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7</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8</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9</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0607">
                <a:tc>
                  <a:txBody>
                    <a:bodyPr/>
                    <a:lstStyle/>
                    <a:p>
                      <a:r>
                        <a:rPr lang="en-US" dirty="0" smtClean="0"/>
                        <a:t>10</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805340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hlinkClick r:id="rId2"/>
              </a:rPr>
              <a:t> Feeding Nine Billion</a:t>
            </a:r>
            <a:r>
              <a:rPr lang="en-US" sz="3600" dirty="0" smtClean="0"/>
              <a:t/>
            </a:r>
            <a:br>
              <a:rPr lang="en-US" sz="3600" dirty="0" smtClean="0"/>
            </a:br>
            <a:r>
              <a:rPr lang="en-US" sz="3600" dirty="0" smtClean="0"/>
              <a:t>Obj. TSW construct a plan and discuss possible solutions to feed 9 Billion by 2050. </a:t>
            </a:r>
            <a:endParaRPr lang="en-US" sz="3600" dirty="0"/>
          </a:p>
        </p:txBody>
      </p:sp>
      <p:pic>
        <p:nvPicPr>
          <p:cNvPr id="5" name="Content Placeholder 4"/>
          <p:cNvPicPr>
            <a:picLocks noGrp="1" noChangeAspect="1"/>
          </p:cNvPicPr>
          <p:nvPr>
            <p:ph sz="half" idx="1"/>
          </p:nvPr>
        </p:nvPicPr>
        <p:blipFill>
          <a:blip r:embed="rId3"/>
          <a:stretch>
            <a:fillRect/>
          </a:stretch>
        </p:blipFill>
        <p:spPr>
          <a:xfrm>
            <a:off x="2099257" y="2393213"/>
            <a:ext cx="2739779" cy="3967669"/>
          </a:xfrm>
          <a:prstGeom prst="rect">
            <a:avLst/>
          </a:prstGeom>
        </p:spPr>
      </p:pic>
      <p:sp>
        <p:nvSpPr>
          <p:cNvPr id="4" name="Content Placeholder 3"/>
          <p:cNvSpPr>
            <a:spLocks noGrp="1"/>
          </p:cNvSpPr>
          <p:nvPr>
            <p:ph sz="half" idx="2"/>
          </p:nvPr>
        </p:nvSpPr>
        <p:spPr>
          <a:xfrm>
            <a:off x="5112913" y="2560320"/>
            <a:ext cx="6529587" cy="3310128"/>
          </a:xfrm>
        </p:spPr>
        <p:txBody>
          <a:bodyPr/>
          <a:lstStyle/>
          <a:p>
            <a:pPr marL="457200" indent="-457200">
              <a:buFont typeface="+mj-lt"/>
              <a:buAutoNum type="arabicPeriod"/>
            </a:pPr>
            <a:r>
              <a:rPr lang="en-US" dirty="0" smtClean="0"/>
              <a:t>How would you propose to feed 9 Billion people on the planet?  Try and list 4 steps only.</a:t>
            </a:r>
          </a:p>
          <a:p>
            <a:pPr marL="457200" indent="-457200">
              <a:buFont typeface="+mj-lt"/>
              <a:buAutoNum type="arabicPeriod"/>
            </a:pPr>
            <a:r>
              <a:rPr lang="en-US" dirty="0" smtClean="0"/>
              <a:t>How will society be different?  What limiting factors will exist?</a:t>
            </a:r>
          </a:p>
          <a:p>
            <a:pPr marL="457200" indent="-457200">
              <a:buFont typeface="+mj-lt"/>
              <a:buAutoNum type="arabicPeriod"/>
            </a:pPr>
            <a:r>
              <a:rPr lang="en-US" dirty="0" smtClean="0"/>
              <a:t>What new industries might start?</a:t>
            </a:r>
          </a:p>
          <a:p>
            <a:pPr marL="457200" indent="-457200">
              <a:buFont typeface="+mj-lt"/>
              <a:buAutoNum type="arabicPeriod"/>
            </a:pPr>
            <a:endParaRPr lang="en-US" dirty="0"/>
          </a:p>
        </p:txBody>
      </p:sp>
    </p:spTree>
    <p:extLst>
      <p:ext uri="{BB962C8B-B14F-4D97-AF65-F5344CB8AC3E}">
        <p14:creationId xmlns:p14="http://schemas.microsoft.com/office/powerpoint/2010/main" val="3866643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49" y="643944"/>
            <a:ext cx="10998558" cy="1777284"/>
          </a:xfrm>
        </p:spPr>
        <p:txBody>
          <a:bodyPr>
            <a:normAutofit/>
          </a:bodyPr>
          <a:lstStyle/>
          <a:p>
            <a:r>
              <a:rPr lang="en-US" sz="2400" dirty="0" smtClean="0"/>
              <a:t>Video:</a:t>
            </a:r>
            <a:r>
              <a:rPr lang="en-US" sz="2400" dirty="0">
                <a:hlinkClick r:id="rId2"/>
              </a:rPr>
              <a:t> Feeding Nine Billion</a:t>
            </a:r>
            <a:r>
              <a:rPr lang="en-US" sz="2400" dirty="0" smtClean="0"/>
              <a:t>  </a:t>
            </a:r>
            <a:br>
              <a:rPr lang="en-US" sz="2400" dirty="0" smtClean="0"/>
            </a:br>
            <a:r>
              <a:rPr lang="en-US" sz="2400" dirty="0" smtClean="0"/>
              <a:t>Write the 4 possible solutions to the left.  Write some good things about how the solutions can work.  What are some challenges in those 4 possible solutions?</a:t>
            </a:r>
            <a:endParaRPr lang="en-US" sz="2400" dirty="0"/>
          </a:p>
        </p:txBody>
      </p:sp>
      <p:sp>
        <p:nvSpPr>
          <p:cNvPr id="3" name="Content Placeholder 2"/>
          <p:cNvSpPr>
            <a:spLocks noGrp="1"/>
          </p:cNvSpPr>
          <p:nvPr>
            <p:ph idx="1"/>
          </p:nvPr>
        </p:nvSpPr>
        <p:spPr>
          <a:xfrm>
            <a:off x="734096" y="2421228"/>
            <a:ext cx="10740980" cy="3454640"/>
          </a:xfrm>
        </p:spPr>
        <p:txBody>
          <a:bodyPr numCol="3">
            <a:normAutofit/>
          </a:bodyPr>
          <a:lstStyle/>
          <a:p>
            <a:pPr marL="0" indent="0">
              <a:buNone/>
            </a:pPr>
            <a:r>
              <a:rPr lang="en-US" b="1" dirty="0" smtClean="0"/>
              <a:t>4 Solutions</a:t>
            </a:r>
          </a:p>
          <a:p>
            <a:pPr marL="457200" indent="-457200">
              <a:buFont typeface="+mj-lt"/>
              <a:buAutoNum type="arabicPeriod"/>
            </a:pPr>
            <a:r>
              <a:rPr lang="en-US" dirty="0" smtClean="0"/>
              <a:t>Science &amp; Technology</a:t>
            </a:r>
          </a:p>
          <a:p>
            <a:pPr marL="457200" indent="-457200">
              <a:buFont typeface="+mj-lt"/>
              <a:buAutoNum type="arabicPeriod"/>
            </a:pPr>
            <a:r>
              <a:rPr lang="en-US" dirty="0" smtClean="0"/>
              <a:t>Distribution</a:t>
            </a:r>
          </a:p>
          <a:p>
            <a:pPr marL="457200" indent="-457200">
              <a:buFont typeface="+mj-lt"/>
              <a:buAutoNum type="arabicPeriod"/>
            </a:pPr>
            <a:r>
              <a:rPr lang="en-US" dirty="0" smtClean="0"/>
              <a:t>Local Food Systems</a:t>
            </a:r>
          </a:p>
          <a:p>
            <a:pPr marL="457200" indent="-457200">
              <a:buFont typeface="+mj-lt"/>
              <a:buAutoNum type="arabicPeriod"/>
            </a:pPr>
            <a:r>
              <a:rPr lang="en-US" dirty="0" smtClean="0"/>
              <a:t>Regulation of Food						</a:t>
            </a:r>
          </a:p>
          <a:p>
            <a:pPr marL="0" indent="0">
              <a:buNone/>
            </a:pPr>
            <a:r>
              <a:rPr lang="en-US" dirty="0" smtClean="0"/>
              <a:t>							Pro’s  (Good)																																																												Con’s (Bad)</a:t>
            </a:r>
          </a:p>
        </p:txBody>
      </p:sp>
    </p:spTree>
    <p:extLst>
      <p:ext uri="{BB962C8B-B14F-4D97-AF65-F5344CB8AC3E}">
        <p14:creationId xmlns:p14="http://schemas.microsoft.com/office/powerpoint/2010/main" val="143881716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349</TotalTime>
  <Words>2614</Words>
  <Application>Microsoft Office PowerPoint</Application>
  <PresentationFormat>Widescreen</PresentationFormat>
  <Paragraphs>282</Paragraphs>
  <Slides>59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Garamond</vt:lpstr>
      <vt:lpstr>Organic</vt:lpstr>
      <vt:lpstr>  Lesson 1: Food &amp; History- Change over time</vt:lpstr>
      <vt:lpstr>  UNIT 3  Global Food  Food Equity</vt:lpstr>
      <vt:lpstr>Food &amp; History Change over time Obj. TSW develop a better understanding of global trends in the food industry. </vt:lpstr>
      <vt:lpstr>Journey 2050 Video</vt:lpstr>
      <vt:lpstr>Why do we care? What is the connection between Climate Change &amp; Food Security?</vt:lpstr>
      <vt:lpstr>Personal Goals for your project and garden This must be filled out and get signed off in order to plant your transplants.</vt:lpstr>
      <vt:lpstr>Measuring Abiotic Factors in your Garden Bed</vt:lpstr>
      <vt:lpstr> Feeding Nine Billion Obj. TSW construct a plan and discuss possible solutions to feed 9 Billion by 2050. </vt:lpstr>
      <vt:lpstr>Video: Feeding Nine Billion   Write the 4 possible solutions to the left.  Write some good things about how the solutions can work.  What are some challenges in those 4 possible solutions?</vt:lpstr>
      <vt:lpstr>Your Counties Top Commodities Obj. TSW will estimate what the 3 top agricultural products are in our county.   </vt:lpstr>
      <vt:lpstr>PowerPoint Presentation</vt:lpstr>
      <vt:lpstr>Local Food Systems Obj. TSW connect our Farm to Fork Movement to other Local Food Systems. </vt:lpstr>
      <vt:lpstr>Activity: Research Historical Agricultural Practices </vt:lpstr>
      <vt:lpstr>ERS (Economic Research Service) Report Summary US Department of Agriculture</vt:lpstr>
      <vt:lpstr>Activity: How do other countries feed their people? </vt:lpstr>
      <vt:lpstr>Aquaponics Obj. TSW learn how aquaponics will be part of the solution to feed the world. </vt:lpstr>
      <vt:lpstr>Lesson 2: Poverty, The need for GMO’s?</vt:lpstr>
      <vt:lpstr>The Faces of Poverty Obj. TSW will have a better understanding of what Poverty is and is not.   </vt:lpstr>
      <vt:lpstr>Class Discussion about your 5 observations of the UNICEF Photo of women &amp; children.</vt:lpstr>
      <vt:lpstr>   8 Millennium Development Goals: 2015 Progress Chart Obj. TSW understand factors that contribute to poverty around the world and domestically. </vt:lpstr>
      <vt:lpstr>Africa</vt:lpstr>
      <vt:lpstr>Asia</vt:lpstr>
      <vt:lpstr>Oceania</vt:lpstr>
      <vt:lpstr>Latin America and Caribbean</vt:lpstr>
      <vt:lpstr>Caucasus &amp; Central Asia</vt:lpstr>
      <vt:lpstr>Computer Lab Activity  http://www.worldhunger.org/articles/Learn/world%20hunger%20facts%202002.htm </vt:lpstr>
      <vt:lpstr>DNA – Deoxyribonucleic Acid Obj. TSW learn about the molecular genetic material that can be manipulated to help solve food insecurity.</vt:lpstr>
      <vt:lpstr> Deoxyribonucleic Acid</vt:lpstr>
      <vt:lpstr>What is a gene?</vt:lpstr>
      <vt:lpstr>Gene splicing</vt:lpstr>
      <vt:lpstr>GMO’s – Genetically Modified Organisms</vt:lpstr>
      <vt:lpstr>GMO Guest Speaker Notes P.  NB</vt:lpstr>
      <vt:lpstr> Genetically Modified Organisms Obj. TSW learn to construct and critique facts from opinions about GMO’s P.  NB</vt:lpstr>
      <vt:lpstr>Create a survey &amp; Interview people.  You have learned that feeding 9 Billion people by 2050 will be challenging, that part of that solution are local farms and possibly the use of GMO’s.</vt:lpstr>
      <vt:lpstr>The science of food  Obj. TSW construct a logical argument for or against GMO’s using scientific language. </vt:lpstr>
      <vt:lpstr>Lesson 3:  Old School Remedies</vt:lpstr>
      <vt:lpstr> Honey, Can it help with Allergies? Obj. TSW learn about the possible benefits of eating local honey. </vt:lpstr>
      <vt:lpstr>Online Honey Bee Research Activity p.  NB</vt:lpstr>
      <vt:lpstr>Guest Speaker - Bees</vt:lpstr>
      <vt:lpstr>Antibiotic Resistance – MRSA Obj. TSW learn why antibiotic resistant bacteria can be so threatening.  </vt:lpstr>
      <vt:lpstr>Antibiotic Resistance – Cattle/ Livestock Obj. TSW understand why large CAFO’s medicate their animals even though they are not sick. P.  NB</vt:lpstr>
      <vt:lpstr>CAFO Concentrated Animal Feedlot Organizations</vt:lpstr>
      <vt:lpstr>Cattle Feedlot</vt:lpstr>
      <vt:lpstr>Activity:  Choose any of the following domesticated Farm animals and research antibiotic resistance p.  NB</vt:lpstr>
      <vt:lpstr>Old School Remedies Obj. TSW think of things they have heard family members say that work to get healthy. </vt:lpstr>
      <vt:lpstr>Read the Online article: Anglo-Saxon remedy kills hospital superbug MRSA</vt:lpstr>
      <vt:lpstr>Family Old School Remedies  p.   NB</vt:lpstr>
      <vt:lpstr>How is your garden growing? Obj. TSW analyze how their garden is growing and what they could do better. p.  NB</vt:lpstr>
      <vt:lpstr>Lesson 4: Food Cultures/ Leadership Food Awareness</vt:lpstr>
      <vt:lpstr>Leadership for a healthy food culture  Obj. TSW learn how companies can be part of the solution for a healthy food culture. </vt:lpstr>
      <vt:lpstr>Food Culture: Urban Farms &amp; Grocery Stores teaming together Obj. TSW understand food culture and give examples of how it is changing in our city.</vt:lpstr>
      <vt:lpstr>America’s Diet Obj. TSW recognize unhealthy aspects of our diet and be able to exchange them for healthier choices. </vt:lpstr>
      <vt:lpstr>Draw this on p.   NB</vt:lpstr>
      <vt:lpstr>Chemistry in Agriculture</vt:lpstr>
      <vt:lpstr>What other local businesses support the Farm to Fork movement? P.    NB</vt:lpstr>
      <vt:lpstr>  Local Sustainable Food Obj. TSW learn about sustainable food and how it is competitively priced. P.  NB</vt:lpstr>
      <vt:lpstr>Guest Speaker – Food Services Director for our School District p.  NB</vt:lpstr>
      <vt:lpstr>Where does your food come from? Obj. TSW assert their understanding of what healthy food is and how it is grown.  </vt:lpstr>
      <vt:lpstr>1 – 2 page paper Where does your food come from?</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Food &amp; History  Change over time</dc:title>
  <dc:creator>Jennifer Mc Allister</dc:creator>
  <cp:lastModifiedBy>Jennifer Mc Allister</cp:lastModifiedBy>
  <cp:revision>79</cp:revision>
  <cp:lastPrinted>2016-03-26T23:46:56Z</cp:lastPrinted>
  <dcterms:created xsi:type="dcterms:W3CDTF">2016-03-25T00:26:38Z</dcterms:created>
  <dcterms:modified xsi:type="dcterms:W3CDTF">2016-12-24T17:57:10Z</dcterms:modified>
</cp:coreProperties>
</file>