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5" r:id="rId4"/>
    <p:sldId id="273" r:id="rId5"/>
    <p:sldId id="274" r:id="rId6"/>
    <p:sldId id="278" r:id="rId7"/>
    <p:sldId id="258" r:id="rId8"/>
    <p:sldId id="276" r:id="rId9"/>
    <p:sldId id="277" r:id="rId10"/>
    <p:sldId id="271" r:id="rId11"/>
    <p:sldId id="272" r:id="rId12"/>
    <p:sldId id="267" r:id="rId13"/>
    <p:sldId id="266" r:id="rId14"/>
    <p:sldId id="268" r:id="rId15"/>
    <p:sldId id="269" r:id="rId16"/>
    <p:sldId id="270" r:id="rId17"/>
    <p:sldId id="259" r:id="rId18"/>
    <p:sldId id="260" r:id="rId19"/>
    <p:sldId id="261" r:id="rId20"/>
    <p:sldId id="262" r:id="rId21"/>
    <p:sldId id="263" r:id="rId22"/>
    <p:sldId id="264" r:id="rId23"/>
    <p:sldId id="265"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5/11/2016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5/11/2016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www.cacareerzone.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acareerzone.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fa.ca.gov/employment/" TargetMode="External"/><Relationship Id="rId2" Type="http://schemas.openxmlformats.org/officeDocument/2006/relationships/hyperlink" Target="https://www.cdfa.c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money.usnews.com/money/careers/slideshows/the-10-most-common-interview-questions/1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Lesson 3</a:t>
            </a:r>
            <a:br>
              <a:rPr lang="en-US" sz="3600" dirty="0" smtClean="0"/>
            </a:br>
            <a:r>
              <a:rPr lang="en-US" sz="3600" dirty="0" smtClean="0"/>
              <a:t>Resources in the State</a:t>
            </a:r>
            <a:endParaRPr lang="en-US" sz="3600" dirty="0"/>
          </a:p>
        </p:txBody>
      </p:sp>
      <p:sp>
        <p:nvSpPr>
          <p:cNvPr id="3" name="Subtitle 2"/>
          <p:cNvSpPr>
            <a:spLocks noGrp="1"/>
          </p:cNvSpPr>
          <p:nvPr>
            <p:ph type="subTitle" idx="1"/>
          </p:nvPr>
        </p:nvSpPr>
        <p:spPr/>
        <p:txBody>
          <a:bodyPr/>
          <a:lstStyle/>
          <a:p>
            <a:r>
              <a:rPr lang="en-US" dirty="0" smtClean="0"/>
              <a:t>UNIT 4 Career Guidance and Exploration</a:t>
            </a:r>
            <a:endParaRPr lang="en-US" dirty="0"/>
          </a:p>
        </p:txBody>
      </p:sp>
    </p:spTree>
    <p:extLst>
      <p:ext uri="{BB962C8B-B14F-4D97-AF65-F5344CB8AC3E}">
        <p14:creationId xmlns:p14="http://schemas.microsoft.com/office/powerpoint/2010/main" val="1599534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480865"/>
            <a:ext cx="9601196" cy="935812"/>
          </a:xfrm>
        </p:spPr>
        <p:txBody>
          <a:bodyPr/>
          <a:lstStyle/>
          <a:p>
            <a:r>
              <a:rPr lang="en-US" dirty="0" smtClean="0"/>
              <a:t>Saturday May 7</a:t>
            </a:r>
            <a:r>
              <a:rPr lang="en-US" baseline="30000" dirty="0" smtClean="0"/>
              <a:t>th</a:t>
            </a:r>
            <a:r>
              <a:rPr lang="en-US" dirty="0" smtClean="0"/>
              <a:t> 8:30 am, The soil arrives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25058" y="1312383"/>
            <a:ext cx="4141881" cy="5545617"/>
          </a:xfrm>
        </p:spPr>
      </p:pic>
    </p:spTree>
    <p:extLst>
      <p:ext uri="{BB962C8B-B14F-4D97-AF65-F5344CB8AC3E}">
        <p14:creationId xmlns:p14="http://schemas.microsoft.com/office/powerpoint/2010/main" val="65308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6856" y="982132"/>
            <a:ext cx="5139742" cy="1303867"/>
          </a:xfrm>
        </p:spPr>
        <p:txBody>
          <a:bodyPr/>
          <a:lstStyle/>
          <a:p>
            <a:r>
              <a:rPr lang="en-US" dirty="0" smtClean="0"/>
              <a:t>Let’s Wheel…</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71191" y="746975"/>
            <a:ext cx="4522464" cy="6055183"/>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77585" y="2560638"/>
            <a:ext cx="5679022" cy="4241520"/>
          </a:xfrm>
        </p:spPr>
      </p:pic>
    </p:spTree>
    <p:extLst>
      <p:ext uri="{BB962C8B-B14F-4D97-AF65-F5344CB8AC3E}">
        <p14:creationId xmlns:p14="http://schemas.microsoft.com/office/powerpoint/2010/main" val="1058088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soil into the garden beds at </a:t>
            </a:r>
            <a:r>
              <a:rPr lang="en-US" dirty="0" err="1" smtClean="0"/>
              <a:t>Bryte</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41743" y="2560638"/>
            <a:ext cx="4431714" cy="3309937"/>
          </a:xfr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4893" y="2560638"/>
            <a:ext cx="4431714" cy="3309937"/>
          </a:xfrm>
        </p:spPr>
      </p:pic>
    </p:spTree>
    <p:extLst>
      <p:ext uri="{BB962C8B-B14F-4D97-AF65-F5344CB8AC3E}">
        <p14:creationId xmlns:p14="http://schemas.microsoft.com/office/powerpoint/2010/main" val="3499263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Yes, it’s raining…</a:t>
            </a:r>
            <a:endParaRPr lang="en-US" sz="3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8138" y="1386101"/>
            <a:ext cx="5470525" cy="4085798"/>
          </a:xfrm>
        </p:spPr>
      </p:pic>
      <p:sp>
        <p:nvSpPr>
          <p:cNvPr id="4" name="Text Placeholder 3"/>
          <p:cNvSpPr>
            <a:spLocks noGrp="1"/>
          </p:cNvSpPr>
          <p:nvPr>
            <p:ph type="body" sz="half" idx="2"/>
          </p:nvPr>
        </p:nvSpPr>
        <p:spPr/>
        <p:txBody>
          <a:bodyPr>
            <a:normAutofit/>
          </a:bodyPr>
          <a:lstStyle/>
          <a:p>
            <a:r>
              <a:rPr lang="en-US" sz="2400" dirty="0" smtClean="0"/>
              <a:t>Notice the caravan of wheel barrows waiting in line to dump soil into the beds.</a:t>
            </a:r>
            <a:endParaRPr lang="en-US" sz="2400" dirty="0"/>
          </a:p>
        </p:txBody>
      </p:sp>
    </p:spTree>
    <p:extLst>
      <p:ext uri="{BB962C8B-B14F-4D97-AF65-F5344CB8AC3E}">
        <p14:creationId xmlns:p14="http://schemas.microsoft.com/office/powerpoint/2010/main" val="1946469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Almost to the End…</a:t>
            </a:r>
            <a:endParaRPr lang="en-US" dirty="0"/>
          </a:p>
        </p:txBody>
      </p:sp>
      <p:pic>
        <p:nvPicPr>
          <p:cNvPr id="4" name="Content Placeholder 3"/>
          <p:cNvPicPr>
            <a:picLocks noGrp="1" noChangeAspect="1"/>
          </p:cNvPicPr>
          <p:nvPr>
            <p:ph idx="1"/>
          </p:nvPr>
        </p:nvPicPr>
        <p:blipFill>
          <a:blip r:embed="rId2"/>
          <a:stretch>
            <a:fillRect/>
          </a:stretch>
        </p:blipFill>
        <p:spPr>
          <a:xfrm>
            <a:off x="3871857" y="2557463"/>
            <a:ext cx="4448286" cy="3317875"/>
          </a:xfrm>
          <a:prstGeom prst="rect">
            <a:avLst/>
          </a:prstGeom>
        </p:spPr>
      </p:pic>
    </p:spTree>
    <p:extLst>
      <p:ext uri="{BB962C8B-B14F-4D97-AF65-F5344CB8AC3E}">
        <p14:creationId xmlns:p14="http://schemas.microsoft.com/office/powerpoint/2010/main" val="3373374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wait, There’s more…</a:t>
            </a:r>
            <a:endParaRPr lang="en-US" dirty="0"/>
          </a:p>
        </p:txBody>
      </p:sp>
      <p:sp>
        <p:nvSpPr>
          <p:cNvPr id="3" name="Content Placeholder 2"/>
          <p:cNvSpPr>
            <a:spLocks noGrp="1"/>
          </p:cNvSpPr>
          <p:nvPr>
            <p:ph idx="1"/>
          </p:nvPr>
        </p:nvSpPr>
        <p:spPr/>
        <p:txBody>
          <a:bodyPr/>
          <a:lstStyle/>
          <a:p>
            <a:r>
              <a:rPr lang="en-US" dirty="0" smtClean="0"/>
              <a:t>Yes! you too can be part of the building of the First Every Ag Program at RCHS!  </a:t>
            </a:r>
            <a:r>
              <a:rPr lang="en-US" dirty="0" err="1" smtClean="0"/>
              <a:t>Bryte</a:t>
            </a:r>
            <a:r>
              <a:rPr lang="en-US" dirty="0" smtClean="0"/>
              <a:t> Campus.</a:t>
            </a:r>
          </a:p>
          <a:p>
            <a:r>
              <a:rPr lang="en-US" dirty="0" smtClean="0"/>
              <a:t>Please come join us at </a:t>
            </a:r>
            <a:r>
              <a:rPr lang="en-US" dirty="0" err="1" smtClean="0"/>
              <a:t>Bryte</a:t>
            </a:r>
            <a:r>
              <a:rPr lang="en-US" dirty="0"/>
              <a:t> </a:t>
            </a:r>
            <a:r>
              <a:rPr lang="en-US" dirty="0" smtClean="0"/>
              <a:t>on 637 </a:t>
            </a:r>
            <a:r>
              <a:rPr lang="en-US" dirty="0" err="1" smtClean="0"/>
              <a:t>Todhunter</a:t>
            </a:r>
            <a:r>
              <a:rPr lang="en-US" dirty="0" smtClean="0"/>
              <a:t> at 8 am on Sunday am May 15</a:t>
            </a:r>
            <a:r>
              <a:rPr lang="en-US" baseline="30000" dirty="0" smtClean="0"/>
              <a:t>th</a:t>
            </a:r>
            <a:r>
              <a:rPr lang="en-US" dirty="0" smtClean="0"/>
              <a:t>, To move the final 12 yards of soil into the garden beds.</a:t>
            </a:r>
          </a:p>
          <a:p>
            <a:r>
              <a:rPr lang="en-US" dirty="0" smtClean="0"/>
              <a:t>Free donuts.</a:t>
            </a:r>
            <a:endParaRPr lang="en-US" dirty="0"/>
          </a:p>
        </p:txBody>
      </p:sp>
    </p:spTree>
    <p:extLst>
      <p:ext uri="{BB962C8B-B14F-4D97-AF65-F5344CB8AC3E}">
        <p14:creationId xmlns:p14="http://schemas.microsoft.com/office/powerpoint/2010/main" val="2512158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can’t get enough…</a:t>
            </a:r>
            <a:endParaRPr lang="en-US" dirty="0"/>
          </a:p>
        </p:txBody>
      </p:sp>
      <p:sp>
        <p:nvSpPr>
          <p:cNvPr id="3" name="Content Placeholder 2"/>
          <p:cNvSpPr>
            <a:spLocks noGrp="1"/>
          </p:cNvSpPr>
          <p:nvPr>
            <p:ph idx="1"/>
          </p:nvPr>
        </p:nvSpPr>
        <p:spPr>
          <a:xfrm>
            <a:off x="592428" y="2556932"/>
            <a:ext cx="11127347" cy="3318936"/>
          </a:xfrm>
        </p:spPr>
        <p:txBody>
          <a:bodyPr>
            <a:normAutofit fontScale="92500" lnSpcReduction="10000"/>
          </a:bodyPr>
          <a:lstStyle/>
          <a:p>
            <a:r>
              <a:rPr lang="en-US" dirty="0" smtClean="0"/>
              <a:t>There are yet more Service Learning Opportunities at the Farmer’s Market.</a:t>
            </a:r>
          </a:p>
          <a:p>
            <a:pPr lvl="1"/>
            <a:r>
              <a:rPr lang="en-US" sz="2400" dirty="0" smtClean="0"/>
              <a:t>Thursday May 19</a:t>
            </a:r>
            <a:r>
              <a:rPr lang="en-US" sz="2400" baseline="30000" dirty="0" smtClean="0"/>
              <a:t>th</a:t>
            </a:r>
            <a:r>
              <a:rPr lang="en-US" sz="2400" dirty="0" smtClean="0"/>
              <a:t> from 5 – 7 pm</a:t>
            </a:r>
          </a:p>
          <a:p>
            <a:pPr lvl="1"/>
            <a:r>
              <a:rPr lang="en-US" sz="2400" dirty="0" smtClean="0"/>
              <a:t>Thursday May 26</a:t>
            </a:r>
            <a:r>
              <a:rPr lang="en-US" sz="2400" baseline="30000" dirty="0" smtClean="0"/>
              <a:t>th</a:t>
            </a:r>
            <a:r>
              <a:rPr lang="en-US" sz="2400" dirty="0" smtClean="0"/>
              <a:t> from 4:30 – 6:30 pm  (this is the last one… or not)</a:t>
            </a:r>
          </a:p>
          <a:p>
            <a:pPr lvl="1"/>
            <a:r>
              <a:rPr lang="en-US" sz="2400" dirty="0" smtClean="0"/>
              <a:t>Just kidding…</a:t>
            </a:r>
          </a:p>
          <a:p>
            <a:pPr lvl="1"/>
            <a:r>
              <a:rPr lang="en-US" sz="2400" dirty="0" smtClean="0"/>
              <a:t>June 4</a:t>
            </a:r>
            <a:r>
              <a:rPr lang="en-US" sz="2400" baseline="30000" dirty="0" smtClean="0"/>
              <a:t>th</a:t>
            </a:r>
            <a:r>
              <a:rPr lang="en-US" sz="2400" dirty="0" smtClean="0"/>
              <a:t> &amp; 5</a:t>
            </a:r>
            <a:r>
              <a:rPr lang="en-US" sz="2400" baseline="30000" dirty="0" smtClean="0"/>
              <a:t>th</a:t>
            </a:r>
            <a:r>
              <a:rPr lang="en-US" sz="2400" dirty="0" smtClean="0"/>
              <a:t> Join the Relay for Life Team to fight Cancer</a:t>
            </a:r>
          </a:p>
          <a:p>
            <a:pPr lvl="2"/>
            <a:r>
              <a:rPr lang="en-US" sz="2400" dirty="0" smtClean="0"/>
              <a:t>A member(s) of our RCHS Ag team will be walking the track continuously for 24 hours to raise awareness of cancer, education, prevention, treatment and in memory of those who have lost their battle.  </a:t>
            </a:r>
            <a:endParaRPr lang="en-US" sz="2400" dirty="0"/>
          </a:p>
        </p:txBody>
      </p:sp>
    </p:spTree>
    <p:extLst>
      <p:ext uri="{BB962C8B-B14F-4D97-AF65-F5344CB8AC3E}">
        <p14:creationId xmlns:p14="http://schemas.microsoft.com/office/powerpoint/2010/main" val="1585452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other local businesses support the Farm to Fork movement? P.   41 NB</a:t>
            </a:r>
            <a:endParaRPr lang="en-US" dirty="0"/>
          </a:p>
        </p:txBody>
      </p:sp>
      <p:sp>
        <p:nvSpPr>
          <p:cNvPr id="3" name="Content Placeholder 2"/>
          <p:cNvSpPr>
            <a:spLocks noGrp="1"/>
          </p:cNvSpPr>
          <p:nvPr>
            <p:ph idx="1"/>
          </p:nvPr>
        </p:nvSpPr>
        <p:spPr/>
        <p:txBody>
          <a:bodyPr/>
          <a:lstStyle/>
          <a:p>
            <a:r>
              <a:rPr lang="en-US" dirty="0" smtClean="0"/>
              <a:t>Research 3 businesses with in 100 miles that raise, grow, sell, buy, and distribute local produce and meat, including dairy cattle?</a:t>
            </a:r>
          </a:p>
          <a:p>
            <a:r>
              <a:rPr lang="en-US" dirty="0" smtClean="0"/>
              <a:t>Explain what they do and how they do it.</a:t>
            </a:r>
          </a:p>
          <a:p>
            <a:r>
              <a:rPr lang="en-US" dirty="0" smtClean="0"/>
              <a:t>Some of this information can be included in your 1 – 2 page paper.</a:t>
            </a:r>
            <a:endParaRPr lang="en-US" dirty="0"/>
          </a:p>
        </p:txBody>
      </p:sp>
    </p:spTree>
    <p:extLst>
      <p:ext uri="{BB962C8B-B14F-4D97-AF65-F5344CB8AC3E}">
        <p14:creationId xmlns:p14="http://schemas.microsoft.com/office/powerpoint/2010/main" val="3224256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Omnivores Dilemma</a:t>
            </a:r>
            <a:br>
              <a:rPr lang="en-US" dirty="0" smtClean="0"/>
            </a:br>
            <a:r>
              <a:rPr lang="en-US" dirty="0" smtClean="0"/>
              <a:t>How Corn Took Over America &amp; The Farm p. 47 NB</a:t>
            </a:r>
            <a:endParaRPr lang="en-US" dirty="0"/>
          </a:p>
        </p:txBody>
      </p:sp>
      <p:sp>
        <p:nvSpPr>
          <p:cNvPr id="3" name="Content Placeholder 2"/>
          <p:cNvSpPr>
            <a:spLocks noGrp="1"/>
          </p:cNvSpPr>
          <p:nvPr>
            <p:ph idx="1"/>
          </p:nvPr>
        </p:nvSpPr>
        <p:spPr/>
        <p:txBody>
          <a:bodyPr/>
          <a:lstStyle/>
          <a:p>
            <a:r>
              <a:rPr lang="en-US" dirty="0" smtClean="0"/>
              <a:t>How is the supermarket like a field of corn?  P.10</a:t>
            </a:r>
          </a:p>
          <a:p>
            <a:r>
              <a:rPr lang="en-US" dirty="0" smtClean="0"/>
              <a:t>Name some products made from corn. P. 11</a:t>
            </a:r>
          </a:p>
          <a:p>
            <a:r>
              <a:rPr lang="en-US" dirty="0" smtClean="0"/>
              <a:t>How much biodiversity was lost from 1920 – 2002? P. 26 NB</a:t>
            </a:r>
          </a:p>
          <a:p>
            <a:r>
              <a:rPr lang="en-US" dirty="0" smtClean="0"/>
              <a:t>Discuss a result of growing so much corn. P. 26 - 27</a:t>
            </a:r>
            <a:endParaRPr lang="en-US" dirty="0"/>
          </a:p>
        </p:txBody>
      </p:sp>
    </p:spTree>
    <p:extLst>
      <p:ext uri="{BB962C8B-B14F-4D97-AF65-F5344CB8AC3E}">
        <p14:creationId xmlns:p14="http://schemas.microsoft.com/office/powerpoint/2010/main" val="3857912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907" y="518306"/>
            <a:ext cx="9601196" cy="1303867"/>
          </a:xfrm>
        </p:spPr>
        <p:txBody>
          <a:bodyPr>
            <a:normAutofit fontScale="90000"/>
          </a:bodyPr>
          <a:lstStyle/>
          <a:p>
            <a:r>
              <a:rPr lang="en-US" dirty="0" smtClean="0"/>
              <a:t>1 – 2 page paper Due May 12th</a:t>
            </a:r>
            <a:br>
              <a:rPr lang="en-US" dirty="0" smtClean="0"/>
            </a:br>
            <a:r>
              <a:rPr lang="en-US" dirty="0" smtClean="0"/>
              <a:t>Where does your food come from?</a:t>
            </a:r>
            <a:endParaRPr lang="en-US" dirty="0"/>
          </a:p>
        </p:txBody>
      </p:sp>
      <p:sp>
        <p:nvSpPr>
          <p:cNvPr id="3" name="Content Placeholder 2"/>
          <p:cNvSpPr>
            <a:spLocks noGrp="1"/>
          </p:cNvSpPr>
          <p:nvPr>
            <p:ph idx="1"/>
          </p:nvPr>
        </p:nvSpPr>
        <p:spPr>
          <a:xfrm>
            <a:off x="424070" y="1921566"/>
            <a:ext cx="11290852" cy="4439478"/>
          </a:xfrm>
        </p:spPr>
        <p:txBody>
          <a:bodyPr>
            <a:normAutofit lnSpcReduction="10000"/>
          </a:bodyPr>
          <a:lstStyle/>
          <a:p>
            <a:r>
              <a:rPr lang="en-US" dirty="0" smtClean="0"/>
              <a:t>Where does your food </a:t>
            </a:r>
            <a:r>
              <a:rPr lang="en-US" dirty="0"/>
              <a:t>c</a:t>
            </a:r>
            <a:r>
              <a:rPr lang="en-US" dirty="0" smtClean="0"/>
              <a:t>ome </a:t>
            </a:r>
            <a:r>
              <a:rPr lang="en-US" dirty="0"/>
              <a:t>f</a:t>
            </a:r>
            <a:r>
              <a:rPr lang="en-US" dirty="0" smtClean="0"/>
              <a:t>rom?</a:t>
            </a:r>
          </a:p>
          <a:p>
            <a:pPr lvl="1"/>
            <a:r>
              <a:rPr lang="en-US" dirty="0" smtClean="0"/>
              <a:t>Discuss where your family buys food.  Discuss what Farm to Fork is and it’s benefits.</a:t>
            </a:r>
          </a:p>
          <a:p>
            <a:r>
              <a:rPr lang="en-US" dirty="0" smtClean="0"/>
              <a:t>Why is it important to know where your food comes from?</a:t>
            </a:r>
          </a:p>
          <a:p>
            <a:pPr lvl="1"/>
            <a:r>
              <a:rPr lang="en-US" dirty="0" smtClean="0"/>
              <a:t>Include examples, explanations, and show the significance of where our food comes from.</a:t>
            </a:r>
          </a:p>
          <a:p>
            <a:pPr lvl="2"/>
            <a:r>
              <a:rPr lang="en-US" dirty="0" smtClean="0"/>
              <a:t>Maybe include ingredients such as High Fructose Corn Syrup, salt, fat, sugar in our diet.</a:t>
            </a:r>
          </a:p>
          <a:p>
            <a:pPr lvl="2"/>
            <a:r>
              <a:rPr lang="en-US" dirty="0" smtClean="0"/>
              <a:t>Discuss the video: Fed Up.</a:t>
            </a:r>
          </a:p>
          <a:p>
            <a:pPr lvl="2"/>
            <a:r>
              <a:rPr lang="en-US" dirty="0" smtClean="0"/>
              <a:t>Include notes from Kari Pina’s Guest presentation about how she sources healthy fresh food for 7700 students.</a:t>
            </a:r>
          </a:p>
          <a:p>
            <a:pPr lvl="1"/>
            <a:r>
              <a:rPr lang="en-US" dirty="0" smtClean="0"/>
              <a:t>Include the difference between processed and natural foods.  Why is that important?</a:t>
            </a:r>
          </a:p>
          <a:p>
            <a:pPr lvl="1"/>
            <a:r>
              <a:rPr lang="en-US" dirty="0" smtClean="0"/>
              <a:t>Include companies, businesses that are part of the solution to eat healthier, and companies that could improve to become part of the solution.  How are companies trying to change their image?</a:t>
            </a:r>
          </a:p>
          <a:p>
            <a:r>
              <a:rPr lang="en-US" dirty="0" smtClean="0"/>
              <a:t>APA Style:  purdue.owl.edu</a:t>
            </a:r>
            <a:endParaRPr lang="en-US" dirty="0"/>
          </a:p>
        </p:txBody>
      </p:sp>
    </p:spTree>
    <p:extLst>
      <p:ext uri="{BB962C8B-B14F-4D97-AF65-F5344CB8AC3E}">
        <p14:creationId xmlns:p14="http://schemas.microsoft.com/office/powerpoint/2010/main" val="3454363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5/9 State Resources</a:t>
            </a:r>
            <a:r>
              <a:rPr lang="en-US" sz="2800" dirty="0" smtClean="0"/>
              <a:t/>
            </a:r>
            <a:br>
              <a:rPr lang="en-US" sz="2800" dirty="0" smtClean="0"/>
            </a:br>
            <a:r>
              <a:rPr lang="en-US" sz="2800" dirty="0" smtClean="0"/>
              <a:t>Obj. TSW realize educational resources in the state that help support a career choice. P. 68 NB</a:t>
            </a:r>
            <a:endParaRPr lang="en-US" dirty="0"/>
          </a:p>
        </p:txBody>
      </p:sp>
      <p:pic>
        <p:nvPicPr>
          <p:cNvPr id="5" name="Content Placeholder 4"/>
          <p:cNvPicPr>
            <a:picLocks noGrp="1" noChangeAspect="1"/>
          </p:cNvPicPr>
          <p:nvPr>
            <p:ph sz="half" idx="1"/>
          </p:nvPr>
        </p:nvPicPr>
        <p:blipFill>
          <a:blip r:embed="rId2"/>
          <a:stretch>
            <a:fillRect/>
          </a:stretch>
        </p:blipFill>
        <p:spPr>
          <a:xfrm>
            <a:off x="1298575" y="2639602"/>
            <a:ext cx="4718050" cy="3152008"/>
          </a:xfrm>
          <a:prstGeom prst="rect">
            <a:avLst/>
          </a:prstGeom>
        </p:spPr>
      </p:pic>
      <p:sp>
        <p:nvSpPr>
          <p:cNvPr id="4" name="Content Placeholder 3"/>
          <p:cNvSpPr>
            <a:spLocks noGrp="1"/>
          </p:cNvSpPr>
          <p:nvPr>
            <p:ph sz="half" idx="2"/>
          </p:nvPr>
        </p:nvSpPr>
        <p:spPr>
          <a:xfrm>
            <a:off x="6181344" y="2560320"/>
            <a:ext cx="5474036" cy="3310128"/>
          </a:xfrm>
        </p:spPr>
        <p:txBody>
          <a:bodyPr/>
          <a:lstStyle/>
          <a:p>
            <a:pPr marL="457200" indent="-457200">
              <a:buFont typeface="+mj-lt"/>
              <a:buAutoNum type="arabicPeriod"/>
            </a:pPr>
            <a:r>
              <a:rPr lang="en-US" dirty="0" smtClean="0"/>
              <a:t>What are transcripts?</a:t>
            </a:r>
          </a:p>
          <a:p>
            <a:pPr marL="457200" indent="-457200">
              <a:buFont typeface="+mj-lt"/>
              <a:buAutoNum type="arabicPeriod"/>
            </a:pPr>
            <a:r>
              <a:rPr lang="en-US" dirty="0" smtClean="0"/>
              <a:t>What does the student rank mean?</a:t>
            </a:r>
          </a:p>
          <a:p>
            <a:pPr marL="457200" indent="-457200">
              <a:buFont typeface="+mj-lt"/>
              <a:buAutoNum type="arabicPeriod"/>
            </a:pPr>
            <a:r>
              <a:rPr lang="en-US" dirty="0" smtClean="0"/>
              <a:t>Compare &amp; contrast a weighted and </a:t>
            </a:r>
            <a:r>
              <a:rPr lang="en-US" dirty="0" err="1" smtClean="0"/>
              <a:t>unweighted</a:t>
            </a:r>
            <a:r>
              <a:rPr lang="en-US" dirty="0" smtClean="0"/>
              <a:t> </a:t>
            </a:r>
            <a:r>
              <a:rPr lang="en-US" dirty="0" err="1" smtClean="0"/>
              <a:t>gpa</a:t>
            </a:r>
            <a:r>
              <a:rPr lang="en-US" dirty="0" smtClean="0"/>
              <a:t>.</a:t>
            </a:r>
            <a:endParaRPr lang="en-US" dirty="0"/>
          </a:p>
        </p:txBody>
      </p:sp>
    </p:spTree>
    <p:extLst>
      <p:ext uri="{BB962C8B-B14F-4D97-AF65-F5344CB8AC3E}">
        <p14:creationId xmlns:p14="http://schemas.microsoft.com/office/powerpoint/2010/main" val="393861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www.cacareerzone.org</a:t>
            </a:r>
            <a:r>
              <a:rPr lang="en-US" dirty="0" smtClean="0"/>
              <a:t/>
            </a:r>
            <a:br>
              <a:rPr lang="en-US" dirty="0" smtClean="0"/>
            </a:br>
            <a:r>
              <a:rPr lang="en-US" dirty="0" smtClean="0"/>
              <a:t>p.49</a:t>
            </a:r>
            <a:endParaRPr lang="en-US" dirty="0"/>
          </a:p>
        </p:txBody>
      </p:sp>
      <p:sp>
        <p:nvSpPr>
          <p:cNvPr id="3" name="Content Placeholder 2"/>
          <p:cNvSpPr>
            <a:spLocks noGrp="1"/>
          </p:cNvSpPr>
          <p:nvPr>
            <p:ph idx="1"/>
          </p:nvPr>
        </p:nvSpPr>
        <p:spPr>
          <a:xfrm>
            <a:off x="1295401" y="2446986"/>
            <a:ext cx="9601195" cy="3428882"/>
          </a:xfrm>
        </p:spPr>
        <p:txBody>
          <a:bodyPr>
            <a:normAutofit lnSpcReduction="10000"/>
          </a:bodyPr>
          <a:lstStyle/>
          <a:p>
            <a:r>
              <a:rPr lang="en-US" dirty="0" smtClean="0"/>
              <a:t>Begin the Career Assessment</a:t>
            </a:r>
          </a:p>
          <a:p>
            <a:r>
              <a:rPr lang="en-US" dirty="0" smtClean="0"/>
              <a:t>Write an occupation you are interested in.</a:t>
            </a:r>
          </a:p>
          <a:p>
            <a:r>
              <a:rPr lang="en-US" dirty="0" smtClean="0"/>
              <a:t>One sentence describing the job in your own words</a:t>
            </a:r>
          </a:p>
          <a:p>
            <a:r>
              <a:rPr lang="en-US" dirty="0" smtClean="0"/>
              <a:t>Describe the preparation required for that occupation</a:t>
            </a:r>
          </a:p>
          <a:p>
            <a:r>
              <a:rPr lang="en-US" dirty="0" smtClean="0"/>
              <a:t>What is the range of salary?</a:t>
            </a:r>
          </a:p>
          <a:p>
            <a:r>
              <a:rPr lang="en-US" dirty="0" smtClean="0"/>
              <a:t>What is that occupations outlook?  Expanding, stagnant, decreasing?</a:t>
            </a:r>
          </a:p>
          <a:p>
            <a:r>
              <a:rPr lang="en-US" dirty="0" smtClean="0"/>
              <a:t>What are the common College Majors?</a:t>
            </a:r>
          </a:p>
        </p:txBody>
      </p:sp>
    </p:spTree>
    <p:extLst>
      <p:ext uri="{BB962C8B-B14F-4D97-AF65-F5344CB8AC3E}">
        <p14:creationId xmlns:p14="http://schemas.microsoft.com/office/powerpoint/2010/main" val="1947151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www.cacareerzone.org</a:t>
            </a:r>
            <a:r>
              <a:rPr lang="en-US" dirty="0" smtClean="0"/>
              <a:t/>
            </a:r>
            <a:br>
              <a:rPr lang="en-US" dirty="0" smtClean="0"/>
            </a:br>
            <a:r>
              <a:rPr lang="en-US" dirty="0" smtClean="0"/>
              <a:t>P. 51NB</a:t>
            </a:r>
            <a:br>
              <a:rPr lang="en-US" dirty="0" smtClean="0"/>
            </a:br>
            <a:endParaRPr lang="en-US" dirty="0"/>
          </a:p>
        </p:txBody>
      </p:sp>
      <p:sp>
        <p:nvSpPr>
          <p:cNvPr id="3" name="Content Placeholder 2"/>
          <p:cNvSpPr>
            <a:spLocks noGrp="1"/>
          </p:cNvSpPr>
          <p:nvPr>
            <p:ph idx="1"/>
          </p:nvPr>
        </p:nvSpPr>
        <p:spPr/>
        <p:txBody>
          <a:bodyPr/>
          <a:lstStyle/>
          <a:p>
            <a:r>
              <a:rPr lang="en-US" dirty="0" smtClean="0"/>
              <a:t>Read: “Things they need to be able to do”</a:t>
            </a:r>
          </a:p>
          <a:p>
            <a:r>
              <a:rPr lang="en-US" dirty="0" smtClean="0"/>
              <a:t>Write one - three skill(s) or job description that you are good at.</a:t>
            </a:r>
            <a:endParaRPr lang="en-US" dirty="0"/>
          </a:p>
        </p:txBody>
      </p:sp>
    </p:spTree>
    <p:extLst>
      <p:ext uri="{BB962C8B-B14F-4D97-AF65-F5344CB8AC3E}">
        <p14:creationId xmlns:p14="http://schemas.microsoft.com/office/powerpoint/2010/main" val="463439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Level Research P. 53 NB</a:t>
            </a:r>
            <a:endParaRPr lang="en-US" dirty="0"/>
          </a:p>
        </p:txBody>
      </p:sp>
      <p:sp>
        <p:nvSpPr>
          <p:cNvPr id="3" name="Content Placeholder 2"/>
          <p:cNvSpPr>
            <a:spLocks noGrp="1"/>
          </p:cNvSpPr>
          <p:nvPr>
            <p:ph idx="1"/>
          </p:nvPr>
        </p:nvSpPr>
        <p:spPr/>
        <p:txBody>
          <a:bodyPr/>
          <a:lstStyle/>
          <a:p>
            <a:r>
              <a:rPr lang="en-US" dirty="0" smtClean="0"/>
              <a:t>Find 3 Entry – Level employment opportunities from the Skills Profiler of California Career Zone</a:t>
            </a:r>
          </a:p>
          <a:p>
            <a:r>
              <a:rPr lang="en-US" dirty="0" smtClean="0"/>
              <a:t>State your skill that will be an asset to that type of work.</a:t>
            </a:r>
            <a:endParaRPr lang="en-US" dirty="0"/>
          </a:p>
        </p:txBody>
      </p:sp>
    </p:spTree>
    <p:extLst>
      <p:ext uri="{BB962C8B-B14F-4D97-AF65-F5344CB8AC3E}">
        <p14:creationId xmlns:p14="http://schemas.microsoft.com/office/powerpoint/2010/main" val="2906629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Omnivore’s Dilemma</a:t>
            </a:r>
            <a:br>
              <a:rPr lang="en-US" dirty="0" smtClean="0"/>
            </a:br>
            <a:r>
              <a:rPr lang="en-US" dirty="0" smtClean="0"/>
              <a:t>CH 3 From Farm to Factory</a:t>
            </a:r>
            <a:br>
              <a:rPr lang="en-US" dirty="0" smtClean="0"/>
            </a:br>
            <a:r>
              <a:rPr lang="en-US" dirty="0" smtClean="0"/>
              <a:t>Turning bombs into Fertilizer p. 57 NB</a:t>
            </a:r>
            <a:endParaRPr lang="en-US" dirty="0"/>
          </a:p>
        </p:txBody>
      </p:sp>
      <p:sp>
        <p:nvSpPr>
          <p:cNvPr id="3" name="Content Placeholder 2"/>
          <p:cNvSpPr>
            <a:spLocks noGrp="1"/>
          </p:cNvSpPr>
          <p:nvPr>
            <p:ph idx="1"/>
          </p:nvPr>
        </p:nvSpPr>
        <p:spPr/>
        <p:txBody>
          <a:bodyPr/>
          <a:lstStyle/>
          <a:p>
            <a:r>
              <a:rPr lang="en-US" dirty="0" smtClean="0"/>
              <a:t>What is Agribusiness? P. 29 NB</a:t>
            </a:r>
          </a:p>
          <a:p>
            <a:r>
              <a:rPr lang="en-US" dirty="0" smtClean="0"/>
              <a:t>What is the main ingredient in fertilizer?</a:t>
            </a:r>
          </a:p>
          <a:p>
            <a:r>
              <a:rPr lang="en-US" dirty="0" smtClean="0"/>
              <a:t>How is recycling fertilizer in a natural loop different than applying ammonium nitrate?</a:t>
            </a:r>
            <a:endParaRPr lang="en-US" dirty="0"/>
          </a:p>
        </p:txBody>
      </p:sp>
    </p:spTree>
    <p:extLst>
      <p:ext uri="{BB962C8B-B14F-4D97-AF65-F5344CB8AC3E}">
        <p14:creationId xmlns:p14="http://schemas.microsoft.com/office/powerpoint/2010/main" val="2341267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California </a:t>
            </a:r>
            <a:r>
              <a:rPr lang="en-US" dirty="0"/>
              <a:t>D</a:t>
            </a:r>
            <a:r>
              <a:rPr lang="en-US" dirty="0" smtClean="0"/>
              <a:t>epartment of Food &amp; Agriculture</a:t>
            </a:r>
            <a:br>
              <a:rPr lang="en-US" dirty="0" smtClean="0"/>
            </a:br>
            <a:r>
              <a:rPr lang="en-US" dirty="0" smtClean="0"/>
              <a:t>p.75 NB</a:t>
            </a:r>
            <a:endParaRPr lang="en-US" dirty="0"/>
          </a:p>
        </p:txBody>
      </p:sp>
      <p:sp>
        <p:nvSpPr>
          <p:cNvPr id="3" name="Content Placeholder 2"/>
          <p:cNvSpPr>
            <a:spLocks noGrp="1"/>
          </p:cNvSpPr>
          <p:nvPr>
            <p:ph idx="1"/>
          </p:nvPr>
        </p:nvSpPr>
        <p:spPr/>
        <p:txBody>
          <a:bodyPr/>
          <a:lstStyle/>
          <a:p>
            <a:r>
              <a:rPr lang="en-US" dirty="0">
                <a:hlinkClick r:id="rId2"/>
              </a:rPr>
              <a:t>https://www.cdfa.ca.gov</a:t>
            </a:r>
            <a:r>
              <a:rPr lang="en-US" dirty="0" smtClean="0">
                <a:hlinkClick r:id="rId2"/>
              </a:rPr>
              <a:t>/</a:t>
            </a:r>
            <a:endParaRPr lang="en-US" dirty="0" smtClean="0"/>
          </a:p>
          <a:p>
            <a:r>
              <a:rPr lang="en-US" dirty="0">
                <a:hlinkClick r:id="rId3"/>
              </a:rPr>
              <a:t>https://www.cdfa.ca.gov/employment</a:t>
            </a:r>
            <a:r>
              <a:rPr lang="en-US" dirty="0" smtClean="0">
                <a:hlinkClick r:id="rId3"/>
              </a:rPr>
              <a:t>/</a:t>
            </a:r>
            <a:endParaRPr lang="en-US" dirty="0" smtClean="0"/>
          </a:p>
          <a:p>
            <a:r>
              <a:rPr lang="en-US" dirty="0" smtClean="0"/>
              <a:t>View the above websites.</a:t>
            </a:r>
          </a:p>
          <a:p>
            <a:r>
              <a:rPr lang="en-US" dirty="0" smtClean="0"/>
              <a:t>Write in your notebook a summary of what the website has to offer.</a:t>
            </a:r>
          </a:p>
          <a:p>
            <a:r>
              <a:rPr lang="en-US" dirty="0" smtClean="0"/>
              <a:t>What are some available employment positions offered in </a:t>
            </a:r>
            <a:r>
              <a:rPr lang="en-US" smtClean="0"/>
              <a:t>the CDFA?</a:t>
            </a:r>
            <a:endParaRPr lang="en-US" dirty="0"/>
          </a:p>
        </p:txBody>
      </p:sp>
    </p:spTree>
    <p:extLst>
      <p:ext uri="{BB962C8B-B14F-4D97-AF65-F5344CB8AC3E}">
        <p14:creationId xmlns:p14="http://schemas.microsoft.com/office/powerpoint/2010/main" val="4185844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Transcript P. 59 NB</a:t>
            </a:r>
            <a:endParaRPr lang="en-US" dirty="0"/>
          </a:p>
        </p:txBody>
      </p:sp>
      <p:sp>
        <p:nvSpPr>
          <p:cNvPr id="3" name="Content Placeholder 2"/>
          <p:cNvSpPr>
            <a:spLocks noGrp="1"/>
          </p:cNvSpPr>
          <p:nvPr>
            <p:ph idx="1"/>
          </p:nvPr>
        </p:nvSpPr>
        <p:spPr/>
        <p:txBody>
          <a:bodyPr/>
          <a:lstStyle/>
          <a:p>
            <a:r>
              <a:rPr lang="en-US" dirty="0" smtClean="0"/>
              <a:t>Tape your transcript to page 59 NB.</a:t>
            </a:r>
          </a:p>
          <a:p>
            <a:r>
              <a:rPr lang="en-US" dirty="0" smtClean="0"/>
              <a:t>Write three short term goals you want to accomplish before the end of the year.</a:t>
            </a:r>
          </a:p>
          <a:p>
            <a:r>
              <a:rPr lang="en-US" dirty="0" smtClean="0"/>
              <a:t>Write three long term goals you want to accomplish before you graduate/ life goals.</a:t>
            </a:r>
            <a:endParaRPr lang="en-US" dirty="0"/>
          </a:p>
        </p:txBody>
      </p:sp>
    </p:spTree>
    <p:extLst>
      <p:ext uri="{BB962C8B-B14F-4D97-AF65-F5344CB8AC3E}">
        <p14:creationId xmlns:p14="http://schemas.microsoft.com/office/powerpoint/2010/main" val="3345668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307" y="618186"/>
            <a:ext cx="10895527" cy="1667813"/>
          </a:xfrm>
        </p:spPr>
        <p:txBody>
          <a:bodyPr>
            <a:normAutofit/>
          </a:bodyPr>
          <a:lstStyle/>
          <a:p>
            <a:r>
              <a:rPr lang="en-US" sz="2800" dirty="0" smtClean="0"/>
              <a:t>5/10 Financial Opportunities</a:t>
            </a:r>
            <a:br>
              <a:rPr lang="en-US" sz="2800" dirty="0" smtClean="0"/>
            </a:br>
            <a:r>
              <a:rPr lang="en-US" sz="2800" dirty="0" smtClean="0"/>
              <a:t>Obj. TSW develop a better understanding of financial and skill building opportunities to better their future. P. 70 NB </a:t>
            </a:r>
            <a:endParaRPr lang="en-US" sz="2800" dirty="0"/>
          </a:p>
        </p:txBody>
      </p:sp>
      <p:pic>
        <p:nvPicPr>
          <p:cNvPr id="5" name="Content Placeholder 4"/>
          <p:cNvPicPr>
            <a:picLocks noGrp="1" noChangeAspect="1"/>
          </p:cNvPicPr>
          <p:nvPr>
            <p:ph sz="half" idx="1"/>
          </p:nvPr>
        </p:nvPicPr>
        <p:blipFill>
          <a:blip r:embed="rId2"/>
          <a:stretch>
            <a:fillRect/>
          </a:stretch>
        </p:blipFill>
        <p:spPr>
          <a:xfrm>
            <a:off x="1764406" y="2659811"/>
            <a:ext cx="3182423" cy="3301170"/>
          </a:xfrm>
          <a:prstGeom prst="rect">
            <a:avLst/>
          </a:prstGeom>
        </p:spPr>
      </p:pic>
      <p:sp>
        <p:nvSpPr>
          <p:cNvPr id="4" name="Content Placeholder 3"/>
          <p:cNvSpPr>
            <a:spLocks noGrp="1"/>
          </p:cNvSpPr>
          <p:nvPr>
            <p:ph sz="half" idx="2"/>
          </p:nvPr>
        </p:nvSpPr>
        <p:spPr/>
        <p:txBody>
          <a:bodyPr/>
          <a:lstStyle/>
          <a:p>
            <a:pPr marL="457200" indent="-457200">
              <a:buFont typeface="+mj-lt"/>
              <a:buAutoNum type="arabicPeriod"/>
            </a:pPr>
            <a:r>
              <a:rPr lang="en-US" dirty="0" smtClean="0"/>
              <a:t>What are scholarships &amp; grants?</a:t>
            </a:r>
          </a:p>
          <a:p>
            <a:pPr marL="457200" indent="-457200">
              <a:buFont typeface="+mj-lt"/>
              <a:buAutoNum type="arabicPeriod"/>
            </a:pPr>
            <a:r>
              <a:rPr lang="en-US" dirty="0" smtClean="0"/>
              <a:t>What are internships?</a:t>
            </a:r>
          </a:p>
          <a:p>
            <a:pPr marL="457200" indent="-457200">
              <a:buFont typeface="+mj-lt"/>
              <a:buAutoNum type="arabicPeriod"/>
            </a:pPr>
            <a:r>
              <a:rPr lang="en-US" dirty="0" smtClean="0"/>
              <a:t>Why are scholarships and grants better than loans?</a:t>
            </a:r>
            <a:endParaRPr lang="en-US" dirty="0"/>
          </a:p>
        </p:txBody>
      </p:sp>
    </p:spTree>
    <p:extLst>
      <p:ext uri="{BB962C8B-B14F-4D97-AF65-F5344CB8AC3E}">
        <p14:creationId xmlns:p14="http://schemas.microsoft.com/office/powerpoint/2010/main" val="1784146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Internships.com</a:t>
            </a:r>
            <a:br>
              <a:rPr lang="en-US" dirty="0" smtClean="0"/>
            </a:br>
            <a:r>
              <a:rPr lang="en-US" dirty="0" smtClean="0"/>
              <a:t>  P. 71 NB</a:t>
            </a:r>
            <a:endParaRPr lang="en-US" dirty="0"/>
          </a:p>
        </p:txBody>
      </p:sp>
      <p:sp>
        <p:nvSpPr>
          <p:cNvPr id="3" name="Content Placeholder 2"/>
          <p:cNvSpPr>
            <a:spLocks noGrp="1"/>
          </p:cNvSpPr>
          <p:nvPr>
            <p:ph idx="1"/>
          </p:nvPr>
        </p:nvSpPr>
        <p:spPr/>
        <p:txBody>
          <a:bodyPr/>
          <a:lstStyle/>
          <a:p>
            <a:r>
              <a:rPr lang="en-US" dirty="0" smtClean="0"/>
              <a:t>Where are you interested in working?</a:t>
            </a:r>
          </a:p>
          <a:p>
            <a:r>
              <a:rPr lang="en-US" dirty="0" smtClean="0"/>
              <a:t>What type of work?</a:t>
            </a:r>
            <a:endParaRPr lang="en-US" dirty="0"/>
          </a:p>
        </p:txBody>
      </p:sp>
    </p:spTree>
    <p:extLst>
      <p:ext uri="{BB962C8B-B14F-4D97-AF65-F5344CB8AC3E}">
        <p14:creationId xmlns:p14="http://schemas.microsoft.com/office/powerpoint/2010/main" val="2233946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10 most Common Interview questions</a:t>
            </a:r>
            <a:br>
              <a:rPr lang="en-US" dirty="0" smtClean="0"/>
            </a:br>
            <a:r>
              <a:rPr lang="en-US" dirty="0" smtClean="0"/>
              <a:t>p. 73 NB</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money.usnews.com/money/careers/slideshows/the-10-most-common-interview-questions/11</a:t>
            </a:r>
            <a:endParaRPr lang="en-US" dirty="0" smtClean="0"/>
          </a:p>
          <a:p>
            <a:r>
              <a:rPr lang="en-US" dirty="0" smtClean="0"/>
              <a:t>Choose 3 of these 10 questions and write our you answer on page 73 NB.</a:t>
            </a:r>
            <a:endParaRPr lang="en-US" dirty="0"/>
          </a:p>
        </p:txBody>
      </p:sp>
    </p:spTree>
    <p:extLst>
      <p:ext uri="{BB962C8B-B14F-4D97-AF65-F5344CB8AC3E}">
        <p14:creationId xmlns:p14="http://schemas.microsoft.com/office/powerpoint/2010/main" val="175406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5/11 Aquaponics</a:t>
            </a:r>
            <a:br>
              <a:rPr lang="en-US" dirty="0" smtClean="0"/>
            </a:br>
            <a:r>
              <a:rPr lang="en-US" dirty="0" smtClean="0"/>
              <a:t>Obj. TSW realize one of the solutions to feeding the world is aquaponics. P. 72 NB</a:t>
            </a:r>
            <a:endParaRPr lang="en-US" dirty="0"/>
          </a:p>
        </p:txBody>
      </p:sp>
      <p:pic>
        <p:nvPicPr>
          <p:cNvPr id="5" name="Content Placeholder 4"/>
          <p:cNvPicPr>
            <a:picLocks noGrp="1" noChangeAspect="1"/>
          </p:cNvPicPr>
          <p:nvPr>
            <p:ph sz="half" idx="1"/>
          </p:nvPr>
        </p:nvPicPr>
        <p:blipFill>
          <a:blip r:embed="rId2"/>
          <a:stretch>
            <a:fillRect/>
          </a:stretch>
        </p:blipFill>
        <p:spPr>
          <a:xfrm>
            <a:off x="1724477" y="2560638"/>
            <a:ext cx="3866246" cy="3309937"/>
          </a:xfrm>
          <a:prstGeom prst="rect">
            <a:avLst/>
          </a:prstGeom>
        </p:spPr>
      </p:pic>
      <p:sp>
        <p:nvSpPr>
          <p:cNvPr id="4" name="Content Placeholder 3"/>
          <p:cNvSpPr>
            <a:spLocks noGrp="1"/>
          </p:cNvSpPr>
          <p:nvPr>
            <p:ph sz="half" idx="2"/>
          </p:nvPr>
        </p:nvSpPr>
        <p:spPr/>
        <p:txBody>
          <a:bodyPr/>
          <a:lstStyle/>
          <a:p>
            <a:pPr marL="457200" indent="-457200">
              <a:buFont typeface="+mj-lt"/>
              <a:buAutoNum type="arabicPeriod"/>
            </a:pPr>
            <a:r>
              <a:rPr lang="en-US" dirty="0" smtClean="0"/>
              <a:t>What is aquaponics?</a:t>
            </a:r>
          </a:p>
          <a:p>
            <a:pPr marL="457200" indent="-457200">
              <a:buFont typeface="+mj-lt"/>
              <a:buAutoNum type="arabicPeriod"/>
            </a:pPr>
            <a:r>
              <a:rPr lang="en-US" dirty="0" smtClean="0"/>
              <a:t>What skills might you need to build an aquaponics unit.</a:t>
            </a:r>
          </a:p>
          <a:p>
            <a:pPr marL="457200" indent="-457200">
              <a:buFont typeface="+mj-lt"/>
              <a:buAutoNum type="arabicPeriod"/>
            </a:pPr>
            <a:r>
              <a:rPr lang="en-US" dirty="0" smtClean="0"/>
              <a:t>Describe some characteristics of an aquaponics unit.</a:t>
            </a:r>
            <a:endParaRPr lang="en-US" dirty="0"/>
          </a:p>
        </p:txBody>
      </p:sp>
    </p:spTree>
    <p:extLst>
      <p:ext uri="{BB962C8B-B14F-4D97-AF65-F5344CB8AC3E}">
        <p14:creationId xmlns:p14="http://schemas.microsoft.com/office/powerpoint/2010/main" val="1712603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5/12 Interviews</a:t>
            </a:r>
            <a:br>
              <a:rPr lang="en-US" dirty="0" smtClean="0"/>
            </a:br>
            <a:r>
              <a:rPr lang="en-US" dirty="0" smtClean="0"/>
              <a:t>Obj. TSW learn the nuances of interviewing to give them an edge. P. 74 NB</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What would you think are some positive things to do in an interview?</a:t>
            </a:r>
          </a:p>
          <a:p>
            <a:pPr marL="457200" indent="-457200">
              <a:buFont typeface="+mj-lt"/>
              <a:buAutoNum type="arabicPeriod"/>
            </a:pPr>
            <a:r>
              <a:rPr lang="en-US" dirty="0" smtClean="0"/>
              <a:t>What things should be avoided during interview?</a:t>
            </a:r>
          </a:p>
          <a:p>
            <a:pPr marL="457200" indent="-457200">
              <a:buFont typeface="+mj-lt"/>
              <a:buAutoNum type="arabicPeriod"/>
            </a:pPr>
            <a:r>
              <a:rPr lang="en-US" dirty="0" smtClean="0"/>
              <a:t>Is the interview only one way?</a:t>
            </a:r>
            <a:endParaRPr lang="en-US" dirty="0"/>
          </a:p>
        </p:txBody>
      </p:sp>
    </p:spTree>
    <p:extLst>
      <p:ext uri="{BB962C8B-B14F-4D97-AF65-F5344CB8AC3E}">
        <p14:creationId xmlns:p14="http://schemas.microsoft.com/office/powerpoint/2010/main" val="4231057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would be good questions to ask during an interview?  P. 73 NB</a:t>
            </a:r>
            <a:endParaRPr lang="en-US" dirty="0"/>
          </a:p>
        </p:txBody>
      </p:sp>
      <p:sp>
        <p:nvSpPr>
          <p:cNvPr id="3" name="Content Placeholder 2"/>
          <p:cNvSpPr>
            <a:spLocks noGrp="1"/>
          </p:cNvSpPr>
          <p:nvPr>
            <p:ph idx="1"/>
          </p:nvPr>
        </p:nvSpPr>
        <p:spPr/>
        <p:txBody>
          <a:bodyPr/>
          <a:lstStyle/>
          <a:p>
            <a:r>
              <a:rPr lang="en-US" dirty="0" smtClean="0"/>
              <a:t>Read the article, “How to prepare for an Entry-Level interview”</a:t>
            </a:r>
            <a:endParaRPr lang="en-US" dirty="0"/>
          </a:p>
        </p:txBody>
      </p:sp>
    </p:spTree>
    <p:extLst>
      <p:ext uri="{BB962C8B-B14F-4D97-AF65-F5344CB8AC3E}">
        <p14:creationId xmlns:p14="http://schemas.microsoft.com/office/powerpoint/2010/main" val="35983057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215</TotalTime>
  <Words>897</Words>
  <Application>Microsoft Office PowerPoint</Application>
  <PresentationFormat>Widescreen</PresentationFormat>
  <Paragraphs>91</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Garamond</vt:lpstr>
      <vt:lpstr>Organic</vt:lpstr>
      <vt:lpstr>Lesson 3 Resources in the State</vt:lpstr>
      <vt:lpstr>5/9 State Resources Obj. TSW realize educational resources in the state that help support a career choice. P. 68 NB</vt:lpstr>
      <vt:lpstr>Transcript P. 59 NB</vt:lpstr>
      <vt:lpstr>5/10 Financial Opportunities Obj. TSW develop a better understanding of financial and skill building opportunities to better their future. P. 70 NB </vt:lpstr>
      <vt:lpstr>Internships.com   P. 71 NB</vt:lpstr>
      <vt:lpstr>Top 10 most Common Interview questions p. 73 NB</vt:lpstr>
      <vt:lpstr>5/11 Aquaponics Obj. TSW realize one of the solutions to feeding the world is aquaponics. P. 72 NB</vt:lpstr>
      <vt:lpstr>5/12 Interviews Obj. TSW learn the nuances of interviewing to give them an edge. P. 74 NB</vt:lpstr>
      <vt:lpstr>What would be good questions to ask during an interview?  P. 73 NB</vt:lpstr>
      <vt:lpstr>Saturday May 7th 8:30 am, The soil arrives</vt:lpstr>
      <vt:lpstr>Let’s Wheel…</vt:lpstr>
      <vt:lpstr>Moving soil into the garden beds at Bryte</vt:lpstr>
      <vt:lpstr>Yes, it’s raining…</vt:lpstr>
      <vt:lpstr>Almost to the End…</vt:lpstr>
      <vt:lpstr>But wait, There’s more…</vt:lpstr>
      <vt:lpstr>If you can’t get enough…</vt:lpstr>
      <vt:lpstr>What other local businesses support the Farm to Fork movement? P.   41 NB</vt:lpstr>
      <vt:lpstr>Omnivores Dilemma How Corn Took Over America &amp; The Farm p. 47 NB</vt:lpstr>
      <vt:lpstr>1 – 2 page paper Due May 12th Where does your food come from?</vt:lpstr>
      <vt:lpstr>www.cacareerzone.org p.49</vt:lpstr>
      <vt:lpstr>www.cacareerzone.org P. 51NB </vt:lpstr>
      <vt:lpstr>Entry Level Research P. 53 NB</vt:lpstr>
      <vt:lpstr>Omnivore’s Dilemma CH 3 From Farm to Factory Turning bombs into Fertilizer p. 57 NB</vt:lpstr>
      <vt:lpstr>California Department of Food &amp; Agriculture p.75 NB</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Resources in the State</dc:title>
  <dc:creator>Jennifer Mc Allister</dc:creator>
  <cp:lastModifiedBy>Jennifer Mc Allister</cp:lastModifiedBy>
  <cp:revision>19</cp:revision>
  <dcterms:created xsi:type="dcterms:W3CDTF">2016-05-08T23:38:38Z</dcterms:created>
  <dcterms:modified xsi:type="dcterms:W3CDTF">2016-05-11T14:52:47Z</dcterms:modified>
</cp:coreProperties>
</file>