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7" r:id="rId4"/>
    <p:sldId id="259" r:id="rId5"/>
    <p:sldId id="268" r:id="rId6"/>
    <p:sldId id="263" r:id="rId7"/>
    <p:sldId id="269" r:id="rId8"/>
    <p:sldId id="271" r:id="rId9"/>
    <p:sldId id="273" r:id="rId10"/>
    <p:sldId id="260" r:id="rId11"/>
    <p:sldId id="261" r:id="rId12"/>
    <p:sldId id="258" r:id="rId13"/>
    <p:sldId id="270" r:id="rId14"/>
    <p:sldId id="272" r:id="rId15"/>
    <p:sldId id="265" r:id="rId16"/>
    <p:sldId id="262" r:id="rId17"/>
    <p:sldId id="264" r:id="rId18"/>
    <p:sldId id="257" r:id="rId19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ZwbVJCNec" TargetMode="External"/><Relationship Id="rId2" Type="http://schemas.openxmlformats.org/officeDocument/2006/relationships/hyperlink" Target="https://www.youtube.com/watch?v=2MUnGBXjtG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Farm-to-Fork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4</a:t>
            </a:r>
          </a:p>
          <a:p>
            <a:r>
              <a:rPr lang="en-US" dirty="0" smtClean="0"/>
              <a:t>Soil Texture, Plant Bulbs, Plant Flowers (</a:t>
            </a:r>
            <a:r>
              <a:rPr lang="en-US" dirty="0"/>
              <a:t>G</a:t>
            </a:r>
            <a:r>
              <a:rPr lang="en-US" dirty="0" smtClean="0"/>
              <a:t>reenhouse) Fall Crops, Allelopathy Lab, Officer Elections, Individual Projects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7842" cy="26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9/8 – 9/11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Lab – Finish Brochure, “I Believe” statement, grade Notebooks Wednesday P. 19 - 36</a:t>
            </a:r>
          </a:p>
          <a:p>
            <a:r>
              <a:rPr lang="en-US" dirty="0" smtClean="0"/>
              <a:t>Students </a:t>
            </a:r>
            <a:r>
              <a:rPr lang="en-US" dirty="0"/>
              <a:t>read “I Believe” </a:t>
            </a:r>
            <a:r>
              <a:rPr lang="en-US" dirty="0" smtClean="0"/>
              <a:t>statement, to class.</a:t>
            </a:r>
          </a:p>
          <a:p>
            <a:r>
              <a:rPr lang="en-US" dirty="0" smtClean="0"/>
              <a:t>Officer Elections?  Wednesday, Thursday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176" y="589743"/>
            <a:ext cx="7024744" cy="59582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Farm-to-Fork Leadership </a:t>
            </a:r>
            <a:r>
              <a:rPr lang="en-US" sz="3200" b="1" dirty="0"/>
              <a:t>Offices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7" y="1532586"/>
            <a:ext cx="10612191" cy="5020613"/>
          </a:xfrm>
        </p:spPr>
        <p:txBody>
          <a:bodyPr>
            <a:noAutofit/>
          </a:bodyPr>
          <a:lstStyle/>
          <a:p>
            <a:r>
              <a:rPr lang="en-US" b="1" dirty="0" smtClean="0"/>
              <a:t>President</a:t>
            </a:r>
            <a:r>
              <a:rPr lang="en-US" dirty="0" smtClean="0"/>
              <a:t>- Organize Officers and communicate objectives, carry through with goals set by class.</a:t>
            </a:r>
          </a:p>
          <a:p>
            <a:r>
              <a:rPr lang="en-US" b="1" dirty="0" smtClean="0"/>
              <a:t>Vice President </a:t>
            </a:r>
            <a:r>
              <a:rPr lang="en-US" dirty="0" smtClean="0"/>
              <a:t>– Support the president in organization of class meetings, communication throughout the class &amp; school/ board with overall goals, achievements.</a:t>
            </a:r>
          </a:p>
          <a:p>
            <a:r>
              <a:rPr lang="en-US" b="1" dirty="0" smtClean="0"/>
              <a:t>Secretary</a:t>
            </a:r>
            <a:r>
              <a:rPr lang="en-US" dirty="0" smtClean="0"/>
              <a:t> – Written documentation of class meetings with goals, achievements. Communicate with all levels of officers and class members.</a:t>
            </a:r>
          </a:p>
          <a:p>
            <a:r>
              <a:rPr lang="en-US" b="1" dirty="0" smtClean="0"/>
              <a:t>Treasurer</a:t>
            </a:r>
            <a:r>
              <a:rPr lang="en-US" dirty="0" smtClean="0"/>
              <a:t> – Keep track of donations and expenditures, be present at all fundraisers.</a:t>
            </a:r>
          </a:p>
          <a:p>
            <a:r>
              <a:rPr lang="en-US" b="1" dirty="0" smtClean="0"/>
              <a:t>Videographer</a:t>
            </a:r>
            <a:r>
              <a:rPr lang="en-US" dirty="0" smtClean="0"/>
              <a:t>- Develop, create, &amp; document our adventures.</a:t>
            </a:r>
          </a:p>
          <a:p>
            <a:r>
              <a:rPr lang="en-US" b="1" dirty="0" smtClean="0"/>
              <a:t>Publicist </a:t>
            </a:r>
            <a:r>
              <a:rPr lang="en-US" dirty="0" smtClean="0"/>
              <a:t>– Advertise F2F achievements, goals.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36948" y="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2015 </a:t>
            </a:r>
            <a:r>
              <a:rPr lang="en-US" sz="2400" b="1" dirty="0" smtClean="0"/>
              <a:t>Fall </a:t>
            </a:r>
            <a:r>
              <a:rPr lang="en-US" sz="2400" b="1" dirty="0"/>
              <a:t>Term </a:t>
            </a:r>
          </a:p>
        </p:txBody>
      </p:sp>
    </p:spTree>
    <p:extLst>
      <p:ext uri="{BB962C8B-B14F-4D97-AF65-F5344CB8AC3E}">
        <p14:creationId xmlns:p14="http://schemas.microsoft.com/office/powerpoint/2010/main" val="9313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06928"/>
            <a:ext cx="4752305" cy="19756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9/8</a:t>
            </a:r>
            <a:r>
              <a:rPr lang="en-US" dirty="0" smtClean="0">
                <a:hlinkClick r:id="rId2"/>
              </a:rPr>
              <a:t> Ribbon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Obj. TSW identify different types of soils. P. 32 NB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382592"/>
            <a:ext cx="10149622" cy="3493276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Types of soil</a:t>
            </a:r>
            <a:r>
              <a:rPr lang="en-US" dirty="0"/>
              <a:t> </a:t>
            </a:r>
            <a:r>
              <a:rPr lang="en-US" dirty="0" smtClean="0"/>
              <a:t>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three soil textures.</a:t>
            </a:r>
          </a:p>
          <a:p>
            <a:pPr marL="0" indent="0">
              <a:buNone/>
            </a:pPr>
            <a:r>
              <a:rPr lang="en-US" dirty="0" smtClean="0"/>
              <a:t>2. Name three soil types.</a:t>
            </a:r>
          </a:p>
          <a:p>
            <a:pPr marL="0" indent="0">
              <a:buNone/>
            </a:pPr>
            <a:r>
              <a:rPr lang="en-US" dirty="0" smtClean="0"/>
              <a:t>3. What soil is 20% Clay</a:t>
            </a:r>
          </a:p>
          <a:p>
            <a:pPr marL="0" indent="0">
              <a:buNone/>
            </a:pPr>
            <a:r>
              <a:rPr lang="en-US" dirty="0" smtClean="0"/>
              <a:t>30% Silt, 50% Sand?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88" y="0"/>
            <a:ext cx="6864612" cy="57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9" y="618187"/>
            <a:ext cx="10573679" cy="53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0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67516" cy="1303867"/>
          </a:xfrm>
        </p:spPr>
        <p:txBody>
          <a:bodyPr/>
          <a:lstStyle/>
          <a:p>
            <a:r>
              <a:rPr lang="en-US" dirty="0" smtClean="0"/>
              <a:t>Soil is an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67517" cy="3318936"/>
          </a:xfrm>
        </p:spPr>
        <p:txBody>
          <a:bodyPr/>
          <a:lstStyle/>
          <a:p>
            <a:r>
              <a:rPr lang="en-US" dirty="0" smtClean="0"/>
              <a:t>Soil is alive.  When we get our awesome soil from </a:t>
            </a:r>
            <a:r>
              <a:rPr lang="en-US" dirty="0" err="1" smtClean="0"/>
              <a:t>Hasties</a:t>
            </a:r>
            <a:r>
              <a:rPr lang="en-US" dirty="0" smtClean="0"/>
              <a:t>, why do we have to add our compost to it?</a:t>
            </a:r>
            <a:endParaRPr lang="en-US" dirty="0"/>
          </a:p>
        </p:txBody>
      </p:sp>
      <p:pic>
        <p:nvPicPr>
          <p:cNvPr id="4" name="Picture 2" descr="figure_0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63525"/>
            <a:ext cx="5521325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0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 believe”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will read their “I Believe” statements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Page 27 NB</a:t>
            </a:r>
            <a:br>
              <a:rPr lang="en-US" dirty="0" smtClean="0"/>
            </a:br>
            <a:r>
              <a:rPr lang="en-US" dirty="0" smtClean="0"/>
              <a:t>Notes from Video - Soils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Activity in the Garden:</a:t>
            </a:r>
          </a:p>
          <a:p>
            <a:pPr lvl="1"/>
            <a:r>
              <a:rPr lang="en-US" sz="2400" dirty="0" smtClean="0"/>
              <a:t>Name your soil.  How do you know what it is?  Use your Flow Texture Chart to help identify your soil.</a:t>
            </a:r>
          </a:p>
          <a:p>
            <a:pPr lvl="1"/>
            <a:r>
              <a:rPr lang="en-US" sz="2400" dirty="0" smtClean="0"/>
              <a:t>What type of soil do garden plants grow well in?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704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566670"/>
            <a:ext cx="10192553" cy="1719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9/9 Name that Soil</a:t>
            </a:r>
            <a:br>
              <a:rPr lang="en-US" dirty="0" smtClean="0"/>
            </a:br>
            <a:r>
              <a:rPr lang="en-US" dirty="0" smtClean="0"/>
              <a:t>Obj. TSW name the type of soil from the % texture &amp; visa versa. P. 34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556932"/>
            <a:ext cx="10110986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type of soil is 30% Clay, 30% Silt,</a:t>
            </a:r>
          </a:p>
          <a:p>
            <a:pPr marL="0" indent="0">
              <a:buNone/>
            </a:pPr>
            <a:r>
              <a:rPr lang="en-US" dirty="0" smtClean="0"/>
              <a:t>And 40% Sand?</a:t>
            </a:r>
          </a:p>
          <a:p>
            <a:pPr marL="457200" indent="-457200">
              <a:buAutoNum type="arabicPeriod" startAt="2"/>
            </a:pPr>
            <a:r>
              <a:rPr lang="en-US" dirty="0" smtClean="0"/>
              <a:t>If you were to make a Silt Loam, What % 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f each of the soil textures would your need?</a:t>
            </a:r>
          </a:p>
          <a:p>
            <a:pPr marL="0" indent="0">
              <a:buNone/>
            </a:pPr>
            <a:r>
              <a:rPr lang="en-US" dirty="0" smtClean="0"/>
              <a:t>3. If you were to make a Sandy Clay Loam, </a:t>
            </a:r>
          </a:p>
          <a:p>
            <a:pPr marL="0" indent="0">
              <a:buNone/>
            </a:pPr>
            <a:r>
              <a:rPr lang="en-US" dirty="0" smtClean="0"/>
              <a:t>What % of each soil texture would you need?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4" y="2354896"/>
            <a:ext cx="5379076" cy="45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6" y="1004551"/>
            <a:ext cx="4817571" cy="1403797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9/10 Nutrient Availability</a:t>
            </a:r>
            <a:br>
              <a:rPr lang="en-US" sz="3100" dirty="0" smtClean="0"/>
            </a:br>
            <a:r>
              <a:rPr lang="en-US" sz="3100" dirty="0" smtClean="0"/>
              <a:t>Obj. TSW learn the relationship between pH and nutrient availability of soils. P. 36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78" y="0"/>
            <a:ext cx="6769122" cy="5586169"/>
          </a:xfrm>
        </p:spPr>
      </p:pic>
      <p:sp>
        <p:nvSpPr>
          <p:cNvPr id="5" name="TextBox 4"/>
          <p:cNvSpPr txBox="1"/>
          <p:nvPr/>
        </p:nvSpPr>
        <p:spPr>
          <a:xfrm>
            <a:off x="721217" y="2408348"/>
            <a:ext cx="4701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What is pH?</a:t>
            </a:r>
          </a:p>
          <a:p>
            <a:r>
              <a:rPr lang="en-US" sz="2800" dirty="0" smtClean="0"/>
              <a:t>2. What pH is the most beneficial nutrient availability?</a:t>
            </a:r>
          </a:p>
          <a:p>
            <a:r>
              <a:rPr lang="en-US" sz="2800" dirty="0" smtClean="0"/>
              <a:t>3.  How do you know?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31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61454" cy="1303867"/>
          </a:xfrm>
        </p:spPr>
        <p:txBody>
          <a:bodyPr/>
          <a:lstStyle/>
          <a:p>
            <a:r>
              <a:rPr lang="en-US" dirty="0" smtClean="0"/>
              <a:t>Purposes of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31 NB</a:t>
            </a:r>
            <a:endParaRPr lang="en-US" dirty="0"/>
          </a:p>
        </p:txBody>
      </p:sp>
      <p:pic>
        <p:nvPicPr>
          <p:cNvPr id="4" name="Picture 2" descr="figure_08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70" y="471555"/>
            <a:ext cx="5949817" cy="63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6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Soil is Made…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5" y="2261909"/>
            <a:ext cx="7329196" cy="459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9/8 – 9/11 Garden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550" y="2434107"/>
            <a:ext cx="10317048" cy="3441761"/>
          </a:xfrm>
        </p:spPr>
        <p:txBody>
          <a:bodyPr numCol="3">
            <a:normAutofit fontScale="92500" lnSpcReduction="10000"/>
          </a:bodyPr>
          <a:lstStyle/>
          <a:p>
            <a:r>
              <a:rPr lang="en-US" dirty="0" smtClean="0"/>
              <a:t>Work in the Garden</a:t>
            </a:r>
          </a:p>
          <a:p>
            <a:pPr lvl="1"/>
            <a:r>
              <a:rPr lang="en-US" dirty="0" smtClean="0"/>
              <a:t>Plant flower seeds for the greenhouse</a:t>
            </a:r>
          </a:p>
          <a:p>
            <a:pPr lvl="1"/>
            <a:r>
              <a:rPr lang="en-US" dirty="0" smtClean="0"/>
              <a:t>Weed</a:t>
            </a:r>
          </a:p>
          <a:p>
            <a:pPr lvl="1"/>
            <a:r>
              <a:rPr lang="en-US" dirty="0" smtClean="0"/>
              <a:t>Add compost &amp; turn </a:t>
            </a:r>
          </a:p>
          <a:p>
            <a:pPr lvl="1"/>
            <a:r>
              <a:rPr lang="en-US" dirty="0" smtClean="0"/>
              <a:t>Add Worms to compost</a:t>
            </a:r>
          </a:p>
          <a:p>
            <a:pPr lvl="1"/>
            <a:r>
              <a:rPr lang="en-US" dirty="0" smtClean="0"/>
              <a:t>Add worms to each garden bed</a:t>
            </a:r>
          </a:p>
          <a:p>
            <a:pPr lvl="1"/>
            <a:r>
              <a:rPr lang="en-US" dirty="0" smtClean="0"/>
              <a:t>Dead head flowers</a:t>
            </a:r>
          </a:p>
          <a:p>
            <a:pPr lvl="1"/>
            <a:r>
              <a:rPr lang="en-US" dirty="0" smtClean="0"/>
              <a:t>Cut Sunflowers for delivery (Thursday) (20)</a:t>
            </a:r>
          </a:p>
          <a:p>
            <a:pPr lvl="1"/>
            <a:r>
              <a:rPr lang="en-US" dirty="0" smtClean="0"/>
              <a:t>Plant Sweet Peas – New garden bed</a:t>
            </a:r>
          </a:p>
          <a:p>
            <a:pPr lvl="1"/>
            <a:r>
              <a:rPr lang="en-US" dirty="0" smtClean="0"/>
              <a:t>Water – Test with Hydrometer</a:t>
            </a:r>
          </a:p>
          <a:p>
            <a:pPr lvl="1"/>
            <a:r>
              <a:rPr lang="en-US" dirty="0" smtClean="0"/>
              <a:t>Clean area by greenhouse</a:t>
            </a:r>
          </a:p>
          <a:p>
            <a:pPr lvl="1"/>
            <a:r>
              <a:rPr lang="en-US" dirty="0" smtClean="0"/>
              <a:t>Clean inside of greenhouse</a:t>
            </a:r>
          </a:p>
          <a:p>
            <a:pPr lvl="1"/>
            <a:r>
              <a:rPr lang="en-US" dirty="0" smtClean="0"/>
              <a:t>Sign up on list (you are graded on your work in the garden-Participation)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79" y="3665649"/>
            <a:ext cx="4702221" cy="264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224" y="982132"/>
            <a:ext cx="2365373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Horizons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513"/>
            <a:ext cx="8531225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9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Farm-to-Fork Fieldtrip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California Rangeland Trust/ </a:t>
            </a:r>
            <a:r>
              <a:rPr lang="en-US" dirty="0" err="1" smtClean="0"/>
              <a:t>Raley’s</a:t>
            </a:r>
            <a:endParaRPr lang="en-US" dirty="0" smtClean="0"/>
          </a:p>
          <a:p>
            <a:r>
              <a:rPr lang="en-US" dirty="0" smtClean="0"/>
              <a:t>Coach Bus – Not a school bus, They are paying  (Thank you Card)</a:t>
            </a:r>
          </a:p>
          <a:p>
            <a:r>
              <a:rPr lang="en-US" dirty="0" smtClean="0"/>
              <a:t>Colusa, CA		O’Connell Ranch Producers of Fruit &amp; Nuts, Cattle</a:t>
            </a:r>
          </a:p>
          <a:p>
            <a:r>
              <a:rPr lang="en-US" dirty="0" smtClean="0"/>
              <a:t>They will cover lunch.</a:t>
            </a:r>
          </a:p>
          <a:p>
            <a:r>
              <a:rPr lang="en-US" dirty="0" smtClean="0"/>
              <a:t>8:45 – 4:45 pm</a:t>
            </a:r>
          </a:p>
          <a:p>
            <a:r>
              <a:rPr lang="en-US" dirty="0" smtClean="0"/>
              <a:t>1.5 hours each way</a:t>
            </a:r>
          </a:p>
          <a:p>
            <a:r>
              <a:rPr lang="en-US" dirty="0" smtClean="0"/>
              <a:t>Need two more </a:t>
            </a:r>
            <a:r>
              <a:rPr lang="en-US" dirty="0" err="1" smtClean="0"/>
              <a:t>Chaparones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75" y="4020624"/>
            <a:ext cx="5044225" cy="28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Porosity &amp; Permeability Demonstration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31765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Porosity &amp; Permeability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6" y="2556932"/>
            <a:ext cx="85312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9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429078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read a Soil Texture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gure_08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0" y="339275"/>
            <a:ext cx="5943778" cy="613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1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559</TotalTime>
  <Words>513</Words>
  <Application>Microsoft Office PowerPoint</Application>
  <PresentationFormat>Widescreen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Garamond</vt:lpstr>
      <vt:lpstr>Organic</vt:lpstr>
      <vt:lpstr>Farm-to-Fork</vt:lpstr>
      <vt:lpstr>Purposes of Soil</vt:lpstr>
      <vt:lpstr>How Soil is Made…</vt:lpstr>
      <vt:lpstr>9/8 – 9/11 Garden Agenda</vt:lpstr>
      <vt:lpstr>Soil Horizons</vt:lpstr>
      <vt:lpstr>Farm-to-Fork Fieldtrip</vt:lpstr>
      <vt:lpstr>Porosity &amp; Permeability Demonstration</vt:lpstr>
      <vt:lpstr>Porosity &amp; Permeability</vt:lpstr>
      <vt:lpstr>How to read a Soil Texture Chart</vt:lpstr>
      <vt:lpstr>9/8 – 9/11 Agenda</vt:lpstr>
      <vt:lpstr>Farm-to-Fork Leadership Offices</vt:lpstr>
      <vt:lpstr>9/8 Ribbon Test Obj. TSW identify different types of soils. P. 32 NB</vt:lpstr>
      <vt:lpstr>PowerPoint Presentation</vt:lpstr>
      <vt:lpstr>Soil is an Ecosystem</vt:lpstr>
      <vt:lpstr>“I believe” Statements</vt:lpstr>
      <vt:lpstr>Page 27 NB Notes from Video - Soils</vt:lpstr>
      <vt:lpstr>9/9 Name that Soil Obj. TSW name the type of soil from the % texture &amp; visa versa. P. 34 NB</vt:lpstr>
      <vt:lpstr>9/10 Nutrient Availability Obj. TSW learn the relationship between pH and nutrient availability of soils. P. 36 NB 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Farm-to-Fork</dc:title>
  <dc:creator>Jennifer Mc Allister</dc:creator>
  <cp:lastModifiedBy>Jennifer Mc Allister</cp:lastModifiedBy>
  <cp:revision>24</cp:revision>
  <cp:lastPrinted>2015-09-07T17:46:12Z</cp:lastPrinted>
  <dcterms:created xsi:type="dcterms:W3CDTF">2015-09-07T16:34:00Z</dcterms:created>
  <dcterms:modified xsi:type="dcterms:W3CDTF">2015-09-09T00:51:42Z</dcterms:modified>
</cp:coreProperties>
</file>