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3" r:id="rId3"/>
    <p:sldId id="331" r:id="rId4"/>
    <p:sldId id="283" r:id="rId5"/>
    <p:sldId id="332" r:id="rId6"/>
    <p:sldId id="284" r:id="rId7"/>
    <p:sldId id="261" r:id="rId8"/>
    <p:sldId id="333" r:id="rId9"/>
    <p:sldId id="287" r:id="rId10"/>
    <p:sldId id="270" r:id="rId11"/>
    <p:sldId id="288" r:id="rId12"/>
    <p:sldId id="289" r:id="rId13"/>
    <p:sldId id="304" r:id="rId14"/>
    <p:sldId id="290" r:id="rId15"/>
    <p:sldId id="305" r:id="rId16"/>
    <p:sldId id="291" r:id="rId17"/>
    <p:sldId id="293" r:id="rId18"/>
    <p:sldId id="339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34" r:id="rId27"/>
    <p:sldId id="327" r:id="rId28"/>
    <p:sldId id="326" r:id="rId29"/>
    <p:sldId id="302" r:id="rId30"/>
    <p:sldId id="325" r:id="rId31"/>
    <p:sldId id="336" r:id="rId32"/>
    <p:sldId id="337" r:id="rId33"/>
    <p:sldId id="338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35" r:id="rId4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ed.com/talks/hans_rosling_on_global_population_growt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en/development/desa/population/commission/pdf/48/CPD48ConciseRepor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ihavenotv.com/how-to-end-poverty-in-15-year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nourishlife.org/2011/03/from-the-soil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8ia8Kq_DwE&amp;feature=player_embedded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urishlife.org/teach/curriculum/activity-1-the-story-of-food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 Feed the World</a:t>
            </a:r>
          </a:p>
          <a:p>
            <a:r>
              <a:rPr lang="en-US" dirty="0" smtClean="0"/>
              <a:t>Economics, Poverty, Population and Carrying Capacity, Genetically Modified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326327" cy="1303867"/>
          </a:xfrm>
        </p:spPr>
        <p:txBody>
          <a:bodyPr>
            <a:noAutofit/>
          </a:bodyPr>
          <a:lstStyle/>
          <a:p>
            <a:r>
              <a:rPr lang="en-US" sz="2800" dirty="0" smtClean="0"/>
              <a:t> GMO Video</a:t>
            </a:r>
            <a:br>
              <a:rPr lang="en-US" sz="2800" dirty="0" smtClean="0"/>
            </a:br>
            <a:r>
              <a:rPr lang="en-US" sz="2800" dirty="0" smtClean="0"/>
              <a:t>Obj. TSW watch </a:t>
            </a:r>
            <a:r>
              <a:rPr lang="en-US" sz="2800" dirty="0"/>
              <a:t>a</a:t>
            </a:r>
            <a:r>
              <a:rPr lang="en-US" sz="2800" dirty="0" smtClean="0"/>
              <a:t> video about GMO’s and take notes about some benefits and concerns about Genetically Modified Organisms. P. 60 NB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2458089"/>
            <a:ext cx="4686422" cy="37200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GMO stand for?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Before you watch the video, what do you think you know about GMO’s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want to learn about GMO’s?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609600"/>
            <a:ext cx="11216640" cy="167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Controls the Food?</a:t>
            </a:r>
            <a:br>
              <a:rPr lang="en-US" dirty="0" smtClean="0"/>
            </a:br>
            <a:r>
              <a:rPr lang="en-US" dirty="0" smtClean="0"/>
              <a:t>Obj. TSW have a greater understanding of why countries import and export food.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9" y="2560638"/>
            <a:ext cx="4137421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most people?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least amount of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most food?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Who Controls the food? P. 57NB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38400"/>
            <a:ext cx="11013439" cy="34374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will be assigned a country/continent: Africa, Europe, America, South America, Asia, </a:t>
            </a:r>
          </a:p>
          <a:p>
            <a:r>
              <a:rPr lang="en-US" dirty="0" smtClean="0"/>
              <a:t>Stand Next to your country.</a:t>
            </a:r>
          </a:p>
          <a:p>
            <a:r>
              <a:rPr lang="en-US" dirty="0" smtClean="0"/>
              <a:t>Then the food (Small </a:t>
            </a:r>
            <a:r>
              <a:rPr lang="en-US" dirty="0"/>
              <a:t>C</a:t>
            </a:r>
            <a:r>
              <a:rPr lang="en-US" dirty="0" smtClean="0"/>
              <a:t>arrots, Grapes) will be handed out in proportion to the amount of food that country has.</a:t>
            </a:r>
          </a:p>
          <a:p>
            <a:r>
              <a:rPr lang="en-US" dirty="0" smtClean="0"/>
              <a:t>How did you feel about the amount of food your received?</a:t>
            </a:r>
          </a:p>
          <a:p>
            <a:r>
              <a:rPr lang="en-US" dirty="0" smtClean="0"/>
              <a:t>Is it fair that North America has the majority of the food but not the majority of the people?</a:t>
            </a:r>
          </a:p>
          <a:p>
            <a:r>
              <a:rPr lang="en-US" dirty="0" smtClean="0"/>
              <a:t>Write a ½ page reflection describing your feelings about this experience.  For example, how did it feel to have minimal food when others had more than they needed?</a:t>
            </a:r>
          </a:p>
          <a:p>
            <a:r>
              <a:rPr lang="en-US" dirty="0" smtClean="0"/>
              <a:t>What can be done to </a:t>
            </a:r>
            <a:r>
              <a:rPr lang="en-US" dirty="0"/>
              <a:t>F</a:t>
            </a:r>
            <a:r>
              <a:rPr lang="en-US" dirty="0" smtClean="0"/>
              <a:t>eed the Need?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3: Genetically Modified Organisms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F2F1   UNIT 4</a:t>
            </a:r>
          </a:p>
          <a:p>
            <a:r>
              <a:rPr lang="en-US" dirty="0" smtClean="0"/>
              <a:t>Global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Research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Pro GMO</a:t>
            </a:r>
          </a:p>
          <a:p>
            <a:r>
              <a:rPr lang="en-US" dirty="0" smtClean="0"/>
              <a:t>Find 6 Arguments for GMO’s																																																															Con GMO								Find 6 Arguments against using GMO’s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Speakers = GMO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Pro’s &amp; Con’s GMO’s</a:t>
            </a:r>
            <a:br>
              <a:rPr lang="en-US" dirty="0" smtClean="0"/>
            </a:br>
            <a:r>
              <a:rPr lang="en-US" dirty="0" smtClean="0"/>
              <a:t>Obj. TSW create an argument for or against GMO’s. p.58NB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1" y="2462172"/>
            <a:ext cx="5905818" cy="37354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9" y="2560320"/>
            <a:ext cx="5094513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your research yesterday, write three arguments for GMO’s.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your research yesterday, write three arguments against GMO’s.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your opinion about GMO’s.  Support your opinion.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9" y="618186"/>
            <a:ext cx="10959920" cy="1667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Great GMO Debate</a:t>
            </a:r>
            <a:br>
              <a:rPr lang="en-US" dirty="0" smtClean="0"/>
            </a:br>
            <a:r>
              <a:rPr lang="en-US" dirty="0" smtClean="0"/>
              <a:t>Split the class in ½, facing each other. Present opening arguments, opinions and rebuttals.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reflection about the GMO debate.  State your claim and include evidence for support. </a:t>
            </a:r>
          </a:p>
          <a:p>
            <a:r>
              <a:rPr lang="en-US" dirty="0" smtClean="0"/>
              <a:t>Evaluate what could have been improved for individuals, or group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GMO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72744"/>
            <a:ext cx="10123865" cy="3403124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Con</a:t>
            </a:r>
          </a:p>
          <a:p>
            <a:r>
              <a:rPr lang="en-US" dirty="0" smtClean="0"/>
              <a:t>Unsafe- unknown long term consequences</a:t>
            </a:r>
          </a:p>
          <a:p>
            <a:r>
              <a:rPr lang="en-US" dirty="0" smtClean="0"/>
              <a:t>Possible Cancer/ digestive systems research needs</a:t>
            </a:r>
          </a:p>
          <a:p>
            <a:r>
              <a:rPr lang="en-US" dirty="0" smtClean="0"/>
              <a:t>GMO farmers out competed</a:t>
            </a:r>
          </a:p>
          <a:p>
            <a:r>
              <a:rPr lang="en-US" dirty="0" smtClean="0"/>
              <a:t>Too much fertilizer used</a:t>
            </a:r>
          </a:p>
          <a:p>
            <a:r>
              <a:rPr lang="en-US" dirty="0" smtClean="0"/>
              <a:t>Cross Pollination</a:t>
            </a:r>
          </a:p>
          <a:p>
            <a:r>
              <a:rPr lang="en-US" dirty="0" smtClean="0"/>
              <a:t>GMO produce out compete native plants</a:t>
            </a:r>
          </a:p>
          <a:p>
            <a:r>
              <a:rPr lang="en-US" dirty="0" smtClean="0"/>
              <a:t>Decreases Biodiversity</a:t>
            </a:r>
          </a:p>
          <a:p>
            <a:r>
              <a:rPr lang="en-US" dirty="0" smtClean="0"/>
              <a:t>Possible Allergy </a:t>
            </a:r>
          </a:p>
          <a:p>
            <a:r>
              <a:rPr lang="en-US" dirty="0" smtClean="0"/>
              <a:t>Decrease Antibody Resistance</a:t>
            </a:r>
          </a:p>
          <a:p>
            <a:pPr marL="0" indent="0">
              <a:buNone/>
            </a:pPr>
            <a:r>
              <a:rPr lang="en-US" b="1" dirty="0" smtClean="0"/>
              <a:t>Pro</a:t>
            </a:r>
          </a:p>
          <a:p>
            <a:r>
              <a:rPr lang="en-US" dirty="0" smtClean="0"/>
              <a:t>No Pesticides used for some crops</a:t>
            </a:r>
          </a:p>
          <a:p>
            <a:r>
              <a:rPr lang="en-US" dirty="0" smtClean="0"/>
              <a:t>Vaccines created, decrease diseases</a:t>
            </a:r>
          </a:p>
          <a:p>
            <a:r>
              <a:rPr lang="en-US" dirty="0" smtClean="0"/>
              <a:t>Increase quality of Product – Vitamin A</a:t>
            </a:r>
          </a:p>
          <a:p>
            <a:r>
              <a:rPr lang="en-US" dirty="0" smtClean="0"/>
              <a:t>Increase Quantity of Food</a:t>
            </a:r>
          </a:p>
          <a:p>
            <a:r>
              <a:rPr lang="en-US" dirty="0" smtClean="0"/>
              <a:t>Decrease Starvation</a:t>
            </a:r>
          </a:p>
          <a:p>
            <a:r>
              <a:rPr lang="en-US" dirty="0" smtClean="0"/>
              <a:t>Bayer – increase research, increase jobs</a:t>
            </a:r>
          </a:p>
          <a:p>
            <a:r>
              <a:rPr lang="en-US" dirty="0" smtClean="0"/>
              <a:t>$ own genetics</a:t>
            </a:r>
          </a:p>
          <a:p>
            <a:r>
              <a:rPr lang="en-US" dirty="0" smtClean="0"/>
              <a:t>Tolerance to heat/ cold/ drought grow food in areas previously </a:t>
            </a:r>
            <a:r>
              <a:rPr lang="en-US" smtClean="0"/>
              <a:t>not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4: Populations-People &amp; Carrying Capacity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F2F1   UNIT 4</a:t>
            </a:r>
          </a:p>
          <a:p>
            <a:r>
              <a:rPr lang="en-US" sz="2400" dirty="0" smtClean="0"/>
              <a:t>Global Food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6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2: Poverty, not just a lack of Money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F2F1</a:t>
            </a:r>
          </a:p>
          <a:p>
            <a:r>
              <a:rPr lang="en-US" dirty="0" smtClean="0"/>
              <a:t>UNIT 4</a:t>
            </a:r>
          </a:p>
          <a:p>
            <a:r>
              <a:rPr lang="en-US" dirty="0" smtClean="0"/>
              <a:t>Global Food – Week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0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34182"/>
            <a:ext cx="10311579" cy="1651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Earth’s Carrying Capacity</a:t>
            </a:r>
            <a:br>
              <a:rPr lang="en-US" dirty="0" smtClean="0"/>
            </a:br>
            <a:r>
              <a:rPr lang="en-US" dirty="0" smtClean="0"/>
              <a:t>Obj. TSW learn how the increase in world population will have an impact on them. P.60 NB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2933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CA?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the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on the Planet?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6" y="2669002"/>
            <a:ext cx="5112174" cy="3599263"/>
          </a:xfrm>
        </p:spPr>
      </p:pic>
    </p:spTree>
    <p:extLst>
      <p:ext uri="{BB962C8B-B14F-4D97-AF65-F5344CB8AC3E}">
        <p14:creationId xmlns:p14="http://schemas.microsoft.com/office/powerpoint/2010/main" val="40388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</a:t>
            </a:r>
            <a:r>
              <a:rPr lang="en-US" dirty="0" smtClean="0">
                <a:hlinkClick r:id="rId2"/>
              </a:rPr>
              <a:t>Human Population Growth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830" y="2285999"/>
            <a:ext cx="5993371" cy="4000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01" y="2285999"/>
            <a:ext cx="4642774" cy="34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Population Growth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467519"/>
          </a:xfrm>
        </p:spPr>
        <p:txBody>
          <a:bodyPr/>
          <a:lstStyle/>
          <a:p>
            <a:r>
              <a:rPr lang="en-US" dirty="0" smtClean="0"/>
              <a:t>Introduction of Reindeer to St. Matthews Island in Alaska.</a:t>
            </a:r>
          </a:p>
          <a:p>
            <a:r>
              <a:rPr lang="en-US" dirty="0" smtClean="0"/>
              <a:t>Analyze the graph of the growth of Reindeer from the original 29 that were introduced to St. Matthew’s Island.</a:t>
            </a:r>
          </a:p>
          <a:p>
            <a:r>
              <a:rPr lang="en-US" dirty="0" smtClean="0"/>
              <a:t>Answer the 5 Preview questions.</a:t>
            </a:r>
          </a:p>
          <a:p>
            <a:r>
              <a:rPr lang="en-US" dirty="0" smtClean="0"/>
              <a:t>Answer the analysis questions in complete sentences.</a:t>
            </a:r>
          </a:p>
          <a:p>
            <a:r>
              <a:rPr lang="en-US" dirty="0" smtClean="0"/>
              <a:t>Finally, is there any relevance between this example of overpopulation and the human population on the Planet?  2 – 3 sentence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United Nations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Integrating Population Issues into 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research the website:</a:t>
            </a:r>
          </a:p>
          <a:p>
            <a:pPr lvl="1"/>
            <a:r>
              <a:rPr lang="en-US" dirty="0" smtClean="0"/>
              <a:t>Who are the United Nations?</a:t>
            </a:r>
          </a:p>
          <a:p>
            <a:pPr lvl="1"/>
            <a:r>
              <a:rPr lang="en-US" dirty="0" smtClean="0"/>
              <a:t>What do they do?</a:t>
            </a:r>
          </a:p>
          <a:p>
            <a:pPr lvl="1"/>
            <a:r>
              <a:rPr lang="en-US" dirty="0" smtClean="0"/>
              <a:t>How are they part of the solution for sustainable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7" y="502276"/>
            <a:ext cx="11165982" cy="17837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12/14 Earth’s Carrying Capacity</a:t>
            </a:r>
            <a:br>
              <a:rPr lang="en-US" sz="3200" dirty="0" smtClean="0"/>
            </a:br>
            <a:r>
              <a:rPr lang="en-US" sz="3200" dirty="0" smtClean="0"/>
              <a:t>Obj. TSW understand that Biocapacity of countries and the carrying capacity of the planet are interlinked. P.62 NB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2443238"/>
            <a:ext cx="6047771" cy="37386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104" y="2560320"/>
            <a:ext cx="508715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limiting factors in a Carrying Capacity graph?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Dependent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Independent Factors?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12/15 Sustainability Worldwide</a:t>
            </a:r>
            <a:br>
              <a:rPr lang="en-US" sz="3200" dirty="0" smtClean="0"/>
            </a:br>
            <a:r>
              <a:rPr lang="en-US" sz="3200" dirty="0" smtClean="0"/>
              <a:t>Obj. TSW apply and discuss why it is important for sustainable practices to be enforced worldwide.p.64 NB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36" y="2444729"/>
            <a:ext cx="3740356" cy="3762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sustainability.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3 sustainable practices you have learned in this class.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implications of increased population growth if sustainable practices are not enforced?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to end poverty in 15 years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TV.com</a:t>
            </a:r>
          </a:p>
          <a:p>
            <a:r>
              <a:rPr lang="en-US" dirty="0" smtClean="0"/>
              <a:t>Take notes on page 67 </a:t>
            </a:r>
            <a:r>
              <a:rPr lang="en-US" dirty="0" err="1" smtClean="0"/>
              <a:t>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2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Article: Has Earth reached its Carrying Capacity?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Maxine </a:t>
            </a:r>
            <a:r>
              <a:rPr lang="en-US" dirty="0" err="1" smtClean="0"/>
              <a:t>Abrulo</a:t>
            </a:r>
            <a:r>
              <a:rPr lang="en-US" dirty="0" smtClean="0"/>
              <a:t> – </a:t>
            </a:r>
            <a:r>
              <a:rPr lang="en-US" dirty="0" err="1" smtClean="0"/>
              <a:t>Coit</a:t>
            </a:r>
            <a:r>
              <a:rPr lang="en-US" dirty="0" smtClean="0"/>
              <a:t>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questions from the 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55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Students should answer the following questions after they have gathered all their research:</a:t>
            </a:r>
          </a:p>
          <a:p>
            <a:r>
              <a:rPr lang="en-US" dirty="0"/>
              <a:t>Which of your five foods did you find for sale in other circulars? Why do you think they were for sale in more than one place?</a:t>
            </a:r>
          </a:p>
          <a:p>
            <a:r>
              <a:rPr lang="en-US" dirty="0"/>
              <a:t>Which of your 5 foods were more expensive or less expensive? Why do you think that is?</a:t>
            </a:r>
          </a:p>
          <a:p>
            <a:r>
              <a:rPr lang="en-US" dirty="0"/>
              <a:t>Notice and write about any trends that developed at certain grocery stores. For example, was the Dollar Store always the cheapest? Why? </a:t>
            </a:r>
          </a:p>
          <a:p>
            <a:r>
              <a:rPr lang="en-US" dirty="0"/>
              <a:t>Finally, the class will have a discussion about the supply and demand of food in our grocery markets. </a:t>
            </a:r>
          </a:p>
          <a:p>
            <a:r>
              <a:rPr lang="en-US" dirty="0"/>
              <a:t>What drives the economy of food? </a:t>
            </a:r>
          </a:p>
          <a:p>
            <a:r>
              <a:rPr lang="en-US" dirty="0"/>
              <a:t>Students will write a reflective 1 page paper summarizing all the activities from this key assignment, tying in the </a:t>
            </a:r>
            <a:r>
              <a:rPr lang="en-US" dirty="0" err="1"/>
              <a:t>biocapacity</a:t>
            </a:r>
            <a:r>
              <a:rPr lang="en-US" dirty="0"/>
              <a:t> of countries, the imports of food from other countries, and changes they may make in their lifestyle as a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Jacob, Miguel, Quincy look at the test and figure out which questions you got wrong and why.</a:t>
            </a:r>
          </a:p>
          <a:p>
            <a:r>
              <a:rPr lang="en-US" dirty="0" smtClean="0"/>
              <a:t>Students get into one of the 3 groups of Jacob, Miguel and Quincy.</a:t>
            </a:r>
          </a:p>
          <a:p>
            <a:r>
              <a:rPr lang="en-US" dirty="0" smtClean="0"/>
              <a:t>Get a Official FFA Manual</a:t>
            </a:r>
          </a:p>
          <a:p>
            <a:r>
              <a:rPr lang="en-US" dirty="0" smtClean="0"/>
              <a:t>Page 47 Notebook – Write down the questions you got wrong, find the answer in the FFA Manual, Write the answer in the Notebook.  Discuss the correct answer with your team leader.</a:t>
            </a:r>
          </a:p>
          <a:p>
            <a:r>
              <a:rPr lang="en-US" dirty="0" smtClean="0"/>
              <a:t>Then students can retake the test again.</a:t>
            </a:r>
          </a:p>
          <a:p>
            <a:r>
              <a:rPr lang="en-US" dirty="0" smtClean="0"/>
              <a:t>Must earn a 20 or &gt; to be Proficient to earn your </a:t>
            </a:r>
            <a:r>
              <a:rPr lang="en-US" smtClean="0"/>
              <a:t>Greenhand degree.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80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0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51" y="364203"/>
            <a:ext cx="8128000" cy="607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929" y="634181"/>
            <a:ext cx="2739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American River at Nimbus Dam </a:t>
            </a:r>
          </a:p>
          <a:p>
            <a:r>
              <a:rPr lang="en-US" sz="2800" dirty="0" smtClean="0"/>
              <a:t>December 17,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7623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37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187" y="589935"/>
            <a:ext cx="3465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RCHS Construction Students make McAllister an </a:t>
            </a:r>
            <a:r>
              <a:rPr lang="en-US" sz="3200" dirty="0" err="1" smtClean="0"/>
              <a:t>Anderondike</a:t>
            </a:r>
            <a:r>
              <a:rPr lang="en-US" sz="3200" dirty="0" smtClean="0"/>
              <a:t> Chair for Christmas!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322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34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909" y="693174"/>
            <a:ext cx="3937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 you Mr. </a:t>
            </a:r>
            <a:r>
              <a:rPr lang="en-US" sz="2800" dirty="0" err="1" smtClean="0"/>
              <a:t>Billington</a:t>
            </a:r>
            <a:r>
              <a:rPr lang="en-US" sz="2800" dirty="0" smtClean="0"/>
              <a:t> for teaching your students how to make </a:t>
            </a:r>
            <a:r>
              <a:rPr lang="en-US" sz="2800" dirty="0" err="1" smtClean="0"/>
              <a:t>Adderondike</a:t>
            </a:r>
            <a:r>
              <a:rPr lang="en-US" sz="2800" dirty="0" smtClean="0"/>
              <a:t> chairs!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207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January 3rd </a:t>
            </a:r>
            <a:r>
              <a:rPr lang="en-US" dirty="0" smtClean="0">
                <a:hlinkClick r:id="rId2"/>
              </a:rPr>
              <a:t>From the Soil</a:t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>Obj. TSW gain a better perspective of the importance of healthy soil. P. 80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3" y="2717443"/>
            <a:ext cx="5514489" cy="23481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167" y="2495926"/>
            <a:ext cx="471830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components of healthy soil?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Farm to Fork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what you have learned about growing healthy food for RCHS students and Culinary?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Second Barcode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3 – 4 Notes in the 2 minute video.</a:t>
            </a:r>
          </a:p>
          <a:p>
            <a:r>
              <a:rPr lang="en-US" dirty="0" smtClean="0"/>
              <a:t>After watching the short video clip, what are your thoughts?</a:t>
            </a:r>
          </a:p>
          <a:p>
            <a:r>
              <a:rPr lang="en-US" dirty="0" smtClean="0"/>
              <a:t>How realistic is a second barcode?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 The Story of Food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nourish.org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46986"/>
            <a:ext cx="10663707" cy="3428882"/>
          </a:xfrm>
        </p:spPr>
        <p:txBody>
          <a:bodyPr/>
          <a:lstStyle/>
          <a:p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 smtClean="0"/>
              <a:t>Students </a:t>
            </a:r>
            <a:r>
              <a:rPr lang="en-US" dirty="0"/>
              <a:t>examine food labels and conduct research to trace food paths from the original plant or animal source. They then make posters describing the story of a particular food</a:t>
            </a:r>
            <a:r>
              <a:rPr lang="en-US" dirty="0" smtClean="0"/>
              <a:t>.   </a:t>
            </a:r>
          </a:p>
          <a:p>
            <a:r>
              <a:rPr lang="en-US" b="1" dirty="0"/>
              <a:t>Question:</a:t>
            </a:r>
            <a:r>
              <a:rPr lang="en-US" dirty="0"/>
              <a:t>  How does the way food is raised, processed, transported, and eaten impact both people </a:t>
            </a:r>
            <a:r>
              <a:rPr lang="en-US" dirty="0" smtClean="0"/>
              <a:t>and </a:t>
            </a:r>
            <a:r>
              <a:rPr lang="en-US" dirty="0"/>
              <a:t>the environment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the background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13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1/4 Bayer Crop Science</a:t>
            </a:r>
            <a:br>
              <a:rPr lang="en-US" dirty="0" smtClean="0"/>
            </a:br>
            <a:r>
              <a:rPr lang="en-US" dirty="0" smtClean="0"/>
              <a:t>Obj. TSW learn about local companies that play a role in our Agricultural success. p.82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2679007"/>
            <a:ext cx="5109205" cy="2614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71005" cy="33101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What association do you have with Bayer?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Why would a Pharmaceutical company get involved with Crops and growing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what you have learned about Bayer Crop Science under score the importance to growing healthy food worldwide?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60" y="0"/>
            <a:ext cx="9601196" cy="480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Presentation –PPT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586854"/>
            <a:ext cx="11027583" cy="6271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Farm to Fork </a:t>
            </a:r>
            <a:r>
              <a:rPr lang="en-US" b="1" dirty="0" smtClean="0"/>
              <a:t>Project</a:t>
            </a:r>
            <a:r>
              <a:rPr lang="en-US" dirty="0"/>
              <a:t>	</a:t>
            </a:r>
            <a:r>
              <a:rPr lang="en-US" b="1" dirty="0" smtClean="0"/>
              <a:t>PART </a:t>
            </a:r>
            <a:r>
              <a:rPr lang="en-US" b="1" dirty="0"/>
              <a:t>2  DUE</a:t>
            </a:r>
            <a:r>
              <a:rPr lang="en-US" dirty="0"/>
              <a:t>  McAllister needs to review your progress of your project before </a:t>
            </a:r>
            <a:r>
              <a:rPr lang="en-US" b="1" dirty="0"/>
              <a:t>January 8</a:t>
            </a:r>
            <a:r>
              <a:rPr lang="en-US" b="1" baseline="30000" dirty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PPT Individual: 10 – 15 Slides		PPT Two students: 15 – 20 Slides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Introduction</a:t>
            </a:r>
            <a:r>
              <a:rPr lang="en-US" dirty="0" smtClean="0"/>
              <a:t>:  Briefly </a:t>
            </a:r>
            <a:r>
              <a:rPr lang="en-US" dirty="0"/>
              <a:t>review your project for us.</a:t>
            </a:r>
          </a:p>
          <a:p>
            <a:pPr marL="0" indent="0">
              <a:buNone/>
            </a:pPr>
            <a:r>
              <a:rPr lang="en-US" b="1" dirty="0"/>
              <a:t>Data</a:t>
            </a:r>
            <a:endParaRPr lang="en-US" dirty="0"/>
          </a:p>
          <a:p>
            <a:pPr lvl="0"/>
            <a:r>
              <a:rPr lang="en-US" dirty="0"/>
              <a:t>Qualitative Data: Words, Descriptions, Pictures,  Video</a:t>
            </a:r>
          </a:p>
          <a:p>
            <a:pPr lvl="0"/>
            <a:r>
              <a:rPr lang="en-US" dirty="0"/>
              <a:t>Quantitative Data: Tables, Charts, Graphs</a:t>
            </a:r>
          </a:p>
          <a:p>
            <a:pPr marL="0" indent="0">
              <a:buNone/>
            </a:pPr>
            <a:r>
              <a:rPr lang="en-US" b="1" dirty="0"/>
              <a:t>Data Analysis</a:t>
            </a:r>
            <a:endParaRPr lang="en-US" dirty="0"/>
          </a:p>
          <a:p>
            <a:pPr lvl="0"/>
            <a:r>
              <a:rPr lang="en-US" dirty="0"/>
              <a:t>What does the data mean?</a:t>
            </a:r>
          </a:p>
          <a:p>
            <a:pPr lvl="0"/>
            <a:r>
              <a:rPr lang="en-US" dirty="0"/>
              <a:t>What were some things that you learned from mistakes you made?</a:t>
            </a:r>
          </a:p>
          <a:p>
            <a:pPr lvl="0"/>
            <a:r>
              <a:rPr lang="en-US" dirty="0"/>
              <a:t>What would you do differently next time?</a:t>
            </a:r>
          </a:p>
          <a:p>
            <a:pPr marL="0" indent="0">
              <a:buNone/>
            </a:pPr>
            <a:r>
              <a:rPr lang="en-US" b="1" dirty="0"/>
              <a:t>Conclusion</a:t>
            </a:r>
            <a:endParaRPr lang="en-US" dirty="0"/>
          </a:p>
          <a:p>
            <a:pPr lvl="0"/>
            <a:r>
              <a:rPr lang="en-US" dirty="0"/>
              <a:t>Explain what your project meant to you and how the class Farm 2 Fork has helped you gain a better understanding of your project/ gardening caring for plants/&amp; or soil .  If you were in charge of feeding </a:t>
            </a:r>
            <a:r>
              <a:rPr lang="en-US" dirty="0" smtClean="0"/>
              <a:t>the </a:t>
            </a:r>
            <a:r>
              <a:rPr lang="en-US" dirty="0"/>
              <a:t>world, or creating more sustainable practices worldwide how you would go about it</a:t>
            </a:r>
            <a:r>
              <a:rPr lang="en-US" dirty="0" smtClean="0"/>
              <a:t>?</a:t>
            </a:r>
          </a:p>
          <a:p>
            <a:pPr lvl="0"/>
            <a:r>
              <a:rPr lang="en-US" b="1" dirty="0" smtClean="0"/>
              <a:t>Works Cited    Title. Author. Website link.</a:t>
            </a:r>
          </a:p>
          <a:p>
            <a:pPr lvl="0"/>
            <a:r>
              <a:rPr lang="en-US" i="1" dirty="0" smtClean="0"/>
              <a:t>Yolo </a:t>
            </a:r>
            <a:r>
              <a:rPr lang="en-US" i="1" dirty="0"/>
              <a:t>Farm to Fork</a:t>
            </a:r>
            <a:r>
              <a:rPr lang="en-US" dirty="0"/>
              <a:t>. By </a:t>
            </a:r>
            <a:r>
              <a:rPr lang="en-US" dirty="0" err="1"/>
              <a:t>Dorthy</a:t>
            </a:r>
            <a:r>
              <a:rPr lang="en-US" dirty="0"/>
              <a:t> Peterson. Dir. Dominic </a:t>
            </a:r>
            <a:r>
              <a:rPr lang="en-US" dirty="0" err="1"/>
              <a:t>Machi</a:t>
            </a:r>
            <a:r>
              <a:rPr lang="en-US" dirty="0"/>
              <a:t>. </a:t>
            </a:r>
            <a:r>
              <a:rPr lang="en-US" dirty="0" err="1"/>
              <a:t>Perf</a:t>
            </a:r>
            <a:r>
              <a:rPr lang="en-US" dirty="0"/>
              <a:t>. Beth Harrison. </a:t>
            </a:r>
            <a:r>
              <a:rPr lang="en-US" i="1" dirty="0"/>
              <a:t>Yolo Farm To Fork</a:t>
            </a:r>
            <a:r>
              <a:rPr lang="en-US" dirty="0"/>
              <a:t>. Yolo Farm to Fork.org, </a:t>
            </a:r>
            <a:r>
              <a:rPr lang="en-US" dirty="0" err="1"/>
              <a:t>n.d.</a:t>
            </a:r>
            <a:r>
              <a:rPr lang="en-US" dirty="0"/>
              <a:t> Web. </a:t>
            </a:r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Cycle Review  P. 84 NB</a:t>
            </a:r>
            <a:br>
              <a:rPr lang="en-US" dirty="0" smtClean="0"/>
            </a:br>
            <a:r>
              <a:rPr lang="en-US" dirty="0" err="1" smtClean="0"/>
              <a:t>Obj</a:t>
            </a:r>
            <a:r>
              <a:rPr lang="en-US" dirty="0" smtClean="0"/>
              <a:t> TSW review how important the carbon cycle is to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9790" y="2560320"/>
            <a:ext cx="352985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Carbon Cycle?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CO2 cycle through the Biotic and abiotic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6 processes of the Carbon cycle.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2" y="2514698"/>
            <a:ext cx="5866689" cy="41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Poverty, Not Just a lack of $</a:t>
            </a:r>
            <a:br>
              <a:rPr lang="en-US" dirty="0" smtClean="0"/>
            </a:br>
            <a:r>
              <a:rPr lang="en-US" dirty="0" smtClean="0"/>
              <a:t>Obj. TSW learn about poverty and why it still exists. P. 52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2" y="2637850"/>
            <a:ext cx="4718050" cy="31555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622" y="2637850"/>
            <a:ext cx="5909212" cy="17787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poverty?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poverty look like?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are food insecurity and poverty related?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4215606"/>
            <a:ext cx="4380180" cy="24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Greenhouses &amp; Carbon Cycle Activity. p. 85NB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"What happens to the carbon dioxide you breathe out or the carbon dioxide released from a burning paper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How </a:t>
            </a:r>
            <a:r>
              <a:rPr lang="en-US" dirty="0"/>
              <a:t>does the carbon cycle influence the greenhouse effect?</a:t>
            </a:r>
          </a:p>
          <a:p>
            <a:r>
              <a:rPr lang="en-US" dirty="0"/>
              <a:t>How do greenhouses utilize the greenhouse effect to promote plant growth?</a:t>
            </a:r>
          </a:p>
          <a:p>
            <a:r>
              <a:rPr lang="en-US" dirty="0"/>
              <a:t>How is greenhouse plant cultivation a sustainable practice?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579549"/>
            <a:ext cx="4744926" cy="7717278"/>
          </a:xfrm>
        </p:spPr>
        <p:txBody>
          <a:bodyPr/>
          <a:lstStyle/>
          <a:p>
            <a:r>
              <a:rPr lang="en-US" dirty="0"/>
              <a:t>Students will draw the carbon </a:t>
            </a:r>
            <a:r>
              <a:rPr lang="en-US" dirty="0" smtClean="0"/>
              <a:t>cycle. </a:t>
            </a:r>
            <a:r>
              <a:rPr lang="en-US" dirty="0"/>
              <a:t>L</a:t>
            </a:r>
            <a:r>
              <a:rPr lang="en-US" dirty="0" smtClean="0"/>
              <a:t>abeling </a:t>
            </a:r>
            <a:r>
              <a:rPr lang="en-US" dirty="0"/>
              <a:t>the 6 processes that take place: </a:t>
            </a:r>
            <a:r>
              <a:rPr lang="en-US" b="1" dirty="0"/>
              <a:t>Photosynthesis, Cellular Respiration, Exchange, Sedimentation &amp; Burial, Extraction and Combustion</a:t>
            </a:r>
            <a:r>
              <a:rPr lang="en-US" dirty="0"/>
              <a:t>. Students will gain a better understanding of how carbon cycles between the atmosphere, geosphere, hydrosphere, and biosphere form their graphical simulation of the carbon cycle.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9776"/>
            <a:ext cx="68675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Crop Science P. 85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Bayer Crop Science in West Sac?</a:t>
            </a:r>
          </a:p>
          <a:p>
            <a:r>
              <a:rPr lang="en-US" dirty="0" smtClean="0"/>
              <a:t>What does Bayer Crop Science do concerning agriculture?</a:t>
            </a:r>
          </a:p>
          <a:p>
            <a:r>
              <a:rPr lang="en-US" dirty="0" smtClean="0"/>
              <a:t>Give 3 examples of how  they are involved in agriculture.</a:t>
            </a:r>
          </a:p>
          <a:p>
            <a:r>
              <a:rPr lang="en-US" dirty="0" smtClean="0"/>
              <a:t>How does it relate to Farm to Fork?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631066"/>
            <a:ext cx="11024316" cy="1654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1/5  Food Inc.</a:t>
            </a:r>
            <a:br>
              <a:rPr lang="en-US" sz="3100" dirty="0" smtClean="0"/>
            </a:br>
            <a:r>
              <a:rPr lang="en-US" sz="3100" dirty="0" smtClean="0"/>
              <a:t>Obj. TSW make connections between how food is produced and why Farm to Fork is so important. 86 NB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2415113"/>
            <a:ext cx="2704304" cy="38196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impression was left on you by the movie Food Inc.?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did you learn from Food Inc. that changes how you think about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got to meet </a:t>
            </a:r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Pollan</a:t>
            </a:r>
            <a:r>
              <a:rPr lang="en-US" dirty="0" smtClean="0"/>
              <a:t> in person, what would you like to ask him?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1/9 Nourish.org</a:t>
            </a:r>
            <a:br>
              <a:rPr lang="en-US" dirty="0" smtClean="0"/>
            </a:br>
            <a:r>
              <a:rPr lang="en-US" dirty="0" smtClean="0"/>
              <a:t>Obj. TSW learn p. 88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914" r="1412" b="6462"/>
          <a:stretch/>
        </p:blipFill>
        <p:spPr>
          <a:xfrm>
            <a:off x="1298575" y="3258355"/>
            <a:ext cx="4651464" cy="21121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three things about the video that you learned.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Nourish relate to Food Inc. and to Farm to Fork?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has Nourish changed your thinking about food?  And what is healthy.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1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605118"/>
            <a:ext cx="10945906" cy="1680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1/10 Understanding where our food comes from</a:t>
            </a:r>
            <a:br>
              <a:rPr lang="en-US" sz="2400" dirty="0" smtClean="0"/>
            </a:br>
            <a:r>
              <a:rPr lang="en-US" sz="2400" dirty="0" smtClean="0"/>
              <a:t>Obj. TSW explain three aspects of how this class has impacted themselves, or the school or the community. </a:t>
            </a:r>
            <a:br>
              <a:rPr lang="en-US" sz="2400" dirty="0" smtClean="0"/>
            </a:br>
            <a:r>
              <a:rPr lang="en-US" sz="2400" dirty="0" smtClean="0"/>
              <a:t>P. 90 NB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10021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someone were to ask you, “What was the Farm to Fork” class like?  How would you describe what was taught in the class?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9" y="2477837"/>
            <a:ext cx="3783078" cy="36669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4076340"/>
            <a:ext cx="4249270" cy="20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2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Greenhand</a:t>
            </a:r>
            <a:r>
              <a:rPr lang="en-US" dirty="0" smtClean="0"/>
              <a:t> Test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your groups to study your </a:t>
            </a:r>
            <a:r>
              <a:rPr lang="en-US" dirty="0" err="1" smtClean="0"/>
              <a:t>greenhand</a:t>
            </a:r>
            <a:r>
              <a:rPr lang="en-US" dirty="0" smtClean="0"/>
              <a:t> test.  Page </a:t>
            </a:r>
            <a:r>
              <a:rPr lang="en-US" smtClean="0"/>
              <a:t>47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92" y="487680"/>
            <a:ext cx="10993120" cy="2072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 the Need</a:t>
            </a:r>
            <a:br>
              <a:rPr lang="en-US" sz="2800" dirty="0" smtClean="0"/>
            </a:br>
            <a:r>
              <a:rPr lang="en-US" sz="2800" dirty="0" smtClean="0"/>
              <a:t>Obj. TSW research local, state-wide, country-wide, and international programs that work to feed people.  P. 54 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3196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Off the top of your head, what are some organizations that feed people in poverty.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you volunteer at some of these organizations?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we be part of the feed the need?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" y="2560320"/>
            <a:ext cx="4986528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5" y="592428"/>
            <a:ext cx="11011437" cy="169357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Genetically Modified Organisms</a:t>
            </a:r>
            <a:br>
              <a:rPr lang="en-US" sz="3600" dirty="0" smtClean="0"/>
            </a:br>
            <a:r>
              <a:rPr lang="en-US" sz="3600" dirty="0" smtClean="0"/>
              <a:t>Obj. TSW learn the pro’s and con’s of producing/ growing GMO’s by reading a articles about GMO’s. p. 56 NB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408349"/>
            <a:ext cx="5203580" cy="34620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was your article about?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concerns about GMO’s after reading this article?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benefits about producing GMO?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761"/>
            <a:ext cx="5563673" cy="42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SAE Qualification Questionnaire</a:t>
            </a:r>
            <a:br>
              <a:rPr lang="en-US" sz="2800" dirty="0"/>
            </a:br>
            <a:r>
              <a:rPr lang="en-US" sz="2800" dirty="0"/>
              <a:t>Your SAE must be agriculturally related,  created by you,  invested time of 8 hours, supervised by your Ag Teacher and be part of your  grade.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38"/>
            <a:ext cx="9144000" cy="5135562"/>
          </a:xfrm>
        </p:spPr>
        <p:txBody>
          <a:bodyPr>
            <a:normAutofit/>
          </a:bodyPr>
          <a:lstStyle/>
          <a:p>
            <a:r>
              <a:rPr lang="en-US" dirty="0" smtClean="0"/>
              <a:t>How does it provide real work situations?</a:t>
            </a:r>
          </a:p>
          <a:p>
            <a:r>
              <a:rPr lang="en-US" dirty="0" smtClean="0"/>
              <a:t>What careers is it related to?</a:t>
            </a:r>
          </a:p>
          <a:p>
            <a:r>
              <a:rPr lang="en-US" dirty="0" smtClean="0"/>
              <a:t>How is it part of your career goal?</a:t>
            </a:r>
          </a:p>
          <a:p>
            <a:r>
              <a:rPr lang="en-US" dirty="0" smtClean="0"/>
              <a:t>List the skills, knowledge and attitudes you need for this career that your SAE might apply to.</a:t>
            </a:r>
          </a:p>
          <a:p>
            <a:r>
              <a:rPr lang="en-US" dirty="0" smtClean="0"/>
              <a:t>How can you grow, and become more competent each year in the Ag program with this SAE?</a:t>
            </a:r>
          </a:p>
          <a:p>
            <a:r>
              <a:rPr lang="en-US" dirty="0" smtClean="0"/>
              <a:t>How does your SAE allow for expansion, and/or change?</a:t>
            </a:r>
          </a:p>
          <a:p>
            <a:r>
              <a:rPr lang="en-US" dirty="0" smtClean="0"/>
              <a:t>Have you kept records of your money, and time?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487680"/>
            <a:ext cx="11216640" cy="1985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to Feed the Need: GMO’s</a:t>
            </a:r>
            <a:br>
              <a:rPr lang="en-US" dirty="0" smtClean="0"/>
            </a:br>
            <a:r>
              <a:rPr lang="en-US" dirty="0" smtClean="0"/>
              <a:t>Obj. TSW research the pro’s and con’s of GMO’s as a solution to decrease poverty. P. 58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472930"/>
            <a:ext cx="5161280" cy="38422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 at the picture to the left. Compare the two types of tomatoes.  Which one is GMO?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examples of GMO do you know about?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Genetically Modified Organisms in your own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6537</TotalTime>
  <Words>1714</Words>
  <Application>Microsoft Office PowerPoint</Application>
  <PresentationFormat>Widescreen</PresentationFormat>
  <Paragraphs>196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Garamond</vt:lpstr>
      <vt:lpstr>Organic</vt:lpstr>
      <vt:lpstr>Farm to Fork</vt:lpstr>
      <vt:lpstr>Lesson 2: Poverty, not just a lack of Money</vt:lpstr>
      <vt:lpstr>Greenhand Test</vt:lpstr>
      <vt:lpstr> Poverty, Not Just a lack of $ Obj. TSW learn about poverty and why it still exists. P. 52 NB</vt:lpstr>
      <vt:lpstr>Greenhand Test Review</vt:lpstr>
      <vt:lpstr>Feed the Need Obj. TSW research local, state-wide, country-wide, and international programs that work to feed people.  P. 54 NB</vt:lpstr>
      <vt:lpstr>Genetically Modified Organisms Obj. TSW learn the pro’s and con’s of producing/ growing GMO’s by reading a articles about GMO’s. p. 56 NB</vt:lpstr>
      <vt:lpstr>SAE Qualification Questionnaire Your SAE must be agriculturally related,  created by you,  invested time of 8 hours, supervised by your Ag Teacher and be part of your  grade. </vt:lpstr>
      <vt:lpstr>Solutions to Feed the Need: GMO’s Obj. TSW research the pro’s and con’s of GMO’s as a solution to decrease poverty. P. 58 NB</vt:lpstr>
      <vt:lpstr> GMO Video Obj. TSW watch a video about GMO’s and take notes about some benefits and concerns about Genetically Modified Organisms. P. 60 NB</vt:lpstr>
      <vt:lpstr>Who Controls the Food? Obj. TSW have a greater understanding of why countries import and export food. </vt:lpstr>
      <vt:lpstr>Activity: Who Controls the food? P. 57NB </vt:lpstr>
      <vt:lpstr>Lesson 3: Genetically Modified Organisms</vt:lpstr>
      <vt:lpstr>GMO Research Activity </vt:lpstr>
      <vt:lpstr>Guest Speakers = GMO</vt:lpstr>
      <vt:lpstr> Pro’s &amp; Con’s GMO’s Obj. TSW create an argument for or against GMO’s. p.58NB</vt:lpstr>
      <vt:lpstr>The Great GMO Debate Split the class in ½, facing each other. Present opening arguments, opinions and rebuttals.</vt:lpstr>
      <vt:lpstr>The Great GMO Debate</vt:lpstr>
      <vt:lpstr>Lesson 4: Populations-People &amp; Carrying Capacity</vt:lpstr>
      <vt:lpstr>  Earth’s Carrying Capacity Obj. TSW learn how the increase in world population will have an impact on them. P.60 NB </vt:lpstr>
      <vt:lpstr>Earth’s Human Population Growth </vt:lpstr>
      <vt:lpstr>Activity: Population Growth Analysis</vt:lpstr>
      <vt:lpstr>United Nations Integrating Population Issues into Sustainable Development</vt:lpstr>
      <vt:lpstr>12/14 Earth’s Carrying Capacity Obj. TSW understand that Biocapacity of countries and the carrying capacity of the planet are interlinked. P.62 NB</vt:lpstr>
      <vt:lpstr>12/15 Sustainability Worldwide Obj. TSW apply and discuss why it is important for sustainable practices to be enforced worldwide.p.64 NB </vt:lpstr>
      <vt:lpstr>How to end poverty in 15 years video</vt:lpstr>
      <vt:lpstr>Online Article: Has Earth reached its Carrying Capacity?</vt:lpstr>
      <vt:lpstr>Maxine Abrulo – Coit Tower</vt:lpstr>
      <vt:lpstr>Summative Assessment</vt:lpstr>
      <vt:lpstr>Sustainability</vt:lpstr>
      <vt:lpstr>PowerPoint Presentation</vt:lpstr>
      <vt:lpstr>PowerPoint Presentation</vt:lpstr>
      <vt:lpstr>PowerPoint Presentation</vt:lpstr>
      <vt:lpstr>January 3rd From the Soil Obj. TSW gain a better perspective of the importance of healthy soil. P. 80 NB</vt:lpstr>
      <vt:lpstr>Second Barcode</vt:lpstr>
      <vt:lpstr>Activity:  The Story of Food nourish.org </vt:lpstr>
      <vt:lpstr>1/4 Bayer Crop Science Obj. TSW learn about local companies that play a role in our Agricultural success. p.82 NB</vt:lpstr>
      <vt:lpstr>Final Presentation –PPT </vt:lpstr>
      <vt:lpstr>Carbon Cycle Review  P. 84 NB Obj TSW review how important the carbon cycle is to us.</vt:lpstr>
      <vt:lpstr>Greenhouses &amp; Carbon Cycle Activity. p. 85NB</vt:lpstr>
      <vt:lpstr>PowerPoint Presentation</vt:lpstr>
      <vt:lpstr>Bayer Crop Science P. 85 NB</vt:lpstr>
      <vt:lpstr> 1/5  Food Inc. Obj. TSW make connections between how food is produced and why Farm to Fork is so important. 86 NB</vt:lpstr>
      <vt:lpstr>1/9 Nourish.org Obj. TSW learn p. 88 NB</vt:lpstr>
      <vt:lpstr>1/10 Understanding where our food comes from Obj. TSW explain three aspects of how this class has impacted themselves, or the school or the community.  P. 90 NB</vt:lpstr>
      <vt:lpstr>1/11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 Allister</dc:creator>
  <cp:lastModifiedBy>Jennifer Mc Allister</cp:lastModifiedBy>
  <cp:revision>72</cp:revision>
  <cp:lastPrinted>2016-12-14T19:05:34Z</cp:lastPrinted>
  <dcterms:created xsi:type="dcterms:W3CDTF">2015-10-12T13:54:38Z</dcterms:created>
  <dcterms:modified xsi:type="dcterms:W3CDTF">2016-12-26T18:42:00Z</dcterms:modified>
</cp:coreProperties>
</file>