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1" r:id="rId8"/>
    <p:sldId id="262" r:id="rId9"/>
    <p:sldId id="263" r:id="rId10"/>
    <p:sldId id="266" r:id="rId11"/>
    <p:sldId id="267" r:id="rId12"/>
    <p:sldId id="271" r:id="rId13"/>
    <p:sldId id="272" r:id="rId14"/>
    <p:sldId id="273" r:id="rId15"/>
    <p:sldId id="274" r:id="rId16"/>
    <p:sldId id="268" r:id="rId17"/>
    <p:sldId id="275" r:id="rId18"/>
    <p:sldId id="269" r:id="rId19"/>
    <p:sldId id="276" r:id="rId20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www.google.com/url?sa=i&amp;rct=j&amp;q=molecular%20biology%20chromosome&amp;source=images&amp;cd=&amp;docid=En3MJFf5uwAzoM&amp;tbnid=gH3j6gPb1Uu0BM:&amp;ved=0CAUQjRw&amp;url=http://www.ncbi.nlm.nih.gov/Class/MLACourse/Original8Hour/Genetics/chromosome.html&amp;ei=tMlSUv6lLMWXiALZyYGgBA&amp;bvm=bv.53537100,d.cGE&amp;psig=AFQjCNHYnENRumypdJ_jc24TNTrYGBN7pg&amp;ust=13812436942250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Lesson 2: Poverty, The need for GMO’s?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3 Global Food/ Food Equity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3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Computer Lab Activity p. 19 NB</a:t>
            </a:r>
            <a:br>
              <a:rPr lang="en-US" sz="3600" dirty="0" smtClean="0"/>
            </a:br>
            <a:r>
              <a:rPr lang="en-US" sz="3600" dirty="0" smtClean="0"/>
              <a:t>http</a:t>
            </a:r>
            <a:r>
              <a:rPr lang="en-US" sz="3600" dirty="0"/>
              <a:t>://www.worldhunger.org/articles/Learn/world%20hunger%20facts%202002.htm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2428" y="2556931"/>
            <a:ext cx="10998557" cy="34188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Working in teams, students select an impoverished geographical location and research the various nutritional or dietary </a:t>
            </a:r>
            <a:r>
              <a:rPr lang="en-US" dirty="0" smtClean="0"/>
              <a:t>deficiencies </a:t>
            </a:r>
            <a:r>
              <a:rPr lang="en-US" dirty="0"/>
              <a:t>in their native population</a:t>
            </a:r>
            <a:r>
              <a:rPr lang="en-US" b="1" dirty="0"/>
              <a:t>. One vitamin or nutrient deficiency</a:t>
            </a:r>
            <a:r>
              <a:rPr lang="en-US" dirty="0"/>
              <a:t> and the </a:t>
            </a:r>
            <a:r>
              <a:rPr lang="en-US" b="1" dirty="0"/>
              <a:t>health issues </a:t>
            </a:r>
            <a:r>
              <a:rPr lang="en-US" dirty="0"/>
              <a:t>associated with the particular dietary shortcoming. In addition, students will </a:t>
            </a:r>
            <a:r>
              <a:rPr lang="en-US" b="1" dirty="0"/>
              <a:t>suggest food groups </a:t>
            </a:r>
            <a:r>
              <a:rPr lang="en-US" dirty="0"/>
              <a:t>that would alleviate the deficiency. For example, one group might choose to look at a group suffering from a lack of vitamin C, and its association with rickets. Summative assessment includes a </a:t>
            </a:r>
            <a:r>
              <a:rPr lang="en-US" b="1" dirty="0"/>
              <a:t>Power Point presentation </a:t>
            </a:r>
            <a:r>
              <a:rPr lang="en-US" dirty="0"/>
              <a:t>outlining </a:t>
            </a:r>
            <a:r>
              <a:rPr lang="en-US" b="1" dirty="0"/>
              <a:t>geographic locale, dietary deficiency, physical maladies resulting from vitamin or nutrient deficiency, and suggest foods as remedies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4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605308"/>
            <a:ext cx="11011437" cy="16806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4/6 DNA – Deoxyribonucleic Acid</a:t>
            </a:r>
            <a:br>
              <a:rPr lang="en-US" sz="3200" dirty="0" smtClean="0"/>
            </a:br>
            <a:r>
              <a:rPr lang="en-US" sz="3200" dirty="0" smtClean="0"/>
              <a:t>Obj. TSW learn about the molecular genetic material that can be manipulated to create food that adds vitamins to it p. 22 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6828" y="2387672"/>
            <a:ext cx="3696237" cy="437181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409642" cy="37503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gene?  How is it part of DNA?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transgenic organism?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Genetically Modified Organism?  Give an example.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267" y="119039"/>
            <a:ext cx="5339843" cy="1325563"/>
          </a:xfrm>
        </p:spPr>
        <p:txBody>
          <a:bodyPr/>
          <a:lstStyle/>
          <a:p>
            <a:r>
              <a:rPr lang="en-US" dirty="0" smtClean="0"/>
              <a:t> Deoxyribonucleic Acid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0" y="593411"/>
            <a:ext cx="4103370" cy="5874704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Double Helix</a:t>
            </a:r>
          </a:p>
          <a:p>
            <a:r>
              <a:rPr lang="en-US" dirty="0" smtClean="0"/>
              <a:t>Backbone </a:t>
            </a:r>
          </a:p>
          <a:p>
            <a:pPr lvl="1"/>
            <a:r>
              <a:rPr lang="en-US" dirty="0" smtClean="0"/>
              <a:t>Sugar &amp; Phosphate</a:t>
            </a:r>
          </a:p>
          <a:p>
            <a:r>
              <a:rPr lang="en-US" dirty="0" smtClean="0"/>
              <a:t>Nitrogen bases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Guanine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Thymine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Adenine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Cytosine</a:t>
            </a:r>
          </a:p>
          <a:p>
            <a:r>
              <a:rPr lang="en-US" dirty="0" smtClean="0"/>
              <a:t>Base pairing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A=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en-US" dirty="0" smtClean="0">
                <a:solidFill>
                  <a:srgbClr val="FFC000"/>
                </a:solidFill>
              </a:rPr>
              <a:t>G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18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1"/>
            <a:ext cx="6248400" cy="54967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10625" y="0"/>
            <a:ext cx="408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Take Notes on page 21 NB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35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622" cy="1325563"/>
          </a:xfrm>
        </p:spPr>
        <p:txBody>
          <a:bodyPr/>
          <a:lstStyle/>
          <a:p>
            <a:r>
              <a:rPr lang="en-US" dirty="0" smtClean="0"/>
              <a:t>What is a gene?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48111" cy="4351338"/>
          </a:xfrm>
        </p:spPr>
        <p:txBody>
          <a:bodyPr/>
          <a:lstStyle/>
          <a:p>
            <a:r>
              <a:rPr lang="en-US" dirty="0" smtClean="0"/>
              <a:t>A segment of DNA that codes for a trait.</a:t>
            </a:r>
          </a:p>
          <a:p>
            <a:pPr lvl="1"/>
            <a:r>
              <a:rPr lang="en-US" dirty="0" smtClean="0"/>
              <a:t>Disease resistance</a:t>
            </a:r>
          </a:p>
          <a:p>
            <a:pPr lvl="2"/>
            <a:r>
              <a:rPr lang="en-US" dirty="0" smtClean="0"/>
              <a:t> bacteria</a:t>
            </a:r>
            <a:endParaRPr lang="en-US" dirty="0"/>
          </a:p>
          <a:p>
            <a:pPr lvl="2"/>
            <a:r>
              <a:rPr lang="en-US" dirty="0" smtClean="0"/>
              <a:t> fungi</a:t>
            </a:r>
          </a:p>
          <a:p>
            <a:pPr lvl="1"/>
            <a:r>
              <a:rPr lang="en-US" dirty="0" smtClean="0"/>
              <a:t>Vitamin A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 descr="http://www.ncbi.nlm.nih.gov/Class/MLACourse/Original8Hour/Genetics/chromosome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311" y="0"/>
            <a:ext cx="5802489" cy="686256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8" y="4243740"/>
            <a:ext cx="3893696" cy="261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4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 smtClean="0"/>
              <a:t>Gene splicing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596" y="849313"/>
            <a:ext cx="7838404" cy="4351338"/>
          </a:xfrm>
        </p:spPr>
        <p:txBody>
          <a:bodyPr/>
          <a:lstStyle/>
          <a:p>
            <a:r>
              <a:rPr lang="en-US" b="1" dirty="0" smtClean="0"/>
              <a:t>Bacterial plasmids </a:t>
            </a:r>
            <a:r>
              <a:rPr lang="en-US" dirty="0" smtClean="0"/>
              <a:t>are used with </a:t>
            </a:r>
            <a:r>
              <a:rPr lang="en-US" b="1" dirty="0" smtClean="0"/>
              <a:t>restriction enzymes </a:t>
            </a:r>
            <a:r>
              <a:rPr lang="en-US" dirty="0" smtClean="0"/>
              <a:t>to cut sections of DNA out of one organism to be inserted into another organism.</a:t>
            </a:r>
            <a:endParaRPr lang="en-US" dirty="0"/>
          </a:p>
        </p:txBody>
      </p:sp>
      <p:pic>
        <p:nvPicPr>
          <p:cNvPr id="4" name="Picture 13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809" y="2174876"/>
            <a:ext cx="6894760" cy="3070860"/>
          </a:xfrm>
          <a:prstGeom prst="rect">
            <a:avLst/>
          </a:prstGeom>
          <a:noFill/>
        </p:spPr>
      </p:pic>
      <p:pic>
        <p:nvPicPr>
          <p:cNvPr id="5" name="Picture 23" descr="BCT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60" y="469272"/>
            <a:ext cx="4126230" cy="59122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3596" y="5245736"/>
            <a:ext cx="7702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Transgenic Organisms </a:t>
            </a:r>
            <a:r>
              <a:rPr lang="en-US" sz="2800" dirty="0" smtClean="0"/>
              <a:t>– organisms (plants, animals, fungi, bacteria, </a:t>
            </a:r>
            <a:r>
              <a:rPr lang="en-US" sz="2800" dirty="0" err="1" smtClean="0"/>
              <a:t>protists</a:t>
            </a:r>
            <a:r>
              <a:rPr lang="en-US" sz="2800" dirty="0" smtClean="0"/>
              <a:t>) that have foreign DNA from another organism in them.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3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GMO’s – Genetically Modified Organisms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4351338"/>
          </a:xfrm>
        </p:spPr>
        <p:txBody>
          <a:bodyPr/>
          <a:lstStyle/>
          <a:p>
            <a:r>
              <a:rPr lang="en-US" dirty="0" smtClean="0"/>
              <a:t>Golden Rice – Vitamin A inserted to prevent deficiencies.</a:t>
            </a:r>
          </a:p>
          <a:p>
            <a:r>
              <a:rPr lang="en-US" dirty="0" smtClean="0"/>
              <a:t>Vaccines in food – to prevent diarrhea diseases.</a:t>
            </a:r>
          </a:p>
          <a:p>
            <a:r>
              <a:rPr lang="en-US" dirty="0" err="1" smtClean="0"/>
              <a:t>Bt</a:t>
            </a:r>
            <a:r>
              <a:rPr lang="en-US" dirty="0" smtClean="0"/>
              <a:t> Corn – to kill the larval stage of the corn borer beetle</a:t>
            </a:r>
          </a:p>
          <a:p>
            <a:pPr lvl="1"/>
            <a:r>
              <a:rPr lang="en-US" sz="2400" dirty="0" smtClean="0"/>
              <a:t>Insect resistance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631066"/>
            <a:ext cx="10934163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4/7 Genetically Modified Organisms</a:t>
            </a:r>
            <a:br>
              <a:rPr lang="en-US" dirty="0" smtClean="0"/>
            </a:br>
            <a:r>
              <a:rPr lang="en-US" dirty="0" smtClean="0"/>
              <a:t>Obj. TSW learn to construct and critique facts from opinions about GMO’s P. 24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800191"/>
            <a:ext cx="4718050" cy="28308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/>
              <a:t>can genetic engineering and/or Genetically Modified Organisms be part of the solution to poverty and feeding 9 billion people by 2050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or how can we own genes?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a 3 sentence opinion about GMO’s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Guest Speaker Notes P. 23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27" y="2689453"/>
            <a:ext cx="10393016" cy="3525816"/>
          </a:xfrm>
        </p:spPr>
        <p:txBody>
          <a:bodyPr>
            <a:normAutofit/>
          </a:bodyPr>
          <a:lstStyle/>
          <a:p>
            <a:r>
              <a:rPr lang="en-US" dirty="0" smtClean="0"/>
              <a:t>Please take ½ page to 1 page of notes about GMO’s.  </a:t>
            </a:r>
          </a:p>
          <a:p>
            <a:r>
              <a:rPr lang="en-US" dirty="0" smtClean="0"/>
              <a:t>Include what they are, give an example of GMO’s that are in our Grocery Stores.  </a:t>
            </a:r>
          </a:p>
          <a:p>
            <a:r>
              <a:rPr lang="en-US" dirty="0" smtClean="0"/>
              <a:t>Explain how GMO’s are created.  </a:t>
            </a:r>
          </a:p>
          <a:p>
            <a:r>
              <a:rPr lang="en-US" dirty="0" smtClean="0"/>
              <a:t>In addition explain why GMO’s are controversial.  </a:t>
            </a:r>
          </a:p>
          <a:p>
            <a:r>
              <a:rPr lang="en-US" dirty="0" smtClean="0"/>
              <a:t>Include your opinion if Companies should own the genetic rights to organisms. </a:t>
            </a:r>
          </a:p>
          <a:p>
            <a:r>
              <a:rPr lang="en-US" dirty="0" smtClean="0"/>
              <a:t>Lastly, Why do you or don’t you agree with GMO’s?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3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66152"/>
            <a:ext cx="9601196" cy="1303867"/>
          </a:xfrm>
        </p:spPr>
        <p:txBody>
          <a:bodyPr>
            <a:noAutofit/>
          </a:bodyPr>
          <a:lstStyle/>
          <a:p>
            <a:r>
              <a:rPr lang="en-US" sz="2800" dirty="0" smtClean="0"/>
              <a:t>4/8  The science of food</a:t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Obj. TSW construct a logical argument for or against GMO’s using scientific language. P. 26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515" y="2285999"/>
            <a:ext cx="4718050" cy="299246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2978" y="241454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DNA important in GMO’s?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has technological advances played a role in developing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you could change one food source to be different in some way, what would it be and why?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40" y="4407467"/>
            <a:ext cx="4582045" cy="24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1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49358"/>
            <a:ext cx="11078818" cy="16366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Create a survey &amp; Interview people. P. </a:t>
            </a:r>
            <a:r>
              <a:rPr lang="en-US" sz="2800" smtClean="0"/>
              <a:t>25 </a:t>
            </a:r>
            <a:r>
              <a:rPr lang="en-US" sz="2800" dirty="0" smtClean="0"/>
              <a:t>NB</a:t>
            </a:r>
            <a:br>
              <a:rPr lang="en-US" sz="2800" dirty="0" smtClean="0"/>
            </a:br>
            <a:r>
              <a:rPr lang="en-US" sz="2800" dirty="0" smtClean="0"/>
              <a:t>You have learned that feeding 9 Billion people by 2050 will be challenging, that part of that solution are local farms and possibly the use of GMO’s.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2438399"/>
            <a:ext cx="10866783" cy="35648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Working with a partner or by yourself:</a:t>
            </a:r>
          </a:p>
          <a:p>
            <a:r>
              <a:rPr lang="en-US" dirty="0" smtClean="0"/>
              <a:t>Create a 5 question survey asking people about GMO’s and/ or poverty/ or how to grow food/ Urban Farms- Farm to Fork.</a:t>
            </a:r>
          </a:p>
          <a:p>
            <a:r>
              <a:rPr lang="en-US" dirty="0"/>
              <a:t>A</a:t>
            </a:r>
            <a:r>
              <a:rPr lang="en-US" dirty="0" smtClean="0"/>
              <a:t>sk only 10 random people of various ages, socioeconomic and ethnic backgrounds.</a:t>
            </a:r>
          </a:p>
          <a:p>
            <a:r>
              <a:rPr lang="en-US" dirty="0" smtClean="0"/>
              <a:t>McAllister must approve your questions first.</a:t>
            </a:r>
          </a:p>
          <a:p>
            <a:r>
              <a:rPr lang="en-US" dirty="0" smtClean="0"/>
              <a:t>Present a chart of responses in a PPT slide to show the class.  Due April 15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Write a 1 page reflection on this activity:  What went as expected, what did not go as expected?  Why?  What did you learn about Poverty?, GMO’s?, Food?  Page 23NB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6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4/4  The Faces of Poverty</a:t>
            </a:r>
            <a:br>
              <a:rPr lang="en-US" dirty="0" smtClean="0"/>
            </a:br>
            <a:r>
              <a:rPr lang="en-US" dirty="0" smtClean="0"/>
              <a:t>Obj. TSW will have a better understanding of what Poverty is and is not.  P. 18 NB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8376" y="2560320"/>
            <a:ext cx="4790941" cy="35700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poverty in your own words?  Write a complete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5 observations about the picture.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This Picture was taken in Kathmandu Valley in </a:t>
            </a:r>
            <a:r>
              <a:rPr lang="en-US" dirty="0" err="1" smtClean="0"/>
              <a:t>Napal</a:t>
            </a:r>
            <a:r>
              <a:rPr lang="en-US" dirty="0" smtClean="0"/>
              <a:t>, North East of India.  What does poverty look like.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5155" y="2285999"/>
            <a:ext cx="6497938" cy="43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7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579550"/>
            <a:ext cx="10998558" cy="1706450"/>
          </a:xfrm>
        </p:spPr>
        <p:txBody>
          <a:bodyPr>
            <a:normAutofit/>
          </a:bodyPr>
          <a:lstStyle/>
          <a:p>
            <a:r>
              <a:rPr lang="en-US" dirty="0" smtClean="0"/>
              <a:t>Class Discussion about your 5 observations of the UNICEF Photo of women &amp; children.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7" y="2395470"/>
            <a:ext cx="6761408" cy="3480398"/>
          </a:xfrm>
        </p:spPr>
        <p:txBody>
          <a:bodyPr/>
          <a:lstStyle/>
          <a:p>
            <a:r>
              <a:rPr lang="en-US" dirty="0" smtClean="0"/>
              <a:t>Share out your observations of the picture with people at your table.</a:t>
            </a:r>
          </a:p>
          <a:p>
            <a:r>
              <a:rPr lang="en-US" dirty="0" smtClean="0"/>
              <a:t>After 3 minutes of discussing what you see and think about it, each table should share with the class at least two observations.  </a:t>
            </a:r>
          </a:p>
          <a:p>
            <a:r>
              <a:rPr lang="en-US" dirty="0" smtClean="0"/>
              <a:t>Once an observation is said, that one can not longer be said to the class.  So be ready to share out another of your observations/ thoughts about the picture.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172" y="2777887"/>
            <a:ext cx="440169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605308"/>
            <a:ext cx="10972800" cy="16806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4/5		 8 Millennium Development Goals: 2015 Progress Chart</a:t>
            </a:r>
            <a:br>
              <a:rPr lang="en-US" sz="3200" dirty="0" smtClean="0"/>
            </a:br>
            <a:r>
              <a:rPr lang="en-US" sz="3200" dirty="0" smtClean="0"/>
              <a:t>Obj. TSW understand factors that contribute to poverty around the world and domestically. P. 20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86" y="2408349"/>
            <a:ext cx="6254496" cy="38250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 1: Eradicate extreme </a:t>
            </a:r>
            <a:r>
              <a:rPr lang="en-US" dirty="0"/>
              <a:t>p</a:t>
            </a:r>
            <a:r>
              <a:rPr lang="en-US" dirty="0" smtClean="0"/>
              <a:t>overty &amp; hunger</a:t>
            </a:r>
          </a:p>
          <a:p>
            <a:r>
              <a:rPr lang="en-US" dirty="0" smtClean="0"/>
              <a:t>GOAL 2: Achieve universal primary education</a:t>
            </a:r>
          </a:p>
          <a:p>
            <a:r>
              <a:rPr lang="en-US" dirty="0" smtClean="0"/>
              <a:t>GOAL 3: Promote gender equality and empower 	women</a:t>
            </a:r>
          </a:p>
          <a:p>
            <a:r>
              <a:rPr lang="en-US" dirty="0" smtClean="0"/>
              <a:t>GOAL 4: Reduce child mortality</a:t>
            </a:r>
          </a:p>
          <a:p>
            <a:r>
              <a:rPr lang="en-US" dirty="0" smtClean="0"/>
              <a:t>GOAL 5: Improve maternal health</a:t>
            </a:r>
          </a:p>
          <a:p>
            <a:r>
              <a:rPr lang="en-US" dirty="0" smtClean="0"/>
              <a:t>GOAL 6: Combat HIV/ AIDS, malaria &amp; other 	diseases</a:t>
            </a:r>
          </a:p>
          <a:p>
            <a:r>
              <a:rPr lang="en-US" dirty="0" smtClean="0"/>
              <a:t>GOAL 7: Develop a global partnership for 	development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9741" y="2484334"/>
            <a:ext cx="4971245" cy="362025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Choose 3 of the  United Nations Goals that interest you about measuring poverty.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Is it enough to just give people food to eat? 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Choose two countries, Compare &amp; Contrast one of your 3 Goals for those countries.  How are they different?  How are they the same?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7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634" y="2449312"/>
            <a:ext cx="4230108" cy="39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5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4162" y="2285999"/>
            <a:ext cx="4887620" cy="4050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414" y="585987"/>
            <a:ext cx="2816181" cy="396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28" y="585987"/>
            <a:ext cx="3728434" cy="38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8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356" y="2417169"/>
            <a:ext cx="6018700" cy="38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Latin America and Caribbean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632" y="2463045"/>
            <a:ext cx="5364938" cy="40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Caucasus &amp; Central Asia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516" y="2338210"/>
            <a:ext cx="5554449" cy="41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6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353</TotalTime>
  <Words>806</Words>
  <Application>Microsoft Office PowerPoint</Application>
  <PresentationFormat>Widescreen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Garamond</vt:lpstr>
      <vt:lpstr>Organic</vt:lpstr>
      <vt:lpstr>Lesson 2: Poverty, The need for GMO’s?</vt:lpstr>
      <vt:lpstr>4/4  The Faces of Poverty Obj. TSW will have a better understanding of what Poverty is and is not.  P. 18 NB </vt:lpstr>
      <vt:lpstr>Class Discussion about your 5 observations of the UNICEF Photo of women &amp; children.</vt:lpstr>
      <vt:lpstr>4/5   8 Millennium Development Goals: 2015 Progress Chart Obj. TSW understand factors that contribute to poverty around the world and domestically. P. 20 NB</vt:lpstr>
      <vt:lpstr>Africa</vt:lpstr>
      <vt:lpstr>Asia</vt:lpstr>
      <vt:lpstr>Oceania</vt:lpstr>
      <vt:lpstr>Latin America and Caribbean</vt:lpstr>
      <vt:lpstr>Caucasus &amp; Central Asia</vt:lpstr>
      <vt:lpstr>Computer Lab Activity p. 19 NB http://www.worldhunger.org/articles/Learn/world%20hunger%20facts%202002.htm </vt:lpstr>
      <vt:lpstr>4/6 DNA – Deoxyribonucleic Acid Obj. TSW learn about the molecular genetic material that can be manipulated to create food that adds vitamins to it p. 22 NB</vt:lpstr>
      <vt:lpstr> Deoxyribonucleic Acid</vt:lpstr>
      <vt:lpstr>What is a gene?</vt:lpstr>
      <vt:lpstr>Gene splicing</vt:lpstr>
      <vt:lpstr>GMO’s – Genetically Modified Organisms</vt:lpstr>
      <vt:lpstr>4/7 Genetically Modified Organisms Obj. TSW learn to construct and critique facts from opinions about GMO’s P. 24 NB</vt:lpstr>
      <vt:lpstr>Guest Speaker Notes P. 23 NB</vt:lpstr>
      <vt:lpstr>4/8  The science of food  Obj. TSW construct a logical argument for or against GMO’s using scientific language. P. 26 NB</vt:lpstr>
      <vt:lpstr>Create a survey &amp; Interview people. P. 25 NB You have learned that feeding 9 Billion people by 2050 will be challenging, that part of that solution are local farms and possibly the use of GMO’s.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2: Poverty, The need for GMO’s?</dc:title>
  <dc:creator>Jennifer Mc Allister</dc:creator>
  <cp:lastModifiedBy>Jennifer Mc Allister</cp:lastModifiedBy>
  <cp:revision>33</cp:revision>
  <cp:lastPrinted>2016-04-03T23:04:54Z</cp:lastPrinted>
  <dcterms:created xsi:type="dcterms:W3CDTF">2016-04-03T17:15:15Z</dcterms:created>
  <dcterms:modified xsi:type="dcterms:W3CDTF">2016-04-03T23:08:39Z</dcterms:modified>
</cp:coreProperties>
</file>