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8" r:id="rId5"/>
    <p:sldId id="269" r:id="rId6"/>
    <p:sldId id="257" r:id="rId7"/>
    <p:sldId id="258" r:id="rId8"/>
    <p:sldId id="259" r:id="rId9"/>
    <p:sldId id="270" r:id="rId10"/>
    <p:sldId id="264" r:id="rId11"/>
    <p:sldId id="265" r:id="rId12"/>
    <p:sldId id="260" r:id="rId13"/>
    <p:sldId id="262" r:id="rId14"/>
    <p:sldId id="261" r:id="rId15"/>
    <p:sldId id="263" r:id="rId16"/>
  </p:sldIdLst>
  <p:sldSz cx="12192000" cy="6858000"/>
  <p:notesSz cx="7021513" cy="9307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Food Cultures/ Leadership </a:t>
            </a:r>
            <a:r>
              <a:rPr lang="en-US" sz="4000" dirty="0"/>
              <a:t>F</a:t>
            </a:r>
            <a:r>
              <a:rPr lang="en-US" sz="4000" dirty="0" smtClean="0"/>
              <a:t>ood Awareness</a:t>
            </a:r>
            <a:endParaRPr lang="en-US" sz="4000" dirty="0"/>
          </a:p>
        </p:txBody>
      </p:sp>
      <p:sp>
        <p:nvSpPr>
          <p:cNvPr id="3" name="Subtitle 2"/>
          <p:cNvSpPr>
            <a:spLocks noGrp="1"/>
          </p:cNvSpPr>
          <p:nvPr>
            <p:ph type="subTitle" idx="1"/>
          </p:nvPr>
        </p:nvSpPr>
        <p:spPr/>
        <p:txBody>
          <a:bodyPr/>
          <a:lstStyle/>
          <a:p>
            <a:r>
              <a:rPr lang="en-US" dirty="0" smtClean="0"/>
              <a:t>UNIT 3 Global Food/ Food Equity</a:t>
            </a:r>
            <a:endParaRPr lang="en-US" dirty="0"/>
          </a:p>
        </p:txBody>
      </p:sp>
    </p:spTree>
    <p:extLst>
      <p:ext uri="{BB962C8B-B14F-4D97-AF65-F5344CB8AC3E}">
        <p14:creationId xmlns:p14="http://schemas.microsoft.com/office/powerpoint/2010/main" val="205628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in Agriculture</a:t>
            </a:r>
            <a:endParaRPr lang="en-US" dirty="0"/>
          </a:p>
        </p:txBody>
      </p:sp>
      <p:pic>
        <p:nvPicPr>
          <p:cNvPr id="5" name="Content Placeholder 4"/>
          <p:cNvPicPr>
            <a:picLocks noGrp="1" noChangeAspect="1"/>
          </p:cNvPicPr>
          <p:nvPr>
            <p:ph sz="half" idx="1"/>
          </p:nvPr>
        </p:nvPicPr>
        <p:blipFill>
          <a:blip r:embed="rId2"/>
          <a:stretch>
            <a:fillRect/>
          </a:stretch>
        </p:blipFill>
        <p:spPr>
          <a:xfrm>
            <a:off x="1451846" y="2560638"/>
            <a:ext cx="4411508" cy="3309937"/>
          </a:xfrm>
          <a:prstGeom prst="rect">
            <a:avLst/>
          </a:prstGeom>
        </p:spPr>
      </p:pic>
      <p:sp>
        <p:nvSpPr>
          <p:cNvPr id="4" name="Content Placeholder 3"/>
          <p:cNvSpPr>
            <a:spLocks noGrp="1"/>
          </p:cNvSpPr>
          <p:nvPr>
            <p:ph sz="half" idx="2"/>
          </p:nvPr>
        </p:nvSpPr>
        <p:spPr/>
        <p:txBody>
          <a:bodyPr/>
          <a:lstStyle/>
          <a:p>
            <a:r>
              <a:rPr lang="en-US" dirty="0" smtClean="0"/>
              <a:t>Find 3 interesting factoids about animals that can be included in your 1 -2 page paper. P. 39 NB</a:t>
            </a:r>
            <a:endParaRPr lang="en-US" dirty="0"/>
          </a:p>
        </p:txBody>
      </p:sp>
    </p:spTree>
    <p:extLst>
      <p:ext uri="{BB962C8B-B14F-4D97-AF65-F5344CB8AC3E}">
        <p14:creationId xmlns:p14="http://schemas.microsoft.com/office/powerpoint/2010/main" val="207734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other local businesses support the Farm to Fork movement? P.   41 NB</a:t>
            </a:r>
            <a:endParaRPr lang="en-US" dirty="0"/>
          </a:p>
        </p:txBody>
      </p:sp>
      <p:sp>
        <p:nvSpPr>
          <p:cNvPr id="3" name="Content Placeholder 2"/>
          <p:cNvSpPr>
            <a:spLocks noGrp="1"/>
          </p:cNvSpPr>
          <p:nvPr>
            <p:ph idx="1"/>
          </p:nvPr>
        </p:nvSpPr>
        <p:spPr/>
        <p:txBody>
          <a:bodyPr/>
          <a:lstStyle/>
          <a:p>
            <a:r>
              <a:rPr lang="en-US" dirty="0" smtClean="0"/>
              <a:t>Research 3 businesses with in 100 miles that raise, grow, sell, buy, and distribute local produce and meat, including dairy cattle?</a:t>
            </a:r>
          </a:p>
          <a:p>
            <a:r>
              <a:rPr lang="en-US" dirty="0" smtClean="0"/>
              <a:t>Explain what they do and how they do it.</a:t>
            </a:r>
          </a:p>
          <a:p>
            <a:r>
              <a:rPr lang="en-US" dirty="0" smtClean="0"/>
              <a:t>Some of this information can be included in your 1 – 2 page paper.</a:t>
            </a:r>
            <a:endParaRPr lang="en-US" dirty="0"/>
          </a:p>
        </p:txBody>
      </p:sp>
    </p:spTree>
    <p:extLst>
      <p:ext uri="{BB962C8B-B14F-4D97-AF65-F5344CB8AC3E}">
        <p14:creationId xmlns:p14="http://schemas.microsoft.com/office/powerpoint/2010/main" val="127442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31066"/>
            <a:ext cx="10218311" cy="1654934"/>
          </a:xfrm>
        </p:spPr>
        <p:txBody>
          <a:bodyPr>
            <a:normAutofit fontScale="90000"/>
          </a:bodyPr>
          <a:lstStyle/>
          <a:p>
            <a:r>
              <a:rPr lang="en-US" dirty="0" smtClean="0"/>
              <a:t>4/21  Local Sustainable Food</a:t>
            </a:r>
            <a:br>
              <a:rPr lang="en-US" dirty="0" smtClean="0"/>
            </a:br>
            <a:r>
              <a:rPr lang="en-US" dirty="0" smtClean="0"/>
              <a:t>Obj. TSW learn about sustainable food and how it is competitively priced. P. 44 NB</a:t>
            </a:r>
            <a:endParaRPr lang="en-US" dirty="0"/>
          </a:p>
        </p:txBody>
      </p:sp>
      <p:pic>
        <p:nvPicPr>
          <p:cNvPr id="5" name="Content Placeholder 4"/>
          <p:cNvPicPr>
            <a:picLocks noGrp="1" noChangeAspect="1"/>
          </p:cNvPicPr>
          <p:nvPr>
            <p:ph sz="half" idx="1"/>
          </p:nvPr>
        </p:nvPicPr>
        <p:blipFill>
          <a:blip r:embed="rId2"/>
          <a:stretch>
            <a:fillRect/>
          </a:stretch>
        </p:blipFill>
        <p:spPr>
          <a:xfrm>
            <a:off x="0" y="2383616"/>
            <a:ext cx="3881788" cy="2911341"/>
          </a:xfrm>
          <a:prstGeom prst="rect">
            <a:avLst/>
          </a:prstGeom>
        </p:spPr>
      </p:pic>
      <p:sp>
        <p:nvSpPr>
          <p:cNvPr id="4" name="Content Placeholder 3"/>
          <p:cNvSpPr>
            <a:spLocks noGrp="1"/>
          </p:cNvSpPr>
          <p:nvPr>
            <p:ph sz="half" idx="2"/>
          </p:nvPr>
        </p:nvSpPr>
        <p:spPr>
          <a:xfrm>
            <a:off x="3881788" y="2383616"/>
            <a:ext cx="7631924" cy="3486832"/>
          </a:xfrm>
        </p:spPr>
        <p:txBody>
          <a:bodyPr/>
          <a:lstStyle/>
          <a:p>
            <a:pPr marL="457200" indent="-457200">
              <a:buFont typeface="+mj-lt"/>
              <a:buAutoNum type="arabicPeriod"/>
            </a:pPr>
            <a:r>
              <a:rPr lang="en-US" dirty="0" smtClean="0"/>
              <a:t>A friend asks you, “ What is local sustainable food?”  How do you explain what it is?</a:t>
            </a:r>
          </a:p>
          <a:p>
            <a:pPr marL="457200" indent="-457200">
              <a:buFont typeface="+mj-lt"/>
              <a:buAutoNum type="arabicPeriod"/>
            </a:pPr>
            <a:r>
              <a:rPr lang="en-US" dirty="0" smtClean="0"/>
              <a:t>How can the local food be competitively priced?</a:t>
            </a:r>
          </a:p>
          <a:p>
            <a:pPr marL="457200" indent="-457200">
              <a:buFont typeface="+mj-lt"/>
              <a:buAutoNum type="arabicPeriod"/>
            </a:pPr>
            <a:r>
              <a:rPr lang="en-US" dirty="0" smtClean="0"/>
              <a:t>How much would your pay for a gallon of milk?</a:t>
            </a:r>
          </a:p>
          <a:p>
            <a:pPr marL="457200" indent="-457200">
              <a:buFont typeface="+mj-lt"/>
              <a:buAutoNum type="arabicPeriod"/>
            </a:pPr>
            <a:endParaRPr lang="en-US" dirty="0"/>
          </a:p>
        </p:txBody>
      </p:sp>
      <p:pic>
        <p:nvPicPr>
          <p:cNvPr id="6" name="Picture 5"/>
          <p:cNvPicPr>
            <a:picLocks noChangeAspect="1"/>
          </p:cNvPicPr>
          <p:nvPr/>
        </p:nvPicPr>
        <p:blipFill>
          <a:blip r:embed="rId3"/>
          <a:stretch>
            <a:fillRect/>
          </a:stretch>
        </p:blipFill>
        <p:spPr>
          <a:xfrm>
            <a:off x="3525078" y="4432852"/>
            <a:ext cx="3233531" cy="2425148"/>
          </a:xfrm>
          <a:prstGeom prst="rect">
            <a:avLst/>
          </a:prstGeom>
        </p:spPr>
      </p:pic>
    </p:spTree>
    <p:extLst>
      <p:ext uri="{BB962C8B-B14F-4D97-AF65-F5344CB8AC3E}">
        <p14:creationId xmlns:p14="http://schemas.microsoft.com/office/powerpoint/2010/main" val="693824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Guest Speaker – Karri Pina</a:t>
            </a:r>
            <a:br>
              <a:rPr lang="en-US" dirty="0" smtClean="0"/>
            </a:br>
            <a:r>
              <a:rPr lang="en-US" dirty="0" smtClean="0"/>
              <a:t>p. 43 NB</a:t>
            </a:r>
            <a:endParaRPr lang="en-US" dirty="0"/>
          </a:p>
        </p:txBody>
      </p:sp>
      <p:sp>
        <p:nvSpPr>
          <p:cNvPr id="3" name="Content Placeholder 2"/>
          <p:cNvSpPr>
            <a:spLocks noGrp="1"/>
          </p:cNvSpPr>
          <p:nvPr>
            <p:ph idx="1"/>
          </p:nvPr>
        </p:nvSpPr>
        <p:spPr/>
        <p:txBody>
          <a:bodyPr/>
          <a:lstStyle/>
          <a:p>
            <a:r>
              <a:rPr lang="en-US" dirty="0" smtClean="0"/>
              <a:t>Sourcing Local Farms to feed RCHS students</a:t>
            </a:r>
          </a:p>
          <a:p>
            <a:r>
              <a:rPr lang="en-US" dirty="0" smtClean="0"/>
              <a:t>Take notes in your Notebook, page </a:t>
            </a:r>
          </a:p>
          <a:p>
            <a:r>
              <a:rPr lang="en-US" dirty="0" smtClean="0"/>
              <a:t>This will be included in your 1 – 2 page paper.</a:t>
            </a:r>
            <a:endParaRPr lang="en-US" dirty="0"/>
          </a:p>
        </p:txBody>
      </p:sp>
    </p:spTree>
    <p:extLst>
      <p:ext uri="{BB962C8B-B14F-4D97-AF65-F5344CB8AC3E}">
        <p14:creationId xmlns:p14="http://schemas.microsoft.com/office/powerpoint/2010/main" val="3581843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4/22  Where does your food come from?</a:t>
            </a:r>
            <a:br>
              <a:rPr lang="en-US" dirty="0" smtClean="0"/>
            </a:br>
            <a:r>
              <a:rPr lang="en-US" dirty="0" smtClean="0"/>
              <a:t>Obj. TSW assert their understanding of what healthy food is and how it is grown.  P. 46NB</a:t>
            </a:r>
            <a:endParaRPr lang="en-US" dirty="0"/>
          </a:p>
        </p:txBody>
      </p:sp>
      <p:pic>
        <p:nvPicPr>
          <p:cNvPr id="5" name="Content Placeholder 4"/>
          <p:cNvPicPr>
            <a:picLocks noGrp="1" noChangeAspect="1"/>
          </p:cNvPicPr>
          <p:nvPr>
            <p:ph sz="half" idx="1"/>
          </p:nvPr>
        </p:nvPicPr>
        <p:blipFill>
          <a:blip r:embed="rId2"/>
          <a:stretch>
            <a:fillRect/>
          </a:stretch>
        </p:blipFill>
        <p:spPr>
          <a:xfrm>
            <a:off x="1109871" y="2560320"/>
            <a:ext cx="4554381" cy="4297680"/>
          </a:xfrm>
          <a:prstGeom prst="rect">
            <a:avLst/>
          </a:prstGeom>
        </p:spPr>
      </p:pic>
      <p:sp>
        <p:nvSpPr>
          <p:cNvPr id="4" name="Content Placeholder 3"/>
          <p:cNvSpPr>
            <a:spLocks noGrp="1"/>
          </p:cNvSpPr>
          <p:nvPr>
            <p:ph sz="half" idx="2"/>
          </p:nvPr>
        </p:nvSpPr>
        <p:spPr>
          <a:xfrm>
            <a:off x="6181344" y="2560320"/>
            <a:ext cx="5414308" cy="3721210"/>
          </a:xfrm>
        </p:spPr>
        <p:txBody>
          <a:bodyPr/>
          <a:lstStyle/>
          <a:p>
            <a:pPr marL="457200" indent="-457200">
              <a:buFont typeface="+mj-lt"/>
              <a:buAutoNum type="arabicPeriod"/>
            </a:pPr>
            <a:r>
              <a:rPr lang="en-US" dirty="0" smtClean="0"/>
              <a:t>What does it take to eat healthy in America?</a:t>
            </a:r>
          </a:p>
          <a:p>
            <a:pPr marL="457200" indent="-457200">
              <a:buFont typeface="+mj-lt"/>
              <a:buAutoNum type="arabicPeriod"/>
            </a:pPr>
            <a:r>
              <a:rPr lang="en-US" dirty="0" smtClean="0"/>
              <a:t>Where does your family buy most of your food?</a:t>
            </a:r>
          </a:p>
          <a:p>
            <a:pPr marL="457200" indent="-457200">
              <a:buFont typeface="+mj-lt"/>
              <a:buAutoNum type="arabicPeriod"/>
            </a:pPr>
            <a:r>
              <a:rPr lang="en-US" dirty="0" smtClean="0"/>
              <a:t>If you were in charge of feeding America, how would your knowledge and understanding of growing food make us healthier?</a:t>
            </a:r>
            <a:endParaRPr lang="en-US" dirty="0"/>
          </a:p>
        </p:txBody>
      </p:sp>
    </p:spTree>
    <p:extLst>
      <p:ext uri="{BB962C8B-B14F-4D97-AF65-F5344CB8AC3E}">
        <p14:creationId xmlns:p14="http://schemas.microsoft.com/office/powerpoint/2010/main" val="36648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907" y="518306"/>
            <a:ext cx="9601196" cy="1303867"/>
          </a:xfrm>
        </p:spPr>
        <p:txBody>
          <a:bodyPr>
            <a:normAutofit fontScale="90000"/>
          </a:bodyPr>
          <a:lstStyle/>
          <a:p>
            <a:r>
              <a:rPr lang="en-US" dirty="0" smtClean="0"/>
              <a:t>1 – 2 page paper</a:t>
            </a:r>
            <a:br>
              <a:rPr lang="en-US" dirty="0" smtClean="0"/>
            </a:br>
            <a:r>
              <a:rPr lang="en-US" dirty="0" smtClean="0"/>
              <a:t>Where does your food come from?</a:t>
            </a:r>
            <a:endParaRPr lang="en-US" dirty="0"/>
          </a:p>
        </p:txBody>
      </p:sp>
      <p:sp>
        <p:nvSpPr>
          <p:cNvPr id="3" name="Content Placeholder 2"/>
          <p:cNvSpPr>
            <a:spLocks noGrp="1"/>
          </p:cNvSpPr>
          <p:nvPr>
            <p:ph idx="1"/>
          </p:nvPr>
        </p:nvSpPr>
        <p:spPr>
          <a:xfrm>
            <a:off x="424070" y="1921566"/>
            <a:ext cx="11290852" cy="4439478"/>
          </a:xfrm>
        </p:spPr>
        <p:txBody>
          <a:bodyPr>
            <a:normAutofit/>
          </a:bodyPr>
          <a:lstStyle/>
          <a:p>
            <a:r>
              <a:rPr lang="en-US" dirty="0" smtClean="0"/>
              <a:t>Where does your food </a:t>
            </a:r>
            <a:r>
              <a:rPr lang="en-US" dirty="0"/>
              <a:t>c</a:t>
            </a:r>
            <a:r>
              <a:rPr lang="en-US" dirty="0" smtClean="0"/>
              <a:t>ome </a:t>
            </a:r>
            <a:r>
              <a:rPr lang="en-US" dirty="0"/>
              <a:t>f</a:t>
            </a:r>
            <a:r>
              <a:rPr lang="en-US" dirty="0" smtClean="0"/>
              <a:t>rom?</a:t>
            </a:r>
          </a:p>
          <a:p>
            <a:pPr lvl="1"/>
            <a:r>
              <a:rPr lang="en-US" dirty="0" smtClean="0"/>
              <a:t>Discuss where your family buys food.  Discuss what Farm to Fork is and it’s benefits.</a:t>
            </a:r>
          </a:p>
          <a:p>
            <a:r>
              <a:rPr lang="en-US" dirty="0" smtClean="0"/>
              <a:t>Why is it important to know where your food comes from?</a:t>
            </a:r>
          </a:p>
          <a:p>
            <a:pPr lvl="1"/>
            <a:r>
              <a:rPr lang="en-US" dirty="0" smtClean="0"/>
              <a:t>Include examples, explanations, and the significance of where our food comes from.</a:t>
            </a:r>
          </a:p>
          <a:p>
            <a:pPr lvl="2"/>
            <a:r>
              <a:rPr lang="en-US" dirty="0" smtClean="0"/>
              <a:t>Maybe include ingredients such as High Fructose Corn Syrup, salt, fat, sugar in our diet.</a:t>
            </a:r>
          </a:p>
          <a:p>
            <a:pPr lvl="1"/>
            <a:r>
              <a:rPr lang="en-US" dirty="0" smtClean="0"/>
              <a:t>Include the difference between processed and natural foods.  Why is that important?</a:t>
            </a:r>
          </a:p>
          <a:p>
            <a:pPr lvl="1"/>
            <a:r>
              <a:rPr lang="en-US" dirty="0" smtClean="0"/>
              <a:t>Include companies, businesses that are part of the solution to eat healthier, and companies that are part of the problem.  Or companies that are trying to change their image and how.</a:t>
            </a:r>
          </a:p>
          <a:p>
            <a:r>
              <a:rPr lang="en-US" dirty="0" smtClean="0"/>
              <a:t>APA Style:  purdue.owl.edu</a:t>
            </a:r>
            <a:endParaRPr lang="en-US" dirty="0"/>
          </a:p>
        </p:txBody>
      </p:sp>
    </p:spTree>
    <p:extLst>
      <p:ext uri="{BB962C8B-B14F-4D97-AF65-F5344CB8AC3E}">
        <p14:creationId xmlns:p14="http://schemas.microsoft.com/office/powerpoint/2010/main" val="314686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104" y="649358"/>
            <a:ext cx="11078818" cy="1636642"/>
          </a:xfrm>
        </p:spPr>
        <p:txBody>
          <a:bodyPr>
            <a:normAutofit/>
          </a:bodyPr>
          <a:lstStyle/>
          <a:p>
            <a:r>
              <a:rPr lang="en-US" sz="2800" dirty="0" smtClean="0"/>
              <a:t>Create a survey &amp; Interview people. P. </a:t>
            </a:r>
            <a:r>
              <a:rPr lang="en-US" sz="2800" smtClean="0"/>
              <a:t>25 </a:t>
            </a:r>
            <a:r>
              <a:rPr lang="en-US" sz="2800" dirty="0" smtClean="0"/>
              <a:t>NB</a:t>
            </a:r>
            <a:br>
              <a:rPr lang="en-US" sz="2800" dirty="0" smtClean="0"/>
            </a:br>
            <a:r>
              <a:rPr lang="en-US" sz="2800" dirty="0" smtClean="0"/>
              <a:t>You have learned that feeding 9 Billion people by 2050 will be challenging, that part of that solution are local farms and possibly the use of GMO’s.</a:t>
            </a:r>
            <a:endParaRPr lang="en-US" sz="2800" dirty="0"/>
          </a:p>
        </p:txBody>
      </p:sp>
      <p:sp>
        <p:nvSpPr>
          <p:cNvPr id="3" name="Content Placeholder 2"/>
          <p:cNvSpPr>
            <a:spLocks noGrp="1"/>
          </p:cNvSpPr>
          <p:nvPr>
            <p:ph idx="1"/>
          </p:nvPr>
        </p:nvSpPr>
        <p:spPr>
          <a:xfrm>
            <a:off x="755374" y="2438399"/>
            <a:ext cx="10866783" cy="3564835"/>
          </a:xfrm>
        </p:spPr>
        <p:txBody>
          <a:bodyPr>
            <a:normAutofit lnSpcReduction="10000"/>
          </a:bodyPr>
          <a:lstStyle/>
          <a:p>
            <a:r>
              <a:rPr lang="en-US" dirty="0" smtClean="0"/>
              <a:t>Working with a partner or by yourself:</a:t>
            </a:r>
          </a:p>
          <a:p>
            <a:r>
              <a:rPr lang="en-US" dirty="0" smtClean="0"/>
              <a:t>Create a 5 question survey asking people about GMO’s and/ or poverty/ or how to grow food/ Urban Farms- Farm to Fork.</a:t>
            </a:r>
          </a:p>
          <a:p>
            <a:r>
              <a:rPr lang="en-US" dirty="0"/>
              <a:t>A</a:t>
            </a:r>
            <a:r>
              <a:rPr lang="en-US" dirty="0" smtClean="0"/>
              <a:t>sk only 10 random people of various ages, socioeconomic and ethnic backgrounds.</a:t>
            </a:r>
          </a:p>
          <a:p>
            <a:r>
              <a:rPr lang="en-US" dirty="0" smtClean="0"/>
              <a:t>McAllister must approve your questions first.</a:t>
            </a:r>
          </a:p>
          <a:p>
            <a:r>
              <a:rPr lang="en-US" dirty="0" smtClean="0"/>
              <a:t>Present a chart of responses in a PPT slide to show the class.  Due April 15</a:t>
            </a:r>
            <a:r>
              <a:rPr lang="en-US" baseline="30000" dirty="0" smtClean="0"/>
              <a:t>th</a:t>
            </a:r>
            <a:r>
              <a:rPr lang="en-US" dirty="0" smtClean="0"/>
              <a:t>.</a:t>
            </a:r>
          </a:p>
          <a:p>
            <a:r>
              <a:rPr lang="en-US" dirty="0" smtClean="0"/>
              <a:t>Write a 1 page reflection on this activity:  What went as expected, what did not go as expected?  Why?  What did you learn about Poverty?, GMO’s?, Food?  Page 23NB</a:t>
            </a:r>
            <a:endParaRPr lang="en-US" dirty="0"/>
          </a:p>
        </p:txBody>
      </p:sp>
    </p:spTree>
    <p:extLst>
      <p:ext uri="{BB962C8B-B14F-4D97-AF65-F5344CB8AC3E}">
        <p14:creationId xmlns:p14="http://schemas.microsoft.com/office/powerpoint/2010/main" val="2426191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Honey Bee Research Activity p. 27 NB</a:t>
            </a:r>
            <a:endParaRPr lang="en-US" dirty="0"/>
          </a:p>
        </p:txBody>
      </p:sp>
      <p:sp>
        <p:nvSpPr>
          <p:cNvPr id="3" name="Content Placeholder 2"/>
          <p:cNvSpPr>
            <a:spLocks noGrp="1"/>
          </p:cNvSpPr>
          <p:nvPr>
            <p:ph idx="1"/>
          </p:nvPr>
        </p:nvSpPr>
        <p:spPr/>
        <p:txBody>
          <a:bodyPr/>
          <a:lstStyle/>
          <a:p>
            <a:r>
              <a:rPr lang="en-US" dirty="0" smtClean="0"/>
              <a:t>What are the benefits to eating locally grown honey?</a:t>
            </a:r>
          </a:p>
          <a:p>
            <a:r>
              <a:rPr lang="en-US" dirty="0" smtClean="0"/>
              <a:t>What are different types of Bees?</a:t>
            </a:r>
          </a:p>
          <a:p>
            <a:r>
              <a:rPr lang="en-US" dirty="0" smtClean="0"/>
              <a:t>What breed of bees are in our local area?</a:t>
            </a:r>
          </a:p>
          <a:p>
            <a:r>
              <a:rPr lang="en-US" dirty="0" smtClean="0"/>
              <a:t>What is Colony Collapse Disorder, What are the possible causes?  </a:t>
            </a:r>
            <a:r>
              <a:rPr lang="en-US" dirty="0"/>
              <a:t>H</a:t>
            </a:r>
            <a:r>
              <a:rPr lang="en-US" dirty="0" smtClean="0"/>
              <a:t>ow does it impact us?</a:t>
            </a:r>
          </a:p>
          <a:p>
            <a:endParaRPr lang="en-US" dirty="0"/>
          </a:p>
        </p:txBody>
      </p:sp>
    </p:spTree>
    <p:extLst>
      <p:ext uri="{BB962C8B-B14F-4D97-AF65-F5344CB8AC3E}">
        <p14:creationId xmlns:p14="http://schemas.microsoft.com/office/powerpoint/2010/main" val="3978838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Choose any of the following domesticated Farm animals and research antibiotic resistance p. 31 NB</a:t>
            </a:r>
            <a:endParaRPr lang="en-US" dirty="0"/>
          </a:p>
        </p:txBody>
      </p:sp>
      <p:sp>
        <p:nvSpPr>
          <p:cNvPr id="3" name="Content Placeholder 2"/>
          <p:cNvSpPr>
            <a:spLocks noGrp="1"/>
          </p:cNvSpPr>
          <p:nvPr>
            <p:ph idx="1"/>
          </p:nvPr>
        </p:nvSpPr>
        <p:spPr>
          <a:xfrm>
            <a:off x="721217" y="2408349"/>
            <a:ext cx="10947042" cy="3467519"/>
          </a:xfrm>
        </p:spPr>
        <p:txBody>
          <a:bodyPr>
            <a:normAutofit/>
          </a:bodyPr>
          <a:lstStyle/>
          <a:p>
            <a:r>
              <a:rPr lang="en-US" dirty="0" smtClean="0"/>
              <a:t>Cattle, Sheep, Pigs, Chickens, Goats</a:t>
            </a:r>
          </a:p>
          <a:p>
            <a:r>
              <a:rPr lang="en-US" dirty="0" smtClean="0"/>
              <a:t>How are the animals given the medication?</a:t>
            </a:r>
          </a:p>
          <a:p>
            <a:r>
              <a:rPr lang="en-US" dirty="0" smtClean="0"/>
              <a:t>What bacterial infections are they being protected against?  What are the most common types of diseases your particular farm animal gets?</a:t>
            </a:r>
          </a:p>
          <a:p>
            <a:r>
              <a:rPr lang="en-US" dirty="0" smtClean="0"/>
              <a:t>Why do we care about antibiotic resistant strains of bacteria in our livestock?</a:t>
            </a:r>
          </a:p>
          <a:p>
            <a:r>
              <a:rPr lang="en-US" dirty="0" smtClean="0"/>
              <a:t>Cite your Online Resources in your NB.  You will need at least </a:t>
            </a:r>
            <a:r>
              <a:rPr lang="en-US" dirty="0"/>
              <a:t>t</a:t>
            </a:r>
            <a:r>
              <a:rPr lang="en-US" dirty="0" smtClean="0"/>
              <a:t>hree resources.</a:t>
            </a:r>
          </a:p>
          <a:p>
            <a:r>
              <a:rPr lang="en-US" dirty="0"/>
              <a:t>https://owl.english.purdue.edu/owl/section/2/10/</a:t>
            </a:r>
          </a:p>
        </p:txBody>
      </p:sp>
    </p:spTree>
    <p:extLst>
      <p:ext uri="{BB962C8B-B14F-4D97-AF65-F5344CB8AC3E}">
        <p14:creationId xmlns:p14="http://schemas.microsoft.com/office/powerpoint/2010/main" val="147258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Old </a:t>
            </a:r>
            <a:r>
              <a:rPr lang="en-US" smtClean="0"/>
              <a:t>School Remedies  </a:t>
            </a:r>
            <a:r>
              <a:rPr lang="en-US" dirty="0" smtClean="0"/>
              <a:t>p. 35NB</a:t>
            </a:r>
            <a:endParaRPr lang="en-US" dirty="0"/>
          </a:p>
        </p:txBody>
      </p:sp>
      <p:sp>
        <p:nvSpPr>
          <p:cNvPr id="3" name="Content Placeholder 2"/>
          <p:cNvSpPr>
            <a:spLocks noGrp="1"/>
          </p:cNvSpPr>
          <p:nvPr>
            <p:ph idx="1"/>
          </p:nvPr>
        </p:nvSpPr>
        <p:spPr/>
        <p:txBody>
          <a:bodyPr/>
          <a:lstStyle/>
          <a:p>
            <a:r>
              <a:rPr lang="en-US" dirty="0" smtClean="0"/>
              <a:t>Describe one of your family’s Old school remedies.</a:t>
            </a:r>
            <a:endParaRPr lang="en-US" dirty="0"/>
          </a:p>
        </p:txBody>
      </p:sp>
    </p:spTree>
    <p:extLst>
      <p:ext uri="{BB962C8B-B14F-4D97-AF65-F5344CB8AC3E}">
        <p14:creationId xmlns:p14="http://schemas.microsoft.com/office/powerpoint/2010/main" val="3785212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8186"/>
            <a:ext cx="10269826" cy="1667813"/>
          </a:xfrm>
        </p:spPr>
        <p:txBody>
          <a:bodyPr>
            <a:normAutofit fontScale="90000"/>
          </a:bodyPr>
          <a:lstStyle/>
          <a:p>
            <a:r>
              <a:rPr lang="en-US" dirty="0" smtClean="0"/>
              <a:t>4/18  Leadership for a healthy food culture</a:t>
            </a:r>
            <a:br>
              <a:rPr lang="en-US" dirty="0" smtClean="0"/>
            </a:br>
            <a:r>
              <a:rPr lang="en-US" dirty="0" smtClean="0"/>
              <a:t> Obj. TSW learn how companies can be part of the solution for a healthy food culture. P. 38 NB</a:t>
            </a:r>
            <a:endParaRPr lang="en-US" dirty="0"/>
          </a:p>
        </p:txBody>
      </p:sp>
      <p:pic>
        <p:nvPicPr>
          <p:cNvPr id="5" name="Content Placeholder 4"/>
          <p:cNvPicPr>
            <a:picLocks noGrp="1" noChangeAspect="1"/>
          </p:cNvPicPr>
          <p:nvPr>
            <p:ph sz="half" idx="1"/>
          </p:nvPr>
        </p:nvPicPr>
        <p:blipFill>
          <a:blip r:embed="rId2"/>
          <a:stretch>
            <a:fillRect/>
          </a:stretch>
        </p:blipFill>
        <p:spPr>
          <a:xfrm>
            <a:off x="1298575" y="2886347"/>
            <a:ext cx="4718050" cy="2658518"/>
          </a:xfrm>
          <a:prstGeom prst="rect">
            <a:avLst/>
          </a:prstGeom>
        </p:spPr>
      </p:pic>
      <p:sp>
        <p:nvSpPr>
          <p:cNvPr id="4" name="Content Placeholder 3"/>
          <p:cNvSpPr>
            <a:spLocks noGrp="1"/>
          </p:cNvSpPr>
          <p:nvPr>
            <p:ph sz="half" idx="2"/>
          </p:nvPr>
        </p:nvSpPr>
        <p:spPr>
          <a:xfrm>
            <a:off x="6181344" y="2560320"/>
            <a:ext cx="5383884" cy="3310128"/>
          </a:xfrm>
        </p:spPr>
        <p:txBody>
          <a:bodyPr>
            <a:normAutofit lnSpcReduction="10000"/>
          </a:bodyPr>
          <a:lstStyle/>
          <a:p>
            <a:pPr marL="457200" indent="-457200">
              <a:buFont typeface="+mj-lt"/>
              <a:buAutoNum type="arabicPeriod"/>
            </a:pPr>
            <a:r>
              <a:rPr lang="en-US" dirty="0" smtClean="0"/>
              <a:t>Give some examples of how our food culture is changing in West Sacramento or California?</a:t>
            </a:r>
          </a:p>
          <a:p>
            <a:pPr marL="457200" indent="-457200">
              <a:buFont typeface="+mj-lt"/>
              <a:buAutoNum type="arabicPeriod"/>
            </a:pPr>
            <a:r>
              <a:rPr lang="en-US" dirty="0" smtClean="0"/>
              <a:t>How can a healthy food culture support a healthy lifestyle?</a:t>
            </a:r>
          </a:p>
          <a:p>
            <a:pPr marL="457200" indent="-457200">
              <a:buFont typeface="+mj-lt"/>
              <a:buAutoNum type="arabicPeriod"/>
            </a:pPr>
            <a:r>
              <a:rPr lang="en-US" dirty="0" smtClean="0"/>
              <a:t>How can partnerships between large companies and schools help strengthen and promote food awareness?</a:t>
            </a:r>
            <a:endParaRPr lang="en-US" dirty="0"/>
          </a:p>
        </p:txBody>
      </p:sp>
    </p:spTree>
    <p:extLst>
      <p:ext uri="{BB962C8B-B14F-4D97-AF65-F5344CB8AC3E}">
        <p14:creationId xmlns:p14="http://schemas.microsoft.com/office/powerpoint/2010/main" val="399778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8186"/>
            <a:ext cx="10038006" cy="1667813"/>
          </a:xfrm>
        </p:spPr>
        <p:txBody>
          <a:bodyPr>
            <a:noAutofit/>
          </a:bodyPr>
          <a:lstStyle/>
          <a:p>
            <a:r>
              <a:rPr lang="en-US" sz="2800" dirty="0" smtClean="0"/>
              <a:t>4/19  Food Culture: Urban Farms &amp; </a:t>
            </a:r>
            <a:r>
              <a:rPr lang="en-US" sz="2800" dirty="0" err="1" smtClean="0"/>
              <a:t>Raley’s</a:t>
            </a:r>
            <a:r>
              <a:rPr lang="en-US" sz="2800" dirty="0" smtClean="0"/>
              <a:t> teaming together</a:t>
            </a:r>
            <a:br>
              <a:rPr lang="en-US" sz="2800" dirty="0" smtClean="0"/>
            </a:br>
            <a:r>
              <a:rPr lang="en-US" sz="2800" dirty="0" smtClean="0"/>
              <a:t>Obj. TSW understand food culture and give examples of how it is changing in West Sacramento. P. 40 NB</a:t>
            </a:r>
            <a:endParaRPr lang="en-US"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692751"/>
            <a:ext cx="4718050" cy="3045711"/>
          </a:xfrm>
        </p:spPr>
      </p:pic>
      <p:sp>
        <p:nvSpPr>
          <p:cNvPr id="4" name="Content Placeholder 3"/>
          <p:cNvSpPr>
            <a:spLocks noGrp="1"/>
          </p:cNvSpPr>
          <p:nvPr>
            <p:ph sz="half" idx="2"/>
          </p:nvPr>
        </p:nvSpPr>
        <p:spPr>
          <a:xfrm>
            <a:off x="6181343" y="2560320"/>
            <a:ext cx="5440813" cy="3310128"/>
          </a:xfrm>
        </p:spPr>
        <p:txBody>
          <a:bodyPr>
            <a:normAutofit/>
          </a:bodyPr>
          <a:lstStyle/>
          <a:p>
            <a:pPr marL="457200" indent="-457200">
              <a:buFont typeface="+mj-lt"/>
              <a:buAutoNum type="arabicPeriod"/>
            </a:pPr>
            <a:r>
              <a:rPr lang="en-US" dirty="0" smtClean="0"/>
              <a:t>Write some examples of how local food is accessible in West Sacramento.</a:t>
            </a:r>
          </a:p>
          <a:p>
            <a:pPr marL="457200" indent="-457200">
              <a:buFont typeface="+mj-lt"/>
              <a:buAutoNum type="arabicPeriod"/>
            </a:pPr>
            <a:r>
              <a:rPr lang="en-US" dirty="0" smtClean="0"/>
              <a:t>This partnership provides other benefits besides healthy food awareness, list some.</a:t>
            </a:r>
          </a:p>
          <a:p>
            <a:pPr marL="457200" indent="-457200">
              <a:buFont typeface="+mj-lt"/>
              <a:buAutoNum type="arabicPeriod"/>
            </a:pPr>
            <a:r>
              <a:rPr lang="en-US" dirty="0" smtClean="0"/>
              <a:t>If you could visit a local farm or ranch, what would you like to see? Why?</a:t>
            </a:r>
          </a:p>
          <a:p>
            <a:pPr marL="457200" indent="-457200">
              <a:buFont typeface="+mj-lt"/>
              <a:buAutoNum type="arabicPeriod"/>
            </a:pPr>
            <a:endParaRPr lang="en-US" dirty="0"/>
          </a:p>
        </p:txBody>
      </p:sp>
    </p:spTree>
    <p:extLst>
      <p:ext uri="{BB962C8B-B14F-4D97-AF65-F5344CB8AC3E}">
        <p14:creationId xmlns:p14="http://schemas.microsoft.com/office/powerpoint/2010/main" val="129880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4/20 America’s Diet</a:t>
            </a:r>
            <a:br>
              <a:rPr lang="en-US" sz="2800" dirty="0" smtClean="0"/>
            </a:br>
            <a:r>
              <a:rPr lang="en-US" sz="2800" dirty="0" smtClean="0"/>
              <a:t>Obj. TSW recognize unhealthy aspects of our diet and be able to exchange them for healthier choices. P. 42 NB</a:t>
            </a:r>
            <a:endParaRPr lang="en-US" sz="2800" dirty="0"/>
          </a:p>
        </p:txBody>
      </p:sp>
      <p:pic>
        <p:nvPicPr>
          <p:cNvPr id="5" name="Content Placeholder 4"/>
          <p:cNvPicPr>
            <a:picLocks noGrp="1" noChangeAspect="1"/>
          </p:cNvPicPr>
          <p:nvPr>
            <p:ph sz="half" idx="1"/>
          </p:nvPr>
        </p:nvPicPr>
        <p:blipFill>
          <a:blip r:embed="rId2"/>
          <a:stretch>
            <a:fillRect/>
          </a:stretch>
        </p:blipFill>
        <p:spPr>
          <a:xfrm>
            <a:off x="1298575" y="2568221"/>
            <a:ext cx="4718050" cy="3294771"/>
          </a:xfrm>
          <a:prstGeom prst="rect">
            <a:avLst/>
          </a:prstGeom>
        </p:spPr>
      </p:pic>
      <p:sp>
        <p:nvSpPr>
          <p:cNvPr id="4" name="Content Placeholder 3"/>
          <p:cNvSpPr>
            <a:spLocks noGrp="1"/>
          </p:cNvSpPr>
          <p:nvPr>
            <p:ph sz="half" idx="2"/>
          </p:nvPr>
        </p:nvSpPr>
        <p:spPr>
          <a:xfrm>
            <a:off x="6181344" y="2560320"/>
            <a:ext cx="5383884" cy="3310128"/>
          </a:xfrm>
        </p:spPr>
        <p:txBody>
          <a:bodyPr>
            <a:normAutofit/>
          </a:bodyPr>
          <a:lstStyle/>
          <a:p>
            <a:pPr marL="457200" indent="-457200">
              <a:buFont typeface="+mj-lt"/>
              <a:buAutoNum type="arabicPeriod"/>
            </a:pPr>
            <a:r>
              <a:rPr lang="en-US" dirty="0" smtClean="0"/>
              <a:t>What aspects of our diet do we know are unhealthy for us?</a:t>
            </a:r>
          </a:p>
          <a:p>
            <a:pPr marL="457200" indent="-457200">
              <a:buFont typeface="+mj-lt"/>
              <a:buAutoNum type="arabicPeriod"/>
            </a:pPr>
            <a:r>
              <a:rPr lang="en-US" dirty="0" smtClean="0"/>
              <a:t>List some examples of health related diseases due to an unhealthy diet.</a:t>
            </a:r>
          </a:p>
          <a:p>
            <a:pPr marL="457200" indent="-457200">
              <a:buFont typeface="+mj-lt"/>
              <a:buAutoNum type="arabicPeriod"/>
            </a:pPr>
            <a:r>
              <a:rPr lang="en-US" dirty="0" smtClean="0"/>
              <a:t>Describe 3 healthier choices we could all make, what benefits could result?</a:t>
            </a:r>
            <a:endParaRPr lang="en-US" dirty="0"/>
          </a:p>
        </p:txBody>
      </p:sp>
    </p:spTree>
    <p:extLst>
      <p:ext uri="{BB962C8B-B14F-4D97-AF65-F5344CB8AC3E}">
        <p14:creationId xmlns:p14="http://schemas.microsoft.com/office/powerpoint/2010/main" val="182187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3025" y="982132"/>
            <a:ext cx="2027583" cy="1303867"/>
          </a:xfrm>
        </p:spPr>
        <p:txBody>
          <a:bodyPr>
            <a:normAutofit fontScale="90000"/>
          </a:bodyPr>
          <a:lstStyle/>
          <a:p>
            <a:r>
              <a:rPr lang="en-US" dirty="0" smtClean="0"/>
              <a:t>Draw this on p.37NB</a:t>
            </a:r>
            <a:endParaRPr lang="en-US" dirty="0"/>
          </a:p>
        </p:txBody>
      </p:sp>
      <p:pic>
        <p:nvPicPr>
          <p:cNvPr id="6" name="Content Placeholder 5"/>
          <p:cNvPicPr>
            <a:picLocks noGrp="1" noChangeAspect="1"/>
          </p:cNvPicPr>
          <p:nvPr>
            <p:ph idx="1"/>
          </p:nvPr>
        </p:nvPicPr>
        <p:blipFill>
          <a:blip r:embed="rId2"/>
          <a:stretch>
            <a:fillRect/>
          </a:stretch>
        </p:blipFill>
        <p:spPr>
          <a:xfrm>
            <a:off x="646217" y="717087"/>
            <a:ext cx="8752713" cy="5339155"/>
          </a:xfrm>
          <a:prstGeom prst="rect">
            <a:avLst/>
          </a:prstGeom>
        </p:spPr>
      </p:pic>
    </p:spTree>
    <p:extLst>
      <p:ext uri="{BB962C8B-B14F-4D97-AF65-F5344CB8AC3E}">
        <p14:creationId xmlns:p14="http://schemas.microsoft.com/office/powerpoint/2010/main" val="41518234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234</TotalTime>
  <Words>791</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Food Cultures/ Leadership Food Awareness</vt:lpstr>
      <vt:lpstr>Create a survey &amp; Interview people. P. 25 NB You have learned that feeding 9 Billion people by 2050 will be challenging, that part of that solution are local farms and possibly the use of GMO’s.</vt:lpstr>
      <vt:lpstr>Online Honey Bee Research Activity p. 27 NB</vt:lpstr>
      <vt:lpstr>Activity:  Choose any of the following domesticated Farm animals and research antibiotic resistance p. 31 NB</vt:lpstr>
      <vt:lpstr>Family Old School Remedies  p. 35NB</vt:lpstr>
      <vt:lpstr>4/18  Leadership for a healthy food culture  Obj. TSW learn how companies can be part of the solution for a healthy food culture. P. 38 NB</vt:lpstr>
      <vt:lpstr>4/19  Food Culture: Urban Farms &amp; Raley’s teaming together Obj. TSW understand food culture and give examples of how it is changing in West Sacramento. P. 40 NB</vt:lpstr>
      <vt:lpstr>4/20 America’s Diet Obj. TSW recognize unhealthy aspects of our diet and be able to exchange them for healthier choices. P. 42 NB</vt:lpstr>
      <vt:lpstr>Draw this on p.37NB</vt:lpstr>
      <vt:lpstr>Chemistry in Agriculture</vt:lpstr>
      <vt:lpstr>What other local businesses support the Farm to Fork movement? P.   41 NB</vt:lpstr>
      <vt:lpstr>4/21  Local Sustainable Food Obj. TSW learn about sustainable food and how it is competitively priced. P. 44 NB</vt:lpstr>
      <vt:lpstr>Guest Speaker – Karri Pina p. 43 NB</vt:lpstr>
      <vt:lpstr>4/22  Where does your food come from? Obj. TSW assert their understanding of what healthy food is and how it is grown.  P. 46NB</vt:lpstr>
      <vt:lpstr>1 – 2 page paper Where does your food come from?</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Cultures/ Leadership Food Awareness</dc:title>
  <dc:creator>Jennifer Mc Allister</dc:creator>
  <cp:lastModifiedBy>Jennifer Mc Allister</cp:lastModifiedBy>
  <cp:revision>26</cp:revision>
  <cp:lastPrinted>2016-04-16T22:24:31Z</cp:lastPrinted>
  <dcterms:created xsi:type="dcterms:W3CDTF">2016-04-16T18:30:39Z</dcterms:created>
  <dcterms:modified xsi:type="dcterms:W3CDTF">2016-04-16T22:25:16Z</dcterms:modified>
</cp:coreProperties>
</file>