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6" r:id="rId13"/>
    <p:sldId id="269" r:id="rId14"/>
    <p:sldId id="268" r:id="rId15"/>
    <p:sldId id="270" r:id="rId16"/>
    <p:sldId id="271" r:id="rId17"/>
    <p:sldId id="272" r:id="rId18"/>
    <p:sldId id="273" r:id="rId19"/>
  </p:sldIdLst>
  <p:sldSz cx="12192000" cy="6858000"/>
  <p:notesSz cx="7021513" cy="9307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0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green+revolution&amp;source=images&amp;cd=&amp;cad=rja&amp;uact=8&amp;ved=0CAcQjRxqFQoTCP-B78CO-MgCFQlQiAodMAQKJw&amp;url=http://www.insightsonindia.com/2014/12/01/agriculture-second-green-revolution-government-schemes-missions/&amp;psig=AFQjCNFG9JVqiD_7lOMZLOO7gpnylfAUuQ&amp;ust=1446772677046709" TargetMode="External"/><Relationship Id="rId2" Type="http://schemas.openxmlformats.org/officeDocument/2006/relationships/hyperlink" Target="http://study.com/academy/lesson/what-is-the-green-revolution-definition-benefits-and-issues.html" TargetMode="Externa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footprintnetwork.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Farm to Fork</a:t>
            </a:r>
            <a:br>
              <a:rPr lang="en-US" dirty="0" smtClean="0"/>
            </a:br>
            <a:r>
              <a:rPr lang="en-US" dirty="0" smtClean="0"/>
              <a:t>Week 12</a:t>
            </a:r>
            <a:endParaRPr lang="en-US" dirty="0"/>
          </a:p>
        </p:txBody>
      </p:sp>
      <p:sp>
        <p:nvSpPr>
          <p:cNvPr id="3" name="Subtitle 2"/>
          <p:cNvSpPr>
            <a:spLocks noGrp="1"/>
          </p:cNvSpPr>
          <p:nvPr>
            <p:ph type="subTitle" idx="1"/>
          </p:nvPr>
        </p:nvSpPr>
        <p:spPr/>
        <p:txBody>
          <a:bodyPr/>
          <a:lstStyle/>
          <a:p>
            <a:r>
              <a:rPr lang="en-US" dirty="0" smtClean="0"/>
              <a:t>Unit 3: Our Carbon Footprint</a:t>
            </a:r>
          </a:p>
          <a:p>
            <a:r>
              <a:rPr lang="en-US" dirty="0" smtClean="0"/>
              <a:t>Resource Management and Conservation Practices</a:t>
            </a:r>
            <a:endParaRPr lang="en-US" dirty="0"/>
          </a:p>
        </p:txBody>
      </p:sp>
    </p:spTree>
    <p:extLst>
      <p:ext uri="{BB962C8B-B14F-4D97-AF65-F5344CB8AC3E}">
        <p14:creationId xmlns:p14="http://schemas.microsoft.com/office/powerpoint/2010/main" val="146925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713" y="4308548"/>
            <a:ext cx="3038899" cy="2143424"/>
          </a:xfrm>
          <a:prstGeom prst="rect">
            <a:avLst/>
          </a:prstGeom>
        </p:spPr>
      </p:pic>
      <p:sp>
        <p:nvSpPr>
          <p:cNvPr id="2" name="Title 1"/>
          <p:cNvSpPr>
            <a:spLocks noGrp="1"/>
          </p:cNvSpPr>
          <p:nvPr>
            <p:ph type="title"/>
          </p:nvPr>
        </p:nvSpPr>
        <p:spPr>
          <a:xfrm>
            <a:off x="636104" y="622853"/>
            <a:ext cx="10919792" cy="1154564"/>
          </a:xfrm>
        </p:spPr>
        <p:txBody>
          <a:bodyPr>
            <a:noAutofit/>
          </a:bodyPr>
          <a:lstStyle/>
          <a:p>
            <a:r>
              <a:rPr lang="en-US" sz="2800" dirty="0" smtClean="0"/>
              <a:t>11/4 Ideas for Harvest Festival</a:t>
            </a:r>
            <a:br>
              <a:rPr lang="en-US" sz="2800" dirty="0" smtClean="0"/>
            </a:br>
            <a:r>
              <a:rPr lang="en-US" sz="2800" dirty="0" smtClean="0"/>
              <a:t>Obj. TSW discuss ideas for the Harvest Festival to educate the community about what we do, what Farm to Fork is and sustainable agriculture. P. 30 NB</a:t>
            </a:r>
            <a:endParaRPr lang="en-US" sz="2800" dirty="0"/>
          </a:p>
        </p:txBody>
      </p:sp>
      <p:sp>
        <p:nvSpPr>
          <p:cNvPr id="3" name="Content Placeholder 2"/>
          <p:cNvSpPr>
            <a:spLocks noGrp="1"/>
          </p:cNvSpPr>
          <p:nvPr>
            <p:ph sz="half" idx="1"/>
          </p:nvPr>
        </p:nvSpPr>
        <p:spPr>
          <a:xfrm>
            <a:off x="768626" y="1777417"/>
            <a:ext cx="5248126" cy="4093031"/>
          </a:xfrm>
        </p:spPr>
        <p:txBody>
          <a:bodyPr>
            <a:normAutofit lnSpcReduction="10000"/>
          </a:bodyPr>
          <a:lstStyle/>
          <a:p>
            <a:r>
              <a:rPr lang="en-US" dirty="0" smtClean="0"/>
              <a:t>The SSP Grant $$$ was approved!!!!</a:t>
            </a:r>
          </a:p>
          <a:p>
            <a:endParaRPr lang="en-US" dirty="0"/>
          </a:p>
        </p:txBody>
      </p:sp>
      <p:sp>
        <p:nvSpPr>
          <p:cNvPr id="4" name="Content Placeholder 3"/>
          <p:cNvSpPr>
            <a:spLocks noGrp="1"/>
          </p:cNvSpPr>
          <p:nvPr>
            <p:ph sz="half" idx="2"/>
          </p:nvPr>
        </p:nvSpPr>
        <p:spPr>
          <a:xfrm>
            <a:off x="6181344" y="2560320"/>
            <a:ext cx="5573334" cy="3310128"/>
          </a:xfrm>
        </p:spPr>
        <p:txBody>
          <a:bodyPr>
            <a:normAutofit lnSpcReduction="10000"/>
          </a:bodyPr>
          <a:lstStyle/>
          <a:p>
            <a:pPr marL="457200" indent="-457200">
              <a:buFont typeface="+mj-lt"/>
              <a:buAutoNum type="arabicPeriod"/>
            </a:pPr>
            <a:r>
              <a:rPr lang="en-US" dirty="0" smtClean="0"/>
              <a:t>What activities/ games can we do/ make to help educate others at the </a:t>
            </a:r>
            <a:r>
              <a:rPr lang="en-US" dirty="0"/>
              <a:t>H</a:t>
            </a:r>
            <a:r>
              <a:rPr lang="en-US" dirty="0" smtClean="0"/>
              <a:t>arvest Festival about Farm to Fork?</a:t>
            </a:r>
          </a:p>
          <a:p>
            <a:pPr marL="457200" indent="-457200">
              <a:buFont typeface="+mj-lt"/>
              <a:buAutoNum type="arabicPeriod"/>
            </a:pPr>
            <a:r>
              <a:rPr lang="en-US" dirty="0" smtClean="0"/>
              <a:t>What sort of fundraising ideas do you have?</a:t>
            </a:r>
          </a:p>
          <a:p>
            <a:pPr marL="457200" indent="-457200">
              <a:buFont typeface="+mj-lt"/>
              <a:buAutoNum type="arabicPeriod"/>
            </a:pPr>
            <a:r>
              <a:rPr lang="en-US" dirty="0" smtClean="0"/>
              <a:t>What materials do we need to tell Mrs. Collins at </a:t>
            </a:r>
            <a:r>
              <a:rPr lang="en-US" dirty="0" err="1" smtClean="0"/>
              <a:t>Bryte</a:t>
            </a:r>
            <a:r>
              <a:rPr lang="en-US" dirty="0" smtClean="0"/>
              <a:t> to have set up for us for the Harvest Festival?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2273509"/>
            <a:ext cx="2543175" cy="1790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2" y="4416934"/>
            <a:ext cx="3579000" cy="235663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6065" y="2180443"/>
            <a:ext cx="2837473" cy="2128105"/>
          </a:xfrm>
          <a:prstGeom prst="rect">
            <a:avLst/>
          </a:prstGeom>
        </p:spPr>
      </p:pic>
    </p:spTree>
    <p:extLst>
      <p:ext uri="{BB962C8B-B14F-4D97-AF65-F5344CB8AC3E}">
        <p14:creationId xmlns:p14="http://schemas.microsoft.com/office/powerpoint/2010/main" val="1212136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 Festival</a:t>
            </a:r>
            <a:endParaRPr lang="en-US" dirty="0"/>
          </a:p>
        </p:txBody>
      </p:sp>
      <p:sp>
        <p:nvSpPr>
          <p:cNvPr id="3" name="Content Placeholder 2"/>
          <p:cNvSpPr>
            <a:spLocks noGrp="1"/>
          </p:cNvSpPr>
          <p:nvPr>
            <p:ph sz="half" idx="1"/>
          </p:nvPr>
        </p:nvSpPr>
        <p:spPr>
          <a:xfrm>
            <a:off x="715617" y="2560320"/>
            <a:ext cx="5301135" cy="3707958"/>
          </a:xfrm>
        </p:spPr>
        <p:txBody>
          <a:bodyPr>
            <a:normAutofit lnSpcReduction="10000"/>
          </a:bodyPr>
          <a:lstStyle/>
          <a:p>
            <a:r>
              <a:rPr lang="en-US" dirty="0" smtClean="0"/>
              <a:t>Educate – Games/ Activities/ </a:t>
            </a:r>
            <a:r>
              <a:rPr lang="en-US" dirty="0" err="1" smtClean="0"/>
              <a:t>Pamplets</a:t>
            </a:r>
            <a:endParaRPr lang="en-US" dirty="0" smtClean="0"/>
          </a:p>
          <a:p>
            <a:pPr lvl="1"/>
            <a:r>
              <a:rPr lang="en-US" sz="2400" dirty="0" smtClean="0"/>
              <a:t>Jonah Hernandez</a:t>
            </a:r>
          </a:p>
          <a:p>
            <a:pPr lvl="1"/>
            <a:r>
              <a:rPr lang="en-US" sz="2400" dirty="0" smtClean="0"/>
              <a:t>Quincy Gonzalez</a:t>
            </a:r>
          </a:p>
          <a:p>
            <a:pPr lvl="1"/>
            <a:r>
              <a:rPr lang="en-US" sz="2400" dirty="0" smtClean="0"/>
              <a:t>Valeria </a:t>
            </a:r>
            <a:r>
              <a:rPr lang="en-US" sz="2400" dirty="0" err="1" smtClean="0"/>
              <a:t>Velarde</a:t>
            </a:r>
            <a:endParaRPr lang="en-US" sz="2400" dirty="0" smtClean="0"/>
          </a:p>
          <a:p>
            <a:pPr lvl="1"/>
            <a:r>
              <a:rPr lang="en-US" sz="2400" dirty="0" smtClean="0"/>
              <a:t>Emiliano Rosas</a:t>
            </a:r>
          </a:p>
          <a:p>
            <a:pPr lvl="1"/>
            <a:r>
              <a:rPr lang="en-US" sz="2400" dirty="0" smtClean="0"/>
              <a:t>Paige Williams</a:t>
            </a:r>
          </a:p>
        </p:txBody>
      </p:sp>
      <p:sp>
        <p:nvSpPr>
          <p:cNvPr id="4" name="Content Placeholder 3"/>
          <p:cNvSpPr>
            <a:spLocks noGrp="1"/>
          </p:cNvSpPr>
          <p:nvPr>
            <p:ph sz="half" idx="2"/>
          </p:nvPr>
        </p:nvSpPr>
        <p:spPr>
          <a:xfrm>
            <a:off x="6181344" y="2464904"/>
            <a:ext cx="5268534" cy="3803374"/>
          </a:xfrm>
        </p:spPr>
        <p:txBody>
          <a:bodyPr>
            <a:normAutofit lnSpcReduction="10000"/>
          </a:bodyPr>
          <a:lstStyle/>
          <a:p>
            <a:r>
              <a:rPr lang="en-US" dirty="0" smtClean="0"/>
              <a:t>Fundraise – $ into Greenhouse &amp; Environmental Club Account</a:t>
            </a:r>
          </a:p>
          <a:p>
            <a:pPr lvl="1"/>
            <a:r>
              <a:rPr lang="en-US" sz="2400" dirty="0" smtClean="0"/>
              <a:t>Fernando Vega</a:t>
            </a:r>
          </a:p>
          <a:p>
            <a:pPr lvl="1"/>
            <a:r>
              <a:rPr lang="en-US" sz="2400" dirty="0" smtClean="0"/>
              <a:t>Ariana </a:t>
            </a:r>
            <a:r>
              <a:rPr lang="en-US" sz="2400" dirty="0" err="1" smtClean="0"/>
              <a:t>Cavett</a:t>
            </a:r>
            <a:endParaRPr lang="en-US" sz="2400" dirty="0" smtClean="0"/>
          </a:p>
          <a:p>
            <a:pPr marL="742950" lvl="2"/>
            <a:r>
              <a:rPr lang="en-US" sz="2400" dirty="0" smtClean="0"/>
              <a:t>Nathalie Jaime</a:t>
            </a:r>
          </a:p>
          <a:p>
            <a:pPr marL="742950" lvl="2"/>
            <a:r>
              <a:rPr lang="en-US" sz="2400" dirty="0" smtClean="0"/>
              <a:t>Daisy </a:t>
            </a:r>
            <a:r>
              <a:rPr lang="en-US" sz="2400" dirty="0"/>
              <a:t>Lopez </a:t>
            </a:r>
            <a:r>
              <a:rPr lang="en-US" sz="2400" dirty="0" smtClean="0"/>
              <a:t>Velasco</a:t>
            </a:r>
          </a:p>
          <a:p>
            <a:pPr marL="742950" lvl="2"/>
            <a:r>
              <a:rPr lang="en-US" sz="2400" dirty="0" smtClean="0"/>
              <a:t>Julien Walker</a:t>
            </a:r>
          </a:p>
          <a:p>
            <a:pPr marL="742950" lvl="2"/>
            <a:r>
              <a:rPr lang="en-US" sz="2400" dirty="0" smtClean="0"/>
              <a:t>Sonya </a:t>
            </a:r>
            <a:r>
              <a:rPr lang="en-US" sz="2400" dirty="0" err="1" smtClean="0"/>
              <a:t>Shifrin</a:t>
            </a:r>
            <a:endParaRPr lang="en-US" sz="2400" dirty="0"/>
          </a:p>
          <a:p>
            <a:endParaRPr lang="en-US" dirty="0" smtClean="0"/>
          </a:p>
          <a:p>
            <a:endParaRPr lang="en-US" dirty="0"/>
          </a:p>
        </p:txBody>
      </p:sp>
    </p:spTree>
    <p:extLst>
      <p:ext uri="{BB962C8B-B14F-4D97-AF65-F5344CB8AC3E}">
        <p14:creationId xmlns:p14="http://schemas.microsoft.com/office/powerpoint/2010/main" val="69733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Sheet </a:t>
            </a:r>
            <a:br>
              <a:rPr lang="en-US" dirty="0" smtClean="0"/>
            </a:br>
            <a:r>
              <a:rPr lang="en-US" dirty="0" smtClean="0"/>
              <a:t>UNIT 3: Key Assignment 2:</a:t>
            </a:r>
            <a:br>
              <a:rPr lang="en-US" dirty="0" smtClean="0"/>
            </a:br>
            <a:r>
              <a:rPr lang="en-US" dirty="0" smtClean="0"/>
              <a:t>Conservation Practices  P. 31 NB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2115" y="2557463"/>
            <a:ext cx="4427769" cy="3317875"/>
          </a:xfrm>
        </p:spPr>
      </p:pic>
    </p:spTree>
    <p:extLst>
      <p:ext uri="{BB962C8B-B14F-4D97-AF65-F5344CB8AC3E}">
        <p14:creationId xmlns:p14="http://schemas.microsoft.com/office/powerpoint/2010/main" val="106315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11/5  </a:t>
            </a:r>
            <a:r>
              <a:rPr lang="en-US" dirty="0" smtClean="0">
                <a:hlinkClick r:id="rId2"/>
              </a:rPr>
              <a:t>Green Revolution</a:t>
            </a:r>
            <a:br>
              <a:rPr lang="en-US" dirty="0" smtClean="0">
                <a:hlinkClick r:id="rId2"/>
              </a:rPr>
            </a:br>
            <a:r>
              <a:rPr lang="en-US" dirty="0" smtClean="0"/>
              <a:t>Obj. TSW watch a video about synthetic pesticides and fertilizers. P. 32 NB</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897708" y="2542998"/>
            <a:ext cx="4718304" cy="3310128"/>
          </a:xfrm>
        </p:spPr>
        <p:txBody>
          <a:bodyPr/>
          <a:lstStyle/>
          <a:p>
            <a:pPr marL="457200" indent="-457200">
              <a:buFont typeface="+mj-lt"/>
              <a:buAutoNum type="arabicPeriod"/>
            </a:pPr>
            <a:r>
              <a:rPr lang="en-US" dirty="0" smtClean="0"/>
              <a:t>What is the Green Revolution?</a:t>
            </a:r>
          </a:p>
          <a:p>
            <a:pPr marL="457200" indent="-457200">
              <a:buFont typeface="+mj-lt"/>
              <a:buAutoNum type="arabicPeriod"/>
            </a:pPr>
            <a:r>
              <a:rPr lang="en-US" dirty="0" smtClean="0"/>
              <a:t>What is the difference between synthetic and organic?</a:t>
            </a:r>
          </a:p>
          <a:p>
            <a:pPr marL="457200" indent="-457200">
              <a:buFont typeface="+mj-lt"/>
              <a:buAutoNum type="arabicPeriod"/>
            </a:pPr>
            <a:r>
              <a:rPr lang="en-US" dirty="0" smtClean="0"/>
              <a:t>What suggestions do you have for our garden?</a:t>
            </a:r>
            <a:endParaRPr lang="en-US" dirty="0"/>
          </a:p>
        </p:txBody>
      </p:sp>
      <p:pic>
        <p:nvPicPr>
          <p:cNvPr id="1026" name="Picture 2" descr="http://i2.wp.com/insightsonindia.com/wp-content/uploads/2014/12/120114_1531_Agriculture1.jpg?w=7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2998"/>
            <a:ext cx="68580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88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cards!!!</a:t>
            </a:r>
            <a:endParaRPr lang="en-US" dirty="0"/>
          </a:p>
        </p:txBody>
      </p:sp>
      <p:sp>
        <p:nvSpPr>
          <p:cNvPr id="3" name="Content Placeholder 2"/>
          <p:cNvSpPr>
            <a:spLocks noGrp="1"/>
          </p:cNvSpPr>
          <p:nvPr>
            <p:ph idx="1"/>
          </p:nvPr>
        </p:nvSpPr>
        <p:spPr>
          <a:xfrm>
            <a:off x="715618" y="2425148"/>
            <a:ext cx="10721008" cy="3450720"/>
          </a:xfrm>
        </p:spPr>
        <p:txBody>
          <a:bodyPr/>
          <a:lstStyle/>
          <a:p>
            <a:r>
              <a:rPr lang="en-US" dirty="0" smtClean="0"/>
              <a:t>For Buying our Home Grown Farm to Fork Pumpkins from our RCHS Garden</a:t>
            </a:r>
          </a:p>
          <a:p>
            <a:pPr lvl="1"/>
            <a:r>
              <a:rPr lang="en-US" dirty="0" smtClean="0"/>
              <a:t>Debra Rodriguez</a:t>
            </a:r>
          </a:p>
          <a:p>
            <a:pPr lvl="1"/>
            <a:r>
              <a:rPr lang="en-US" dirty="0" smtClean="0"/>
              <a:t>Monika Frank</a:t>
            </a:r>
          </a:p>
          <a:p>
            <a:pPr lvl="1"/>
            <a:r>
              <a:rPr lang="en-US" dirty="0" smtClean="0"/>
              <a:t>Kristin Rodriguez</a:t>
            </a:r>
          </a:p>
          <a:p>
            <a:pPr lvl="1"/>
            <a:r>
              <a:rPr lang="en-US" dirty="0" smtClean="0"/>
              <a:t>Chris Hanks</a:t>
            </a:r>
          </a:p>
          <a:p>
            <a:pPr lvl="1"/>
            <a:r>
              <a:rPr lang="en-US" dirty="0" smtClean="0"/>
              <a:t>*  Can we have them signed and delivered by Friday November 6</a:t>
            </a:r>
            <a:r>
              <a:rPr lang="en-US" baseline="30000" dirty="0" smtClean="0"/>
              <a:t>th</a:t>
            </a:r>
            <a:r>
              <a:rPr lang="en-US" dirty="0" smtClean="0"/>
              <a:t>?  We raised $55 on only 4 pumpkins!!!  What could we raise next year if we had </a:t>
            </a:r>
            <a:r>
              <a:rPr lang="en-US" smtClean="0"/>
              <a:t>even more?</a:t>
            </a:r>
            <a:endParaRPr lang="en-US" dirty="0"/>
          </a:p>
        </p:txBody>
      </p:sp>
    </p:spTree>
    <p:extLst>
      <p:ext uri="{BB962C8B-B14F-4D97-AF65-F5344CB8AC3E}">
        <p14:creationId xmlns:p14="http://schemas.microsoft.com/office/powerpoint/2010/main" val="3468133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7" y="476518"/>
            <a:ext cx="11217499" cy="2083802"/>
          </a:xfrm>
        </p:spPr>
        <p:txBody>
          <a:bodyPr>
            <a:normAutofit/>
          </a:bodyPr>
          <a:lstStyle/>
          <a:p>
            <a:r>
              <a:rPr lang="en-US" sz="2800" dirty="0" smtClean="0"/>
              <a:t>11/6  Conservation Practices</a:t>
            </a:r>
            <a:br>
              <a:rPr lang="en-US" sz="2800" dirty="0" smtClean="0"/>
            </a:br>
            <a:r>
              <a:rPr lang="en-US" sz="2800" dirty="0" smtClean="0"/>
              <a:t>Obj. TSW understand how cover crop, intercropping and integrated pest management help conserve our soil. P. 34 NB </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0975" y="2560638"/>
            <a:ext cx="4413249" cy="3309937"/>
          </a:xfrm>
        </p:spPr>
      </p:pic>
      <p:sp>
        <p:nvSpPr>
          <p:cNvPr id="4" name="Content Placeholder 3"/>
          <p:cNvSpPr>
            <a:spLocks noGrp="1"/>
          </p:cNvSpPr>
          <p:nvPr>
            <p:ph sz="half" idx="2"/>
          </p:nvPr>
        </p:nvSpPr>
        <p:spPr/>
        <p:txBody>
          <a:bodyPr/>
          <a:lstStyle/>
          <a:p>
            <a:pPr marL="457200" indent="-457200">
              <a:buFont typeface="+mj-lt"/>
              <a:buAutoNum type="arabicPeriod"/>
            </a:pPr>
            <a:r>
              <a:rPr lang="en-US" dirty="0" smtClean="0"/>
              <a:t>What is a </a:t>
            </a:r>
            <a:r>
              <a:rPr lang="en-US" dirty="0"/>
              <a:t>C</a:t>
            </a:r>
            <a:r>
              <a:rPr lang="en-US" dirty="0" smtClean="0"/>
              <a:t>over Crop?</a:t>
            </a:r>
          </a:p>
          <a:p>
            <a:pPr marL="457200" indent="-457200">
              <a:buFont typeface="+mj-lt"/>
              <a:buAutoNum type="arabicPeriod"/>
            </a:pPr>
            <a:r>
              <a:rPr lang="en-US" dirty="0" smtClean="0"/>
              <a:t>What is Intercropping?</a:t>
            </a:r>
          </a:p>
          <a:p>
            <a:pPr marL="457200" indent="-457200">
              <a:buFont typeface="+mj-lt"/>
              <a:buAutoNum type="arabicPeriod"/>
            </a:pPr>
            <a:r>
              <a:rPr lang="en-US" dirty="0" smtClean="0"/>
              <a:t>Name some integrated pest management practices.</a:t>
            </a:r>
            <a:endParaRPr lang="en-US" dirty="0"/>
          </a:p>
        </p:txBody>
      </p:sp>
    </p:spTree>
    <p:extLst>
      <p:ext uri="{BB962C8B-B14F-4D97-AF65-F5344CB8AC3E}">
        <p14:creationId xmlns:p14="http://schemas.microsoft.com/office/powerpoint/2010/main" val="2603262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1" y="643944"/>
            <a:ext cx="10856888" cy="1642055"/>
          </a:xfrm>
        </p:spPr>
        <p:txBody>
          <a:bodyPr>
            <a:normAutofit/>
          </a:bodyPr>
          <a:lstStyle/>
          <a:p>
            <a:r>
              <a:rPr lang="en-US" dirty="0" smtClean="0"/>
              <a:t>Cover Crop growing a second crop in the same season of another that will improve soil health.</a:t>
            </a:r>
            <a:endParaRPr lang="en-US" dirty="0"/>
          </a:p>
        </p:txBody>
      </p:sp>
      <p:sp>
        <p:nvSpPr>
          <p:cNvPr id="3" name="Content Placeholder 2"/>
          <p:cNvSpPr>
            <a:spLocks noGrp="1"/>
          </p:cNvSpPr>
          <p:nvPr>
            <p:ph idx="1"/>
          </p:nvPr>
        </p:nvSpPr>
        <p:spPr>
          <a:xfrm>
            <a:off x="824248" y="2434107"/>
            <a:ext cx="10715221" cy="3441761"/>
          </a:xfrm>
        </p:spPr>
        <p:txBody>
          <a:bodyPr numCol="2">
            <a:normAutofit fontScale="77500" lnSpcReduction="20000"/>
          </a:bodyPr>
          <a:lstStyle/>
          <a:p>
            <a:r>
              <a:rPr lang="en-US" sz="3400" dirty="0"/>
              <a:t>Suppressing weeds</a:t>
            </a:r>
          </a:p>
          <a:p>
            <a:r>
              <a:rPr lang="en-US" sz="3400" dirty="0"/>
              <a:t>Protecting soil from rain or runoff</a:t>
            </a:r>
          </a:p>
          <a:p>
            <a:r>
              <a:rPr lang="en-US" sz="3400" dirty="0"/>
              <a:t>Improving soil aggregate stability</a:t>
            </a:r>
          </a:p>
          <a:p>
            <a:r>
              <a:rPr lang="en-US" sz="3400" dirty="0"/>
              <a:t>Reducing surface crusting</a:t>
            </a:r>
          </a:p>
          <a:p>
            <a:r>
              <a:rPr lang="en-US" sz="3400" dirty="0"/>
              <a:t>Adding active organic matter to soil</a:t>
            </a:r>
          </a:p>
          <a:p>
            <a:r>
              <a:rPr lang="en-US" sz="3400" dirty="0"/>
              <a:t>Breaking hardpan</a:t>
            </a:r>
          </a:p>
          <a:p>
            <a:r>
              <a:rPr lang="en-US" sz="3400" dirty="0"/>
              <a:t>Fixing </a:t>
            </a:r>
            <a:r>
              <a:rPr lang="en-US" sz="3400" dirty="0" smtClean="0"/>
              <a:t>nitrogen –clover, fava beans</a:t>
            </a:r>
            <a:endParaRPr lang="en-US" sz="3400" dirty="0"/>
          </a:p>
          <a:p>
            <a:r>
              <a:rPr lang="en-US" sz="3400" dirty="0" smtClean="0"/>
              <a:t>Scavenging </a:t>
            </a:r>
            <a:r>
              <a:rPr lang="en-US" sz="3400" dirty="0"/>
              <a:t>soil nitrogen</a:t>
            </a:r>
          </a:p>
          <a:p>
            <a:r>
              <a:rPr lang="en-US" sz="3400" dirty="0"/>
              <a:t>Suppressing soil diseases and </a:t>
            </a:r>
            <a:r>
              <a:rPr lang="en-US" sz="3400" dirty="0" smtClean="0"/>
              <a:t>pests</a:t>
            </a:r>
          </a:p>
          <a:p>
            <a:pPr marL="0" indent="0">
              <a:buNone/>
            </a:pPr>
            <a:r>
              <a:rPr lang="en-US" sz="3400" dirty="0" smtClean="0"/>
              <a:t>http</a:t>
            </a:r>
            <a:r>
              <a:rPr lang="en-US" sz="3400" dirty="0"/>
              <a:t>://covercrops.cals.cornell.edu/</a:t>
            </a:r>
          </a:p>
          <a:p>
            <a:endParaRPr lang="en-US" sz="3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13" y="3828246"/>
            <a:ext cx="4039673" cy="3029754"/>
          </a:xfrm>
          <a:prstGeom prst="rect">
            <a:avLst/>
          </a:prstGeom>
        </p:spPr>
      </p:pic>
    </p:spTree>
    <p:extLst>
      <p:ext uri="{BB962C8B-B14F-4D97-AF65-F5344CB8AC3E}">
        <p14:creationId xmlns:p14="http://schemas.microsoft.com/office/powerpoint/2010/main" val="546589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Innercropping – growing two or more crops at the same time in the same field.</a:t>
            </a:r>
            <a:endParaRPr lang="en-US" dirty="0"/>
          </a:p>
        </p:txBody>
      </p:sp>
      <p:sp>
        <p:nvSpPr>
          <p:cNvPr id="3" name="Content Placeholder 2"/>
          <p:cNvSpPr>
            <a:spLocks noGrp="1"/>
          </p:cNvSpPr>
          <p:nvPr>
            <p:ph idx="1"/>
          </p:nvPr>
        </p:nvSpPr>
        <p:spPr>
          <a:xfrm>
            <a:off x="837126" y="2421228"/>
            <a:ext cx="10663707" cy="3454640"/>
          </a:xfrm>
        </p:spPr>
        <p:txBody>
          <a:bodyPr>
            <a:normAutofit fontScale="92500" lnSpcReduction="20000"/>
          </a:bodyPr>
          <a:lstStyle/>
          <a:p>
            <a:r>
              <a:rPr lang="en-US" dirty="0" smtClean="0"/>
              <a:t>Reduces insect/ pest infestations</a:t>
            </a:r>
          </a:p>
          <a:p>
            <a:r>
              <a:rPr lang="en-US" dirty="0" smtClean="0"/>
              <a:t>Reduces plant diseases</a:t>
            </a:r>
          </a:p>
          <a:p>
            <a:r>
              <a:rPr lang="en-US" dirty="0" smtClean="0"/>
              <a:t>Reduces erosion &amp; Protects topsoil</a:t>
            </a:r>
          </a:p>
          <a:p>
            <a:r>
              <a:rPr lang="en-US" dirty="0" smtClean="0"/>
              <a:t>Attracts beneficial insects</a:t>
            </a:r>
          </a:p>
          <a:p>
            <a:r>
              <a:rPr lang="en-US" dirty="0" smtClean="0"/>
              <a:t>Minimize labor to control weeds</a:t>
            </a:r>
          </a:p>
          <a:p>
            <a:r>
              <a:rPr lang="en-US" dirty="0" smtClean="0"/>
              <a:t>Increase in production of land</a:t>
            </a:r>
          </a:p>
          <a:p>
            <a:r>
              <a:rPr lang="en-US" dirty="0" smtClean="0"/>
              <a:t>2 crops harvested instead of one</a:t>
            </a:r>
          </a:p>
          <a:p>
            <a:pPr marL="0" indent="0">
              <a:buNone/>
            </a:pPr>
            <a:r>
              <a:rPr lang="en-US" dirty="0"/>
              <a:t>http://www.oisat.org/control_methods/cultural__practices/intercropping.html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253" y="2438619"/>
            <a:ext cx="4227580" cy="2790203"/>
          </a:xfrm>
          <a:prstGeom prst="rect">
            <a:avLst/>
          </a:prstGeom>
        </p:spPr>
      </p:pic>
    </p:spTree>
    <p:extLst>
      <p:ext uri="{BB962C8B-B14F-4D97-AF65-F5344CB8AC3E}">
        <p14:creationId xmlns:p14="http://schemas.microsoft.com/office/powerpoint/2010/main" val="3495375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Pest management</a:t>
            </a:r>
            <a:endParaRPr lang="en-US" dirty="0"/>
          </a:p>
        </p:txBody>
      </p:sp>
      <p:sp>
        <p:nvSpPr>
          <p:cNvPr id="3" name="Content Placeholder 2"/>
          <p:cNvSpPr>
            <a:spLocks noGrp="1"/>
          </p:cNvSpPr>
          <p:nvPr>
            <p:ph idx="1"/>
          </p:nvPr>
        </p:nvSpPr>
        <p:spPr>
          <a:xfrm>
            <a:off x="1295402" y="2453242"/>
            <a:ext cx="9601196" cy="3318936"/>
          </a:xfrm>
        </p:spPr>
        <p:txBody>
          <a:bodyPr/>
          <a:lstStyle/>
          <a:p>
            <a:r>
              <a:rPr lang="en-US" dirty="0" smtClean="0"/>
              <a:t>Lady bugs</a:t>
            </a:r>
          </a:p>
          <a:p>
            <a:r>
              <a:rPr lang="en-US" dirty="0" smtClean="0"/>
              <a:t>Butterfly's</a:t>
            </a:r>
          </a:p>
          <a:p>
            <a:r>
              <a:rPr lang="en-US" dirty="0" smtClean="0"/>
              <a:t>Less pesticides</a:t>
            </a:r>
          </a:p>
          <a:p>
            <a:r>
              <a:rPr lang="en-US" smtClean="0"/>
              <a:t>Increased biodiversity</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896" y="2603142"/>
            <a:ext cx="6096000" cy="3175000"/>
          </a:xfrm>
          <a:prstGeom prst="rect">
            <a:avLst/>
          </a:prstGeom>
        </p:spPr>
      </p:pic>
    </p:spTree>
    <p:extLst>
      <p:ext uri="{BB962C8B-B14F-4D97-AF65-F5344CB8AC3E}">
        <p14:creationId xmlns:p14="http://schemas.microsoft.com/office/powerpoint/2010/main" val="70333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week…</a:t>
            </a:r>
            <a:endParaRPr lang="en-US" dirty="0"/>
          </a:p>
        </p:txBody>
      </p:sp>
      <p:sp>
        <p:nvSpPr>
          <p:cNvPr id="3" name="Content Placeholder 2"/>
          <p:cNvSpPr>
            <a:spLocks noGrp="1"/>
          </p:cNvSpPr>
          <p:nvPr>
            <p:ph idx="1"/>
          </p:nvPr>
        </p:nvSpPr>
        <p:spPr>
          <a:xfrm>
            <a:off x="772732" y="2556932"/>
            <a:ext cx="10676586" cy="3318936"/>
          </a:xfrm>
        </p:spPr>
        <p:txBody>
          <a:bodyPr>
            <a:normAutofit fontScale="92500" lnSpcReduction="20000"/>
          </a:bodyPr>
          <a:lstStyle/>
          <a:p>
            <a:r>
              <a:rPr lang="en-US" dirty="0" smtClean="0"/>
              <a:t>Prepare for Next week Harvest Festival: Fundraiser &amp; Information Booth</a:t>
            </a:r>
          </a:p>
          <a:p>
            <a:r>
              <a:rPr lang="en-US" dirty="0" smtClean="0"/>
              <a:t>Prepare for School Board Members visits: Sarah Kirby Gonzalez &amp; Katie Villegas &amp; Renee Collins</a:t>
            </a:r>
          </a:p>
          <a:p>
            <a:pPr lvl="1"/>
            <a:r>
              <a:rPr lang="en-US" dirty="0" smtClean="0"/>
              <a:t>Officers meet in the front Office for welcoming our guest. Ariana: Tuesday </a:t>
            </a:r>
          </a:p>
          <a:p>
            <a:pPr lvl="1"/>
            <a:r>
              <a:rPr lang="en-US" dirty="0" smtClean="0"/>
              <a:t>Escort out to the garden at 10:30.</a:t>
            </a:r>
          </a:p>
          <a:p>
            <a:r>
              <a:rPr lang="en-US" dirty="0" smtClean="0"/>
              <a:t>I sent all Thank you Cards.</a:t>
            </a:r>
          </a:p>
          <a:p>
            <a:r>
              <a:rPr lang="en-US" dirty="0" smtClean="0"/>
              <a:t>Master Gardener visit??? Talk out at the Garden?</a:t>
            </a:r>
          </a:p>
          <a:p>
            <a:r>
              <a:rPr lang="en-US" dirty="0" smtClean="0"/>
              <a:t>Grade Notebooks Monday and Thursday – Computer Lab Library Monday, Room 801 Thursday </a:t>
            </a:r>
            <a:endParaRPr lang="en-US" dirty="0"/>
          </a:p>
        </p:txBody>
      </p:sp>
    </p:spTree>
    <p:extLst>
      <p:ext uri="{BB962C8B-B14F-4D97-AF65-F5344CB8AC3E}">
        <p14:creationId xmlns:p14="http://schemas.microsoft.com/office/powerpoint/2010/main" val="2571175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618186"/>
            <a:ext cx="10972799" cy="1667813"/>
          </a:xfrm>
        </p:spPr>
        <p:txBody>
          <a:bodyPr>
            <a:normAutofit/>
          </a:bodyPr>
          <a:lstStyle/>
          <a:p>
            <a:r>
              <a:rPr lang="en-US" sz="2400" dirty="0" smtClean="0"/>
              <a:t>11/2 Conservation Practices</a:t>
            </a:r>
            <a:br>
              <a:rPr lang="en-US" sz="2400" dirty="0" smtClean="0"/>
            </a:br>
            <a:r>
              <a:rPr lang="en-US" sz="2400" dirty="0" smtClean="0"/>
              <a:t>Obj. TSW understand and explain conservation practices such as water conservation and pest management to members of the school board this week. P. 26 NB</a:t>
            </a:r>
            <a:endParaRPr lang="en-US"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45483"/>
            <a:ext cx="3183652" cy="4457114"/>
          </a:xfrm>
        </p:spPr>
      </p:pic>
      <p:sp>
        <p:nvSpPr>
          <p:cNvPr id="4" name="Content Placeholder 3"/>
          <p:cNvSpPr>
            <a:spLocks noGrp="1"/>
          </p:cNvSpPr>
          <p:nvPr>
            <p:ph sz="half" idx="2"/>
          </p:nvPr>
        </p:nvSpPr>
        <p:spPr>
          <a:xfrm>
            <a:off x="6374527" y="2392895"/>
            <a:ext cx="5293732" cy="3310128"/>
          </a:xfrm>
        </p:spPr>
        <p:txBody>
          <a:bodyPr>
            <a:normAutofit/>
          </a:bodyPr>
          <a:lstStyle/>
          <a:p>
            <a:pPr marL="457200" indent="-457200">
              <a:buFont typeface="+mj-lt"/>
              <a:buAutoNum type="arabicPeriod"/>
            </a:pPr>
            <a:r>
              <a:rPr lang="en-US" dirty="0" smtClean="0"/>
              <a:t>Companion planting is a conservation practice, how does it work?</a:t>
            </a:r>
          </a:p>
          <a:p>
            <a:pPr marL="457200" indent="-457200">
              <a:buFont typeface="+mj-lt"/>
              <a:buAutoNum type="arabicPeriod"/>
            </a:pPr>
            <a:r>
              <a:rPr lang="en-US" dirty="0" smtClean="0"/>
              <a:t>We used mulch in each of our garden beds over the summer, why?</a:t>
            </a:r>
          </a:p>
          <a:p>
            <a:pPr marL="457200" indent="-457200">
              <a:buFont typeface="+mj-lt"/>
              <a:buAutoNum type="arabicPeriod"/>
            </a:pPr>
            <a:r>
              <a:rPr lang="en-US" dirty="0" smtClean="0"/>
              <a:t>What practice do we have for soil conservation?</a:t>
            </a:r>
          </a:p>
          <a:p>
            <a:pPr marL="457200" indent="-457200">
              <a:buFont typeface="+mj-lt"/>
              <a:buAutoNum type="arabicPeriod"/>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652" y="2475046"/>
            <a:ext cx="3190875" cy="2476500"/>
          </a:xfrm>
          <a:prstGeom prst="rect">
            <a:avLst/>
          </a:prstGeom>
        </p:spPr>
      </p:pic>
    </p:spTree>
    <p:extLst>
      <p:ext uri="{BB962C8B-B14F-4D97-AF65-F5344CB8AC3E}">
        <p14:creationId xmlns:p14="http://schemas.microsoft.com/office/powerpoint/2010/main" val="4019492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List Our Best Practices</a:t>
            </a:r>
            <a:br>
              <a:rPr lang="en-US" dirty="0" smtClean="0"/>
            </a:br>
            <a:r>
              <a:rPr lang="en-US" dirty="0" smtClean="0"/>
              <a:t>Brainstorm conservation techniques we have in the garden that make it sustainable. P. 27 NB</a:t>
            </a:r>
            <a:endParaRPr lang="en-US" dirty="0"/>
          </a:p>
        </p:txBody>
      </p:sp>
      <p:sp>
        <p:nvSpPr>
          <p:cNvPr id="3" name="Content Placeholder 2"/>
          <p:cNvSpPr>
            <a:spLocks noGrp="1"/>
          </p:cNvSpPr>
          <p:nvPr>
            <p:ph idx="1"/>
          </p:nvPr>
        </p:nvSpPr>
        <p:spPr/>
        <p:txBody>
          <a:bodyPr/>
          <a:lstStyle/>
          <a:p>
            <a:r>
              <a:rPr lang="en-US" dirty="0" smtClean="0"/>
              <a:t>Remember to show Board Members how we are being efficient with water.</a:t>
            </a:r>
            <a:endParaRPr lang="en-US" dirty="0"/>
          </a:p>
        </p:txBody>
      </p:sp>
    </p:spTree>
    <p:extLst>
      <p:ext uri="{BB962C8B-B14F-4D97-AF65-F5344CB8AC3E}">
        <p14:creationId xmlns:p14="http://schemas.microsoft.com/office/powerpoint/2010/main" val="124628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local Farmers to show us their fields and their conservation practices.</a:t>
            </a:r>
            <a:endParaRPr lang="en-US" dirty="0"/>
          </a:p>
        </p:txBody>
      </p:sp>
      <p:sp>
        <p:nvSpPr>
          <p:cNvPr id="3" name="Content Placeholder 2"/>
          <p:cNvSpPr>
            <a:spLocks noGrp="1"/>
          </p:cNvSpPr>
          <p:nvPr>
            <p:ph idx="1"/>
          </p:nvPr>
        </p:nvSpPr>
        <p:spPr/>
        <p:txBody>
          <a:bodyPr/>
          <a:lstStyle/>
          <a:p>
            <a:r>
              <a:rPr lang="en-US" dirty="0" smtClean="0"/>
              <a:t>Would you like to walk along the Clarksburg Trail and meet a farmer in their field?  </a:t>
            </a:r>
            <a:endParaRPr lang="en-US" dirty="0"/>
          </a:p>
        </p:txBody>
      </p:sp>
    </p:spTree>
    <p:extLst>
      <p:ext uri="{BB962C8B-B14F-4D97-AF65-F5344CB8AC3E}">
        <p14:creationId xmlns:p14="http://schemas.microsoft.com/office/powerpoint/2010/main" val="535514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a:t>
            </a:r>
            <a:r>
              <a:rPr lang="en-US" dirty="0"/>
              <a:t>L</a:t>
            </a:r>
            <a:r>
              <a:rPr lang="en-US" dirty="0" smtClean="0"/>
              <a:t>ab Activity: Biocapacity of Countries P. 29 NB</a:t>
            </a:r>
            <a:endParaRPr lang="en-US" dirty="0"/>
          </a:p>
        </p:txBody>
      </p:sp>
      <p:sp>
        <p:nvSpPr>
          <p:cNvPr id="3" name="Content Placeholder 2"/>
          <p:cNvSpPr>
            <a:spLocks noGrp="1"/>
          </p:cNvSpPr>
          <p:nvPr>
            <p:ph idx="1"/>
          </p:nvPr>
        </p:nvSpPr>
        <p:spPr>
          <a:xfrm>
            <a:off x="759854" y="2434107"/>
            <a:ext cx="10908405" cy="3940935"/>
          </a:xfrm>
        </p:spPr>
        <p:txBody>
          <a:bodyPr>
            <a:normAutofit fontScale="92500" lnSpcReduction="10000"/>
          </a:bodyPr>
          <a:lstStyle/>
          <a:p>
            <a:r>
              <a:rPr lang="en-US" dirty="0" smtClean="0"/>
              <a:t>Use the Website: </a:t>
            </a:r>
            <a:r>
              <a:rPr lang="en-US" dirty="0" smtClean="0">
                <a:hlinkClick r:id="rId2"/>
              </a:rPr>
              <a:t>www.footprintnetwork.org</a:t>
            </a:r>
            <a:endParaRPr lang="en-US" dirty="0" smtClean="0"/>
          </a:p>
          <a:p>
            <a:r>
              <a:rPr lang="en-US" dirty="0" smtClean="0"/>
              <a:t>Research Biocapacity of 5 – 7 Countries.  Record the trends and Biocapacity for each country.</a:t>
            </a:r>
          </a:p>
          <a:p>
            <a:pPr marL="0" indent="0">
              <a:buNone/>
            </a:pPr>
            <a:r>
              <a:rPr lang="en-US" dirty="0" smtClean="0"/>
              <a:t>Answer the following questions:</a:t>
            </a:r>
          </a:p>
          <a:p>
            <a:r>
              <a:rPr lang="en-US" dirty="0" smtClean="0"/>
              <a:t>What trends do you see?</a:t>
            </a:r>
          </a:p>
          <a:p>
            <a:r>
              <a:rPr lang="en-US" dirty="0" smtClean="0"/>
              <a:t>What are these trends related to?</a:t>
            </a:r>
          </a:p>
          <a:p>
            <a:r>
              <a:rPr lang="en-US" dirty="0" smtClean="0"/>
              <a:t>What are the implications of these trends?</a:t>
            </a:r>
          </a:p>
          <a:p>
            <a:r>
              <a:rPr lang="en-US" dirty="0" smtClean="0"/>
              <a:t>What needs to happen to increase our Biocapacity for the world?</a:t>
            </a:r>
          </a:p>
          <a:p>
            <a:pPr marL="0" indent="0">
              <a:buNone/>
            </a:pPr>
            <a:r>
              <a:rPr lang="en-US" dirty="0" smtClean="0"/>
              <a:t>Finally, write a paragraph to justify the need for sustainable management of resources and practices across countries.</a:t>
            </a:r>
          </a:p>
          <a:p>
            <a:endParaRPr lang="en-US" dirty="0" smtClean="0"/>
          </a:p>
          <a:p>
            <a:endParaRPr lang="en-US" dirty="0"/>
          </a:p>
        </p:txBody>
      </p:sp>
    </p:spTree>
    <p:extLst>
      <p:ext uri="{BB962C8B-B14F-4D97-AF65-F5344CB8AC3E}">
        <p14:creationId xmlns:p14="http://schemas.microsoft.com/office/powerpoint/2010/main" val="6798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438439"/>
            <a:ext cx="11011437" cy="1642055"/>
          </a:xfrm>
        </p:spPr>
        <p:txBody>
          <a:bodyPr>
            <a:normAutofit/>
          </a:bodyPr>
          <a:lstStyle/>
          <a:p>
            <a:r>
              <a:rPr lang="en-US" sz="2800" dirty="0" smtClean="0"/>
              <a:t>11/3 Conservation Practices</a:t>
            </a:r>
            <a:br>
              <a:rPr lang="en-US" sz="2800" dirty="0" smtClean="0"/>
            </a:br>
            <a:r>
              <a:rPr lang="en-US" sz="2800" dirty="0" smtClean="0"/>
              <a:t>Obj. TSW learn about conservation practices. P. 28 NB</a:t>
            </a:r>
            <a:endParaRPr lang="en-US" sz="2800" dirty="0"/>
          </a:p>
        </p:txBody>
      </p:sp>
      <p:sp>
        <p:nvSpPr>
          <p:cNvPr id="4" name="Content Placeholder 3"/>
          <p:cNvSpPr>
            <a:spLocks noGrp="1"/>
          </p:cNvSpPr>
          <p:nvPr>
            <p:ph sz="half" idx="2"/>
          </p:nvPr>
        </p:nvSpPr>
        <p:spPr>
          <a:xfrm>
            <a:off x="6898440" y="2449826"/>
            <a:ext cx="4718304" cy="3310128"/>
          </a:xfrm>
        </p:spPr>
        <p:txBody>
          <a:bodyPr/>
          <a:lstStyle/>
          <a:p>
            <a:pPr marL="457200" indent="-457200">
              <a:buFont typeface="+mj-lt"/>
              <a:buAutoNum type="arabicPeriod"/>
            </a:pPr>
            <a:r>
              <a:rPr lang="en-US" dirty="0" smtClean="0"/>
              <a:t>How do these practices (to the left)  improve soil productivity or water retention?</a:t>
            </a:r>
          </a:p>
          <a:p>
            <a:pPr marL="457200" indent="-457200">
              <a:buFont typeface="+mj-lt"/>
              <a:buAutoNum type="arabicPeriod"/>
            </a:pPr>
            <a:r>
              <a:rPr lang="en-US" dirty="0" smtClean="0"/>
              <a:t>Why do we want to conserve soil/ water?</a:t>
            </a:r>
          </a:p>
          <a:p>
            <a:pPr marL="457200" indent="-457200">
              <a:buFont typeface="+mj-lt"/>
              <a:buAutoNum type="arabicPeriod"/>
            </a:pPr>
            <a:r>
              <a:rPr lang="en-US" dirty="0" smtClean="0"/>
              <a:t>What are some of the threats to soil water?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452" y="4104890"/>
            <a:ext cx="3252988" cy="2439741"/>
          </a:xfrm>
          <a:prstGeom prst="rect">
            <a:avLst/>
          </a:prstGeom>
        </p:spPr>
      </p:pic>
      <p:sp>
        <p:nvSpPr>
          <p:cNvPr id="7" name="TextBox 6"/>
          <p:cNvSpPr txBox="1"/>
          <p:nvPr/>
        </p:nvSpPr>
        <p:spPr>
          <a:xfrm>
            <a:off x="7276563" y="5759954"/>
            <a:ext cx="2588654" cy="369332"/>
          </a:xfrm>
          <a:prstGeom prst="rect">
            <a:avLst/>
          </a:prstGeom>
          <a:noFill/>
        </p:spPr>
        <p:txBody>
          <a:bodyPr wrap="square" rtlCol="0">
            <a:spAutoFit/>
          </a:bodyPr>
          <a:lstStyle/>
          <a:p>
            <a:r>
              <a:rPr lang="en-US" dirty="0" smtClean="0"/>
              <a:t>No till farming</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5307" y="1713412"/>
            <a:ext cx="4544775" cy="3347985"/>
          </a:xfrm>
        </p:spPr>
      </p:pic>
    </p:spTree>
    <p:extLst>
      <p:ext uri="{BB962C8B-B14F-4D97-AF65-F5344CB8AC3E}">
        <p14:creationId xmlns:p14="http://schemas.microsoft.com/office/powerpoint/2010/main" val="3622086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Conservation Practices we use in the garden.</a:t>
            </a:r>
            <a:br>
              <a:rPr lang="en-US" dirty="0" smtClean="0"/>
            </a:br>
            <a:r>
              <a:rPr lang="en-US" dirty="0" smtClean="0"/>
              <a:t> P. 23 NB</a:t>
            </a:r>
            <a:endParaRPr lang="en-US" dirty="0"/>
          </a:p>
        </p:txBody>
      </p:sp>
      <p:sp>
        <p:nvSpPr>
          <p:cNvPr id="3" name="Content Placeholder 2"/>
          <p:cNvSpPr>
            <a:spLocks noGrp="1"/>
          </p:cNvSpPr>
          <p:nvPr>
            <p:ph idx="1"/>
          </p:nvPr>
        </p:nvSpPr>
        <p:spPr/>
        <p:txBody>
          <a:bodyPr/>
          <a:lstStyle/>
          <a:p>
            <a:r>
              <a:rPr lang="en-US" dirty="0" smtClean="0"/>
              <a:t>Suggest ways to improve our effectiveness in the garden and describe some conservation techniques to include.</a:t>
            </a:r>
          </a:p>
          <a:p>
            <a:pPr lvl="1"/>
            <a:r>
              <a:rPr lang="en-US" sz="2400" dirty="0" smtClean="0"/>
              <a:t>Crop Rotation – Make a map of each season, so we don’t plant in the same beds with the same crops.  This helps keep pest #’s down.</a:t>
            </a:r>
            <a:endParaRPr lang="en-US" sz="2400" dirty="0"/>
          </a:p>
        </p:txBody>
      </p:sp>
    </p:spTree>
    <p:extLst>
      <p:ext uri="{BB962C8B-B14F-4D97-AF65-F5344CB8AC3E}">
        <p14:creationId xmlns:p14="http://schemas.microsoft.com/office/powerpoint/2010/main" val="2101397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to work on in the garden</a:t>
            </a:r>
            <a:endParaRPr lang="en-US" dirty="0"/>
          </a:p>
        </p:txBody>
      </p:sp>
      <p:sp>
        <p:nvSpPr>
          <p:cNvPr id="3" name="Content Placeholder 2"/>
          <p:cNvSpPr>
            <a:spLocks noGrp="1"/>
          </p:cNvSpPr>
          <p:nvPr>
            <p:ph idx="1"/>
          </p:nvPr>
        </p:nvSpPr>
        <p:spPr>
          <a:xfrm>
            <a:off x="772732" y="2408349"/>
            <a:ext cx="10895527" cy="3467519"/>
          </a:xfrm>
        </p:spPr>
        <p:txBody>
          <a:bodyPr numCol="2">
            <a:normAutofit/>
          </a:bodyPr>
          <a:lstStyle/>
          <a:p>
            <a:r>
              <a:rPr lang="en-US" b="1" dirty="0" smtClean="0"/>
              <a:t>Be productive</a:t>
            </a:r>
          </a:p>
          <a:p>
            <a:r>
              <a:rPr lang="en-US" dirty="0" smtClean="0"/>
              <a:t>Pull weeds, in the garden beds, in the garden area</a:t>
            </a:r>
          </a:p>
          <a:p>
            <a:r>
              <a:rPr lang="en-US" dirty="0" smtClean="0"/>
              <a:t>Plant Onion bulb sets in center planter, remember the name tag</a:t>
            </a:r>
          </a:p>
          <a:p>
            <a:r>
              <a:rPr lang="en-US" dirty="0" smtClean="0"/>
              <a:t>Turn compost</a:t>
            </a:r>
          </a:p>
          <a:p>
            <a:r>
              <a:rPr lang="en-US" dirty="0" smtClean="0"/>
              <a:t>Stop by G Building and get donations from Mrs. Hoffmann</a:t>
            </a:r>
          </a:p>
          <a:p>
            <a:r>
              <a:rPr lang="en-US" dirty="0" smtClean="0"/>
              <a:t>Move sand for Zen garden</a:t>
            </a:r>
          </a:p>
          <a:p>
            <a:r>
              <a:rPr lang="en-US" dirty="0" smtClean="0"/>
              <a:t>Move soil to compost pile</a:t>
            </a:r>
          </a:p>
          <a:p>
            <a:r>
              <a:rPr lang="en-US" dirty="0" smtClean="0"/>
              <a:t>Rake ground flat</a:t>
            </a:r>
          </a:p>
          <a:p>
            <a:r>
              <a:rPr lang="en-US" dirty="0" smtClean="0"/>
              <a:t>Trim Roses</a:t>
            </a:r>
          </a:p>
          <a:p>
            <a:r>
              <a:rPr lang="en-US" dirty="0" smtClean="0"/>
              <a:t>Organize </a:t>
            </a:r>
            <a:r>
              <a:rPr lang="en-US" smtClean="0"/>
              <a:t>the Greenhouse</a:t>
            </a:r>
            <a:endParaRPr lang="en-US" dirty="0"/>
          </a:p>
        </p:txBody>
      </p:sp>
    </p:spTree>
    <p:extLst>
      <p:ext uri="{BB962C8B-B14F-4D97-AF65-F5344CB8AC3E}">
        <p14:creationId xmlns:p14="http://schemas.microsoft.com/office/powerpoint/2010/main" val="3952907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1250</TotalTime>
  <Words>775</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Farm to Fork Week 12</vt:lpstr>
      <vt:lpstr>This week…</vt:lpstr>
      <vt:lpstr>11/2 Conservation Practices Obj. TSW understand and explain conservation practices such as water conservation and pest management to members of the school board this week. P. 26 NB</vt:lpstr>
      <vt:lpstr>Activity: List Our Best Practices Brainstorm conservation techniques we have in the garden that make it sustainable. P. 27 NB</vt:lpstr>
      <vt:lpstr>Contact local Farmers to show us their fields and their conservation practices.</vt:lpstr>
      <vt:lpstr>Computer Lab Activity: Biocapacity of Countries P. 29 NB</vt:lpstr>
      <vt:lpstr>11/3 Conservation Practices Obj. TSW learn about conservation practices. P. 28 NB</vt:lpstr>
      <vt:lpstr>Conservation Practices we use in the garden.  P. 23 NB</vt:lpstr>
      <vt:lpstr>Projects to work on in the garden</vt:lpstr>
      <vt:lpstr>11/4 Ideas for Harvest Festival Obj. TSW discuss ideas for the Harvest Festival to educate the community about what we do, what Farm to Fork is and sustainable agriculture. P. 30 NB</vt:lpstr>
      <vt:lpstr>Harvest Festival</vt:lpstr>
      <vt:lpstr>Vocabulary Sheet  UNIT 3: Key Assignment 2: Conservation Practices  P. 31 NB</vt:lpstr>
      <vt:lpstr>11/5  Green Revolution Obj. TSW watch a video about synthetic pesticides and fertilizers. P. 32 NB</vt:lpstr>
      <vt:lpstr>Thank you cards!!!</vt:lpstr>
      <vt:lpstr>11/6  Conservation Practices Obj. TSW understand how cover crop, intercropping and integrated pest management help conserve our soil. P. 34 NB </vt:lpstr>
      <vt:lpstr>Cover Crop growing a second crop in the same season of another that will improve soil health.</vt:lpstr>
      <vt:lpstr>Innercropping – growing two or more crops at the same time in the same field.</vt:lpstr>
      <vt:lpstr>Integrated Pest management</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Fork Week 12</dc:title>
  <dc:creator>Jennifer Mc Allister</dc:creator>
  <cp:lastModifiedBy>Jennifer Mc Allister</cp:lastModifiedBy>
  <cp:revision>32</cp:revision>
  <cp:lastPrinted>2015-11-06T15:50:02Z</cp:lastPrinted>
  <dcterms:created xsi:type="dcterms:W3CDTF">2015-10-31T19:13:45Z</dcterms:created>
  <dcterms:modified xsi:type="dcterms:W3CDTF">2015-11-06T19:58:01Z</dcterms:modified>
</cp:coreProperties>
</file>