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91" r:id="rId2"/>
    <p:sldId id="278" r:id="rId3"/>
    <p:sldId id="381" r:id="rId4"/>
    <p:sldId id="383" r:id="rId5"/>
    <p:sldId id="384" r:id="rId6"/>
    <p:sldId id="385" r:id="rId7"/>
    <p:sldId id="386" r:id="rId8"/>
    <p:sldId id="338" r:id="rId9"/>
    <p:sldId id="389" r:id="rId10"/>
    <p:sldId id="339" r:id="rId11"/>
    <p:sldId id="340" r:id="rId12"/>
    <p:sldId id="343" r:id="rId13"/>
    <p:sldId id="341" r:id="rId14"/>
    <p:sldId id="342" r:id="rId15"/>
    <p:sldId id="388"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AB439-FB33-47A3-B28D-DFEB46F0250A}"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12CB3407-6040-43E1-B146-84112CE532B5}">
      <dgm:prSet phldrT="[Text]"/>
      <dgm:spPr/>
      <dgm:t>
        <a:bodyPr/>
        <a:lstStyle/>
        <a:p>
          <a:r>
            <a:rPr lang="en-US" dirty="0" smtClean="0"/>
            <a:t>Hamburger</a:t>
          </a:r>
          <a:endParaRPr lang="en-US" dirty="0"/>
        </a:p>
      </dgm:t>
    </dgm:pt>
    <dgm:pt modelId="{AFB9DB8D-D1BC-4650-BB02-3CAA4698AB52}" type="parTrans" cxnId="{8A04E994-DA75-41D4-8951-775423EE3E3E}">
      <dgm:prSet/>
      <dgm:spPr/>
      <dgm:t>
        <a:bodyPr/>
        <a:lstStyle/>
        <a:p>
          <a:endParaRPr lang="en-US"/>
        </a:p>
      </dgm:t>
    </dgm:pt>
    <dgm:pt modelId="{A8CEBD54-AC5B-42FE-8FB3-EEC4F1E712A7}" type="sibTrans" cxnId="{8A04E994-DA75-41D4-8951-775423EE3E3E}">
      <dgm:prSet/>
      <dgm:spPr/>
      <dgm:t>
        <a:bodyPr/>
        <a:lstStyle/>
        <a:p>
          <a:endParaRPr lang="en-US"/>
        </a:p>
      </dgm:t>
    </dgm:pt>
    <dgm:pt modelId="{7934A17C-2BC9-46C2-B013-A553050590FB}">
      <dgm:prSet phldrT="[Text]"/>
      <dgm:spPr/>
      <dgm:t>
        <a:bodyPr/>
        <a:lstStyle/>
        <a:p>
          <a:r>
            <a:rPr lang="en-US" dirty="0" smtClean="0"/>
            <a:t>Toping 2</a:t>
          </a:r>
          <a:endParaRPr lang="en-US" dirty="0"/>
        </a:p>
      </dgm:t>
    </dgm:pt>
    <dgm:pt modelId="{44D59883-2E7A-4192-BB9C-DE05FD4416CB}" type="parTrans" cxnId="{3C9534CA-0670-423E-B7EA-12D7C97F5AE0}">
      <dgm:prSet/>
      <dgm:spPr/>
      <dgm:t>
        <a:bodyPr/>
        <a:lstStyle/>
        <a:p>
          <a:endParaRPr lang="en-US"/>
        </a:p>
      </dgm:t>
    </dgm:pt>
    <dgm:pt modelId="{A4D75A5C-4A9A-43A9-BFD0-D01973E74919}" type="sibTrans" cxnId="{3C9534CA-0670-423E-B7EA-12D7C97F5AE0}">
      <dgm:prSet/>
      <dgm:spPr/>
      <dgm:t>
        <a:bodyPr/>
        <a:lstStyle/>
        <a:p>
          <a:endParaRPr lang="en-US"/>
        </a:p>
      </dgm:t>
    </dgm:pt>
    <dgm:pt modelId="{B126F88F-AE38-4E6D-96CF-D8889A53FECA}">
      <dgm:prSet phldrT="[Text]"/>
      <dgm:spPr/>
      <dgm:t>
        <a:bodyPr/>
        <a:lstStyle/>
        <a:p>
          <a:r>
            <a:rPr lang="en-US" dirty="0" smtClean="0"/>
            <a:t>Toping 1</a:t>
          </a:r>
          <a:endParaRPr lang="en-US" dirty="0"/>
        </a:p>
      </dgm:t>
    </dgm:pt>
    <dgm:pt modelId="{9EEB65B3-FBA2-48B8-93F5-8A0785E2F102}" type="parTrans" cxnId="{C695B5B8-3501-4D3D-BA96-2DE30E4AD170}">
      <dgm:prSet/>
      <dgm:spPr/>
      <dgm:t>
        <a:bodyPr/>
        <a:lstStyle/>
        <a:p>
          <a:endParaRPr lang="en-US"/>
        </a:p>
      </dgm:t>
    </dgm:pt>
    <dgm:pt modelId="{E43EA764-CBB9-4C5A-90A1-B2C5054CC703}" type="sibTrans" cxnId="{C695B5B8-3501-4D3D-BA96-2DE30E4AD170}">
      <dgm:prSet/>
      <dgm:spPr/>
      <dgm:t>
        <a:bodyPr/>
        <a:lstStyle/>
        <a:p>
          <a:endParaRPr lang="en-US"/>
        </a:p>
      </dgm:t>
    </dgm:pt>
    <dgm:pt modelId="{F8A84011-B2DC-4F55-A2B5-50D3F1AA4650}">
      <dgm:prSet phldrT="[Text]"/>
      <dgm:spPr/>
      <dgm:t>
        <a:bodyPr/>
        <a:lstStyle/>
        <a:p>
          <a:r>
            <a:rPr lang="en-US" dirty="0" smtClean="0"/>
            <a:t>Toping 4</a:t>
          </a:r>
          <a:endParaRPr lang="en-US" dirty="0"/>
        </a:p>
      </dgm:t>
    </dgm:pt>
    <dgm:pt modelId="{3B4D1175-0220-41B4-88F2-1D0CD53BE019}" type="parTrans" cxnId="{78A7B33D-5412-435C-9724-BB6974E28787}">
      <dgm:prSet/>
      <dgm:spPr/>
      <dgm:t>
        <a:bodyPr/>
        <a:lstStyle/>
        <a:p>
          <a:endParaRPr lang="en-US"/>
        </a:p>
      </dgm:t>
    </dgm:pt>
    <dgm:pt modelId="{BCFF38EA-FF3B-4C50-9D9D-7C5393228627}" type="sibTrans" cxnId="{78A7B33D-5412-435C-9724-BB6974E28787}">
      <dgm:prSet/>
      <dgm:spPr/>
      <dgm:t>
        <a:bodyPr/>
        <a:lstStyle/>
        <a:p>
          <a:endParaRPr lang="en-US"/>
        </a:p>
      </dgm:t>
    </dgm:pt>
    <dgm:pt modelId="{735B107E-2A19-422B-99E6-2906339CD432}">
      <dgm:prSet phldrT="[Text]"/>
      <dgm:spPr/>
      <dgm:t>
        <a:bodyPr/>
        <a:lstStyle/>
        <a:p>
          <a:r>
            <a:rPr lang="en-US" dirty="0" smtClean="0"/>
            <a:t>Toping 3</a:t>
          </a:r>
          <a:endParaRPr lang="en-US" dirty="0"/>
        </a:p>
      </dgm:t>
    </dgm:pt>
    <dgm:pt modelId="{F11E812A-3BCE-4D28-A935-DAC1802ADAB0}" type="parTrans" cxnId="{00285709-B1F9-4C8B-8F38-40ECD533E27C}">
      <dgm:prSet/>
      <dgm:spPr/>
      <dgm:t>
        <a:bodyPr/>
        <a:lstStyle/>
        <a:p>
          <a:endParaRPr lang="en-US"/>
        </a:p>
      </dgm:t>
    </dgm:pt>
    <dgm:pt modelId="{140A145A-509D-4D2F-A91A-66382B90DC01}" type="sibTrans" cxnId="{00285709-B1F9-4C8B-8F38-40ECD533E27C}">
      <dgm:prSet/>
      <dgm:spPr/>
      <dgm:t>
        <a:bodyPr/>
        <a:lstStyle/>
        <a:p>
          <a:endParaRPr lang="en-US"/>
        </a:p>
      </dgm:t>
    </dgm:pt>
    <dgm:pt modelId="{424163D9-EF60-402B-B598-186D7348324B}" type="pres">
      <dgm:prSet presAssocID="{06AAB439-FB33-47A3-B28D-DFEB46F0250A}" presName="composite" presStyleCnt="0">
        <dgm:presLayoutVars>
          <dgm:chMax val="1"/>
          <dgm:dir/>
          <dgm:resizeHandles val="exact"/>
        </dgm:presLayoutVars>
      </dgm:prSet>
      <dgm:spPr/>
    </dgm:pt>
    <dgm:pt modelId="{BFECBB6F-2063-499F-96BB-12F533BD8022}" type="pres">
      <dgm:prSet presAssocID="{06AAB439-FB33-47A3-B28D-DFEB46F0250A}" presName="radial" presStyleCnt="0">
        <dgm:presLayoutVars>
          <dgm:animLvl val="ctr"/>
        </dgm:presLayoutVars>
      </dgm:prSet>
      <dgm:spPr/>
    </dgm:pt>
    <dgm:pt modelId="{98C573B0-E320-4828-AA48-2DE94EC89DB8}" type="pres">
      <dgm:prSet presAssocID="{12CB3407-6040-43E1-B146-84112CE532B5}" presName="centerShape" presStyleLbl="vennNode1" presStyleIdx="0" presStyleCnt="5"/>
      <dgm:spPr/>
      <dgm:t>
        <a:bodyPr/>
        <a:lstStyle/>
        <a:p>
          <a:endParaRPr lang="en-US"/>
        </a:p>
      </dgm:t>
    </dgm:pt>
    <dgm:pt modelId="{28D600DD-41DB-47C6-8BBD-69F01FA76945}" type="pres">
      <dgm:prSet presAssocID="{7934A17C-2BC9-46C2-B013-A553050590FB}" presName="node" presStyleLbl="vennNode1" presStyleIdx="1" presStyleCnt="5">
        <dgm:presLayoutVars>
          <dgm:bulletEnabled val="1"/>
        </dgm:presLayoutVars>
      </dgm:prSet>
      <dgm:spPr/>
    </dgm:pt>
    <dgm:pt modelId="{2EFD9267-757A-4436-9A2C-1A51BF70695F}" type="pres">
      <dgm:prSet presAssocID="{B126F88F-AE38-4E6D-96CF-D8889A53FECA}" presName="node" presStyleLbl="vennNode1" presStyleIdx="2" presStyleCnt="5">
        <dgm:presLayoutVars>
          <dgm:bulletEnabled val="1"/>
        </dgm:presLayoutVars>
      </dgm:prSet>
      <dgm:spPr/>
      <dgm:t>
        <a:bodyPr/>
        <a:lstStyle/>
        <a:p>
          <a:endParaRPr lang="en-US"/>
        </a:p>
      </dgm:t>
    </dgm:pt>
    <dgm:pt modelId="{5F51B052-BF90-4ED7-964A-FFC1373C8D2C}" type="pres">
      <dgm:prSet presAssocID="{F8A84011-B2DC-4F55-A2B5-50D3F1AA4650}" presName="node" presStyleLbl="vennNode1" presStyleIdx="3" presStyleCnt="5">
        <dgm:presLayoutVars>
          <dgm:bulletEnabled val="1"/>
        </dgm:presLayoutVars>
      </dgm:prSet>
      <dgm:spPr/>
    </dgm:pt>
    <dgm:pt modelId="{8F27BF3C-A9E9-4993-B332-0E569AB7A1C9}" type="pres">
      <dgm:prSet presAssocID="{735B107E-2A19-422B-99E6-2906339CD432}" presName="node" presStyleLbl="vennNode1" presStyleIdx="4" presStyleCnt="5">
        <dgm:presLayoutVars>
          <dgm:bulletEnabled val="1"/>
        </dgm:presLayoutVars>
      </dgm:prSet>
      <dgm:spPr/>
    </dgm:pt>
  </dgm:ptLst>
  <dgm:cxnLst>
    <dgm:cxn modelId="{C695B5B8-3501-4D3D-BA96-2DE30E4AD170}" srcId="{12CB3407-6040-43E1-B146-84112CE532B5}" destId="{B126F88F-AE38-4E6D-96CF-D8889A53FECA}" srcOrd="1" destOrd="0" parTransId="{9EEB65B3-FBA2-48B8-93F5-8A0785E2F102}" sibTransId="{E43EA764-CBB9-4C5A-90A1-B2C5054CC703}"/>
    <dgm:cxn modelId="{F6583693-C82F-4ADE-B894-FC993626B20F}" type="presOf" srcId="{735B107E-2A19-422B-99E6-2906339CD432}" destId="{8F27BF3C-A9E9-4993-B332-0E569AB7A1C9}" srcOrd="0" destOrd="0" presId="urn:microsoft.com/office/officeart/2005/8/layout/radial3"/>
    <dgm:cxn modelId="{481F8CED-170A-4A67-A592-F3483B694F37}" type="presOf" srcId="{12CB3407-6040-43E1-B146-84112CE532B5}" destId="{98C573B0-E320-4828-AA48-2DE94EC89DB8}" srcOrd="0" destOrd="0" presId="urn:microsoft.com/office/officeart/2005/8/layout/radial3"/>
    <dgm:cxn modelId="{F7E95659-EA66-438C-9623-797BFAA05EF4}" type="presOf" srcId="{F8A84011-B2DC-4F55-A2B5-50D3F1AA4650}" destId="{5F51B052-BF90-4ED7-964A-FFC1373C8D2C}" srcOrd="0" destOrd="0" presId="urn:microsoft.com/office/officeart/2005/8/layout/radial3"/>
    <dgm:cxn modelId="{8A04E994-DA75-41D4-8951-775423EE3E3E}" srcId="{06AAB439-FB33-47A3-B28D-DFEB46F0250A}" destId="{12CB3407-6040-43E1-B146-84112CE532B5}" srcOrd="0" destOrd="0" parTransId="{AFB9DB8D-D1BC-4650-BB02-3CAA4698AB52}" sibTransId="{A8CEBD54-AC5B-42FE-8FB3-EEC4F1E712A7}"/>
    <dgm:cxn modelId="{00285709-B1F9-4C8B-8F38-40ECD533E27C}" srcId="{12CB3407-6040-43E1-B146-84112CE532B5}" destId="{735B107E-2A19-422B-99E6-2906339CD432}" srcOrd="3" destOrd="0" parTransId="{F11E812A-3BCE-4D28-A935-DAC1802ADAB0}" sibTransId="{140A145A-509D-4D2F-A91A-66382B90DC01}"/>
    <dgm:cxn modelId="{3C9534CA-0670-423E-B7EA-12D7C97F5AE0}" srcId="{12CB3407-6040-43E1-B146-84112CE532B5}" destId="{7934A17C-2BC9-46C2-B013-A553050590FB}" srcOrd="0" destOrd="0" parTransId="{44D59883-2E7A-4192-BB9C-DE05FD4416CB}" sibTransId="{A4D75A5C-4A9A-43A9-BFD0-D01973E74919}"/>
    <dgm:cxn modelId="{8776ED53-6FEF-428A-94C8-3EF1C698DA01}" type="presOf" srcId="{06AAB439-FB33-47A3-B28D-DFEB46F0250A}" destId="{424163D9-EF60-402B-B598-186D7348324B}" srcOrd="0" destOrd="0" presId="urn:microsoft.com/office/officeart/2005/8/layout/radial3"/>
    <dgm:cxn modelId="{F502A49D-495F-4346-A19D-F78AA0CD7FE7}" type="presOf" srcId="{7934A17C-2BC9-46C2-B013-A553050590FB}" destId="{28D600DD-41DB-47C6-8BBD-69F01FA76945}" srcOrd="0" destOrd="0" presId="urn:microsoft.com/office/officeart/2005/8/layout/radial3"/>
    <dgm:cxn modelId="{E9F141DD-4FA7-416C-97AF-D7881708F7D7}" type="presOf" srcId="{B126F88F-AE38-4E6D-96CF-D8889A53FECA}" destId="{2EFD9267-757A-4436-9A2C-1A51BF70695F}" srcOrd="0" destOrd="0" presId="urn:microsoft.com/office/officeart/2005/8/layout/radial3"/>
    <dgm:cxn modelId="{78A7B33D-5412-435C-9724-BB6974E28787}" srcId="{12CB3407-6040-43E1-B146-84112CE532B5}" destId="{F8A84011-B2DC-4F55-A2B5-50D3F1AA4650}" srcOrd="2" destOrd="0" parTransId="{3B4D1175-0220-41B4-88F2-1D0CD53BE019}" sibTransId="{BCFF38EA-FF3B-4C50-9D9D-7C5393228627}"/>
    <dgm:cxn modelId="{F0CA898E-103C-4D41-90E1-EE2F23A0CE1A}" type="presParOf" srcId="{424163D9-EF60-402B-B598-186D7348324B}" destId="{BFECBB6F-2063-499F-96BB-12F533BD8022}" srcOrd="0" destOrd="0" presId="urn:microsoft.com/office/officeart/2005/8/layout/radial3"/>
    <dgm:cxn modelId="{7FC658C4-B5F5-41C3-A921-9493D0A19C8D}" type="presParOf" srcId="{BFECBB6F-2063-499F-96BB-12F533BD8022}" destId="{98C573B0-E320-4828-AA48-2DE94EC89DB8}" srcOrd="0" destOrd="0" presId="urn:microsoft.com/office/officeart/2005/8/layout/radial3"/>
    <dgm:cxn modelId="{7BE69550-F29B-4B7E-AE56-DE55959E43C7}" type="presParOf" srcId="{BFECBB6F-2063-499F-96BB-12F533BD8022}" destId="{28D600DD-41DB-47C6-8BBD-69F01FA76945}" srcOrd="1" destOrd="0" presId="urn:microsoft.com/office/officeart/2005/8/layout/radial3"/>
    <dgm:cxn modelId="{1995B880-9E07-4A7F-B71C-93E2C718E288}" type="presParOf" srcId="{BFECBB6F-2063-499F-96BB-12F533BD8022}" destId="{2EFD9267-757A-4436-9A2C-1A51BF70695F}" srcOrd="2" destOrd="0" presId="urn:microsoft.com/office/officeart/2005/8/layout/radial3"/>
    <dgm:cxn modelId="{8A01E187-3353-4AC0-980E-57E31448E0F1}" type="presParOf" srcId="{BFECBB6F-2063-499F-96BB-12F533BD8022}" destId="{5F51B052-BF90-4ED7-964A-FFC1373C8D2C}" srcOrd="3" destOrd="0" presId="urn:microsoft.com/office/officeart/2005/8/layout/radial3"/>
    <dgm:cxn modelId="{6F7643AE-9972-4AAC-A054-DD37BECB5BE7}" type="presParOf" srcId="{BFECBB6F-2063-499F-96BB-12F533BD8022}" destId="{8F27BF3C-A9E9-4993-B332-0E569AB7A1C9}"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573B0-E320-4828-AA48-2DE94EC89DB8}">
      <dsp:nvSpPr>
        <dsp:cNvPr id="0" name=""/>
        <dsp:cNvSpPr/>
      </dsp:nvSpPr>
      <dsp:spPr>
        <a:xfrm>
          <a:off x="3880408" y="738745"/>
          <a:ext cx="1840383" cy="184038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Hamburger</a:t>
          </a:r>
          <a:endParaRPr lang="en-US" sz="2100" kern="1200" dirty="0"/>
        </a:p>
      </dsp:txBody>
      <dsp:txXfrm>
        <a:off x="4149926" y="1008263"/>
        <a:ext cx="1301347" cy="1301347"/>
      </dsp:txXfrm>
    </dsp:sp>
    <dsp:sp modelId="{28D600DD-41DB-47C6-8BBD-69F01FA76945}">
      <dsp:nvSpPr>
        <dsp:cNvPr id="0" name=""/>
        <dsp:cNvSpPr/>
      </dsp:nvSpPr>
      <dsp:spPr>
        <a:xfrm>
          <a:off x="4340504" y="328"/>
          <a:ext cx="920191" cy="92019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Toping 2</a:t>
          </a:r>
          <a:endParaRPr lang="en-US" sz="1700" kern="1200" dirty="0"/>
        </a:p>
      </dsp:txBody>
      <dsp:txXfrm>
        <a:off x="4475263" y="135087"/>
        <a:ext cx="650673" cy="650673"/>
      </dsp:txXfrm>
    </dsp:sp>
    <dsp:sp modelId="{2EFD9267-757A-4436-9A2C-1A51BF70695F}">
      <dsp:nvSpPr>
        <dsp:cNvPr id="0" name=""/>
        <dsp:cNvSpPr/>
      </dsp:nvSpPr>
      <dsp:spPr>
        <a:xfrm>
          <a:off x="5539017" y="1198841"/>
          <a:ext cx="920191" cy="92019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Toping 1</a:t>
          </a:r>
          <a:endParaRPr lang="en-US" sz="1700" kern="1200" dirty="0"/>
        </a:p>
      </dsp:txBody>
      <dsp:txXfrm>
        <a:off x="5673776" y="1333600"/>
        <a:ext cx="650673" cy="650673"/>
      </dsp:txXfrm>
    </dsp:sp>
    <dsp:sp modelId="{5F51B052-BF90-4ED7-964A-FFC1373C8D2C}">
      <dsp:nvSpPr>
        <dsp:cNvPr id="0" name=""/>
        <dsp:cNvSpPr/>
      </dsp:nvSpPr>
      <dsp:spPr>
        <a:xfrm>
          <a:off x="4340504" y="2397354"/>
          <a:ext cx="920191" cy="92019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Toping 4</a:t>
          </a:r>
          <a:endParaRPr lang="en-US" sz="1700" kern="1200" dirty="0"/>
        </a:p>
      </dsp:txBody>
      <dsp:txXfrm>
        <a:off x="4475263" y="2532113"/>
        <a:ext cx="650673" cy="650673"/>
      </dsp:txXfrm>
    </dsp:sp>
    <dsp:sp modelId="{8F27BF3C-A9E9-4993-B332-0E569AB7A1C9}">
      <dsp:nvSpPr>
        <dsp:cNvPr id="0" name=""/>
        <dsp:cNvSpPr/>
      </dsp:nvSpPr>
      <dsp:spPr>
        <a:xfrm>
          <a:off x="3141990" y="1198841"/>
          <a:ext cx="920191" cy="92019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Toping 3</a:t>
          </a:r>
          <a:endParaRPr lang="en-US" sz="1700" kern="1200" dirty="0"/>
        </a:p>
      </dsp:txBody>
      <dsp:txXfrm>
        <a:off x="3276749" y="1333600"/>
        <a:ext cx="650673" cy="65067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11/13/2016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11/13/2016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https://vimeo.com/470952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vimeo.com/470952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UNIT 3 Lesson </a:t>
            </a:r>
            <a:r>
              <a:rPr lang="en-US" sz="3600" smtClean="0"/>
              <a:t>4 </a:t>
            </a:r>
            <a:br>
              <a:rPr lang="en-US" sz="3600" smtClean="0"/>
            </a:br>
            <a:r>
              <a:rPr lang="en-US" sz="3600" smtClean="0"/>
              <a:t>Transportation </a:t>
            </a:r>
            <a:r>
              <a:rPr lang="en-US" sz="3600" dirty="0" smtClean="0"/>
              <a:t>and Energy</a:t>
            </a:r>
            <a:endParaRPr lang="en-US" sz="3600" dirty="0"/>
          </a:p>
        </p:txBody>
      </p:sp>
      <p:sp>
        <p:nvSpPr>
          <p:cNvPr id="3" name="Subtitle 2"/>
          <p:cNvSpPr>
            <a:spLocks noGrp="1"/>
          </p:cNvSpPr>
          <p:nvPr>
            <p:ph type="subTitle" idx="1"/>
          </p:nvPr>
        </p:nvSpPr>
        <p:spPr/>
        <p:txBody>
          <a:bodyPr/>
          <a:lstStyle/>
          <a:p>
            <a:r>
              <a:rPr lang="en-US" dirty="0" smtClean="0"/>
              <a:t>Weeks 14  Nov. 14 – 18</a:t>
            </a:r>
            <a:r>
              <a:rPr lang="en-US" baseline="30000" dirty="0" smtClean="0"/>
              <a:t>th</a:t>
            </a:r>
            <a:endParaRPr lang="en-US" dirty="0" smtClean="0"/>
          </a:p>
          <a:p>
            <a:r>
              <a:rPr lang="en-US" dirty="0" smtClean="0"/>
              <a:t>F2F1</a:t>
            </a:r>
            <a:endParaRPr lang="en-US" dirty="0"/>
          </a:p>
        </p:txBody>
      </p:sp>
    </p:spTree>
    <p:extLst>
      <p:ext uri="{BB962C8B-B14F-4D97-AF65-F5344CB8AC3E}">
        <p14:creationId xmlns:p14="http://schemas.microsoft.com/office/powerpoint/2010/main" val="23031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80" y="656823"/>
            <a:ext cx="10380371" cy="1654934"/>
          </a:xfrm>
        </p:spPr>
        <p:txBody>
          <a:bodyPr>
            <a:normAutofit fontScale="90000"/>
          </a:bodyPr>
          <a:lstStyle/>
          <a:p>
            <a:r>
              <a:rPr lang="en-US" dirty="0" smtClean="0"/>
              <a:t>11/16 </a:t>
            </a:r>
            <a:r>
              <a:rPr lang="en-US" dirty="0" smtClean="0"/>
              <a:t>Eating a Cheeseburger</a:t>
            </a:r>
            <a:br>
              <a:rPr lang="en-US" dirty="0" smtClean="0"/>
            </a:br>
            <a:r>
              <a:rPr lang="en-US" dirty="0" smtClean="0"/>
              <a:t>Obj. TSW learn about the carbon footprint of eating a cheeseburger.  P. </a:t>
            </a:r>
            <a:r>
              <a:rPr lang="en-US" dirty="0" smtClean="0"/>
              <a:t>38 </a:t>
            </a:r>
            <a:r>
              <a:rPr lang="en-US" dirty="0" smtClean="0"/>
              <a:t>NB</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2642923"/>
            <a:ext cx="4718050" cy="3145366"/>
          </a:xfrm>
        </p:spPr>
      </p:pic>
      <p:sp>
        <p:nvSpPr>
          <p:cNvPr id="4" name="Content Placeholder 3"/>
          <p:cNvSpPr>
            <a:spLocks noGrp="1"/>
          </p:cNvSpPr>
          <p:nvPr>
            <p:ph sz="half" idx="2"/>
          </p:nvPr>
        </p:nvSpPr>
        <p:spPr>
          <a:xfrm>
            <a:off x="6181344" y="2560320"/>
            <a:ext cx="5203580" cy="3310128"/>
          </a:xfrm>
        </p:spPr>
        <p:txBody>
          <a:bodyPr/>
          <a:lstStyle/>
          <a:p>
            <a:pPr marL="457200" indent="-457200">
              <a:buFont typeface="+mj-lt"/>
              <a:buAutoNum type="arabicPeriod"/>
            </a:pPr>
            <a:r>
              <a:rPr lang="en-US" dirty="0" smtClean="0"/>
              <a:t>What is a carbon footprint?</a:t>
            </a:r>
          </a:p>
          <a:p>
            <a:pPr marL="457200" indent="-457200">
              <a:buFont typeface="+mj-lt"/>
              <a:buAutoNum type="arabicPeriod"/>
            </a:pPr>
            <a:r>
              <a:rPr lang="en-US" dirty="0" smtClean="0"/>
              <a:t>What kind of energy goes into making a cheeseburger?</a:t>
            </a:r>
          </a:p>
          <a:p>
            <a:pPr marL="457200" indent="-457200">
              <a:buFont typeface="+mj-lt"/>
              <a:buAutoNum type="arabicPeriod"/>
            </a:pPr>
            <a:r>
              <a:rPr lang="en-US" dirty="0" smtClean="0"/>
              <a:t>Rank the carbon footprint of eating a cheeseburger:  High, Medium or Low.</a:t>
            </a:r>
            <a:endParaRPr lang="en-US" dirty="0"/>
          </a:p>
        </p:txBody>
      </p:sp>
    </p:spTree>
    <p:extLst>
      <p:ext uri="{BB962C8B-B14F-4D97-AF65-F5344CB8AC3E}">
        <p14:creationId xmlns:p14="http://schemas.microsoft.com/office/powerpoint/2010/main" val="2480272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79" y="631066"/>
            <a:ext cx="10805375" cy="1654934"/>
          </a:xfrm>
        </p:spPr>
        <p:txBody>
          <a:bodyPr>
            <a:normAutofit fontScale="90000"/>
          </a:bodyPr>
          <a:lstStyle/>
          <a:p>
            <a:r>
              <a:rPr lang="en-US" dirty="0" smtClean="0"/>
              <a:t>11/17 </a:t>
            </a:r>
            <a:r>
              <a:rPr lang="en-US" dirty="0" smtClean="0"/>
              <a:t>Along the Way… there are Jobs</a:t>
            </a:r>
            <a:br>
              <a:rPr lang="en-US" dirty="0" smtClean="0"/>
            </a:br>
            <a:r>
              <a:rPr lang="en-US" dirty="0" smtClean="0"/>
              <a:t>Obj. TSW learn about potential jobs in the Agriculture &amp; transportation industry. </a:t>
            </a:r>
            <a:r>
              <a:rPr lang="en-US" dirty="0" smtClean="0"/>
              <a:t>P.40 NB</a:t>
            </a:r>
            <a:endParaRPr lang="en-US" dirty="0"/>
          </a:p>
        </p:txBody>
      </p:sp>
      <p:sp>
        <p:nvSpPr>
          <p:cNvPr id="3" name="Content Placeholder 2"/>
          <p:cNvSpPr>
            <a:spLocks noGrp="1"/>
          </p:cNvSpPr>
          <p:nvPr>
            <p:ph idx="1"/>
          </p:nvPr>
        </p:nvSpPr>
        <p:spPr>
          <a:xfrm>
            <a:off x="7159579" y="2556932"/>
            <a:ext cx="4418528" cy="3318936"/>
          </a:xfrm>
        </p:spPr>
        <p:txBody>
          <a:bodyPr/>
          <a:lstStyle/>
          <a:p>
            <a:pPr marL="457200" indent="-457200">
              <a:buFont typeface="+mj-lt"/>
              <a:buAutoNum type="arabicPeriod"/>
            </a:pPr>
            <a:r>
              <a:rPr lang="en-US" dirty="0" smtClean="0"/>
              <a:t>What are some potential jobs in </a:t>
            </a:r>
            <a:r>
              <a:rPr lang="en-US" dirty="0" smtClean="0"/>
              <a:t>Agriculture related to transportation and energy?</a:t>
            </a:r>
            <a:endParaRPr lang="en-US" dirty="0" smtClean="0"/>
          </a:p>
          <a:p>
            <a:pPr marL="457200" indent="-457200">
              <a:buFont typeface="+mj-lt"/>
              <a:buAutoNum type="arabicPeriod"/>
            </a:pPr>
            <a:r>
              <a:rPr lang="en-US" dirty="0" smtClean="0"/>
              <a:t>How many people work in an area related to Agriculture?</a:t>
            </a:r>
          </a:p>
          <a:p>
            <a:pPr marL="457200" indent="-457200">
              <a:buFont typeface="+mj-lt"/>
              <a:buAutoNum type="arabicPeriod"/>
            </a:pPr>
            <a:r>
              <a:rPr lang="en-US" dirty="0" smtClean="0"/>
              <a:t>Why is this significant?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79" y="2419171"/>
            <a:ext cx="6477000" cy="3822700"/>
          </a:xfrm>
          <a:prstGeom prst="rect">
            <a:avLst/>
          </a:prstGeom>
        </p:spPr>
      </p:pic>
    </p:spTree>
    <p:extLst>
      <p:ext uri="{BB962C8B-B14F-4D97-AF65-F5344CB8AC3E}">
        <p14:creationId xmlns:p14="http://schemas.microsoft.com/office/powerpoint/2010/main" val="1657599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27" y="553793"/>
            <a:ext cx="11141469" cy="1770844"/>
          </a:xfrm>
        </p:spPr>
        <p:txBody>
          <a:bodyPr>
            <a:normAutofit fontScale="90000"/>
          </a:bodyPr>
          <a:lstStyle/>
          <a:p>
            <a:r>
              <a:rPr lang="en-US" dirty="0" smtClean="0"/>
              <a:t>11/18 </a:t>
            </a:r>
            <a:r>
              <a:rPr lang="en-US" dirty="0" smtClean="0"/>
              <a:t>Andy </a:t>
            </a:r>
            <a:r>
              <a:rPr lang="en-US" dirty="0" err="1" smtClean="0"/>
              <a:t>Warhal</a:t>
            </a:r>
            <a:r>
              <a:rPr lang="en-US" dirty="0" smtClean="0"/>
              <a:t> Hamburger</a:t>
            </a:r>
            <a:br>
              <a:rPr lang="en-US" dirty="0" smtClean="0"/>
            </a:br>
            <a:r>
              <a:rPr lang="en-US" dirty="0" smtClean="0"/>
              <a:t>Obj. TSW understand the common denominator a fast food hamburger creates. </a:t>
            </a:r>
            <a:r>
              <a:rPr lang="en-US" dirty="0" smtClean="0"/>
              <a:t>P.42 </a:t>
            </a:r>
            <a:r>
              <a:rPr lang="en-US" dirty="0" smtClean="0"/>
              <a:t>NB</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61762" y="2560638"/>
            <a:ext cx="4391676" cy="3309937"/>
          </a:xfrm>
        </p:spPr>
      </p:pic>
      <p:sp>
        <p:nvSpPr>
          <p:cNvPr id="4" name="Content Placeholder 3"/>
          <p:cNvSpPr>
            <a:spLocks noGrp="1"/>
          </p:cNvSpPr>
          <p:nvPr>
            <p:ph sz="half" idx="2"/>
          </p:nvPr>
        </p:nvSpPr>
        <p:spPr>
          <a:xfrm>
            <a:off x="6181343" y="2560320"/>
            <a:ext cx="5242217" cy="3310128"/>
          </a:xfrm>
        </p:spPr>
        <p:txBody>
          <a:bodyPr/>
          <a:lstStyle/>
          <a:p>
            <a:pPr marL="457200" indent="-457200">
              <a:buFont typeface="+mj-lt"/>
              <a:buAutoNum type="arabicPeriod"/>
            </a:pPr>
            <a:r>
              <a:rPr lang="en-US" dirty="0" smtClean="0"/>
              <a:t>What do you expect from a fast food hamburger?</a:t>
            </a:r>
          </a:p>
          <a:p>
            <a:pPr marL="457200" indent="-457200">
              <a:buFont typeface="+mj-lt"/>
              <a:buAutoNum type="arabicPeriod"/>
            </a:pPr>
            <a:r>
              <a:rPr lang="en-US" dirty="0" smtClean="0"/>
              <a:t>What is your favorite memory eating a fast food hamburger?</a:t>
            </a:r>
          </a:p>
          <a:p>
            <a:pPr marL="457200" indent="-457200">
              <a:buFont typeface="+mj-lt"/>
              <a:buAutoNum type="arabicPeriod"/>
            </a:pPr>
            <a:r>
              <a:rPr lang="en-US" dirty="0" smtClean="0"/>
              <a:t>Why is eating a fast food hamburger a common denominator among all people?</a:t>
            </a:r>
            <a:endParaRPr lang="en-US" dirty="0"/>
          </a:p>
        </p:txBody>
      </p:sp>
    </p:spTree>
    <p:extLst>
      <p:ext uri="{BB962C8B-B14F-4D97-AF65-F5344CB8AC3E}">
        <p14:creationId xmlns:p14="http://schemas.microsoft.com/office/powerpoint/2010/main" val="13915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 Careers</a:t>
            </a:r>
            <a:endParaRPr lang="en-US" dirty="0"/>
          </a:p>
        </p:txBody>
      </p:sp>
      <p:sp>
        <p:nvSpPr>
          <p:cNvPr id="3" name="Content Placeholder 2"/>
          <p:cNvSpPr>
            <a:spLocks noGrp="1"/>
          </p:cNvSpPr>
          <p:nvPr>
            <p:ph idx="1"/>
          </p:nvPr>
        </p:nvSpPr>
        <p:spPr>
          <a:xfrm>
            <a:off x="824248" y="2395470"/>
            <a:ext cx="10779617" cy="3480398"/>
          </a:xfrm>
        </p:spPr>
        <p:txBody>
          <a:bodyPr/>
          <a:lstStyle/>
          <a:p>
            <a:r>
              <a:rPr lang="en-US" dirty="0"/>
              <a:t>Agricultural careers may be divided into various categories. These include: Agribusiness Management, Agricultural and Natural Resources Communications, Building Construction Management, Agriscience, Resource Development and Management, Parks, Recreations, and Tourism Resources, Packaging, Horticulture, Forestry, Food Science, and </a:t>
            </a:r>
            <a:r>
              <a:rPr lang="en-US" dirty="0" smtClean="0"/>
              <a:t>Fisheries/Wildlife </a:t>
            </a:r>
          </a:p>
          <a:p>
            <a:r>
              <a:rPr lang="en-US" dirty="0" smtClean="0"/>
              <a:t>http</a:t>
            </a:r>
            <a:r>
              <a:rPr lang="en-US" dirty="0"/>
              <a:t>://www.agday.org/education/careers.php</a:t>
            </a:r>
          </a:p>
          <a:p>
            <a:endParaRPr lang="en-US" dirty="0"/>
          </a:p>
        </p:txBody>
      </p:sp>
    </p:spTree>
    <p:extLst>
      <p:ext uri="{BB962C8B-B14F-4D97-AF65-F5344CB8AC3E}">
        <p14:creationId xmlns:p14="http://schemas.microsoft.com/office/powerpoint/2010/main" val="277617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http://www.agday.org/education/careers.php</a:t>
            </a:r>
          </a:p>
        </p:txBody>
      </p:sp>
      <p:sp>
        <p:nvSpPr>
          <p:cNvPr id="3" name="Content Placeholder 2"/>
          <p:cNvSpPr>
            <a:spLocks noGrp="1"/>
          </p:cNvSpPr>
          <p:nvPr>
            <p:ph idx="1"/>
          </p:nvPr>
        </p:nvSpPr>
        <p:spPr>
          <a:xfrm>
            <a:off x="695459" y="2556932"/>
            <a:ext cx="10766738" cy="3318936"/>
          </a:xfrm>
        </p:spPr>
        <p:txBody>
          <a:bodyPr/>
          <a:lstStyle/>
          <a:p>
            <a:r>
              <a:rPr lang="en-US" dirty="0" smtClean="0"/>
              <a:t>Go to the following link and research potential jobs in Agriculture.</a:t>
            </a:r>
          </a:p>
          <a:p>
            <a:r>
              <a:rPr lang="en-US" b="1" dirty="0" smtClean="0"/>
              <a:t>Write a list of 5 potential jobs that are interesting to you and why.</a:t>
            </a:r>
          </a:p>
          <a:p>
            <a:endParaRPr lang="en-US" dirty="0"/>
          </a:p>
        </p:txBody>
      </p:sp>
    </p:spTree>
    <p:extLst>
      <p:ext uri="{BB962C8B-B14F-4D97-AF65-F5344CB8AC3E}">
        <p14:creationId xmlns:p14="http://schemas.microsoft.com/office/powerpoint/2010/main" val="653899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3 Carbon Footprint</a:t>
            </a:r>
            <a:br>
              <a:rPr lang="en-US" dirty="0" smtClean="0"/>
            </a:br>
            <a:r>
              <a:rPr lang="en-US" dirty="0" smtClean="0"/>
              <a:t>Transportation &amp; Energy Assessment</a:t>
            </a:r>
            <a:endParaRPr lang="en-US" dirty="0"/>
          </a:p>
        </p:txBody>
      </p:sp>
      <p:sp>
        <p:nvSpPr>
          <p:cNvPr id="3" name="Content Placeholder 2"/>
          <p:cNvSpPr>
            <a:spLocks noGrp="1"/>
          </p:cNvSpPr>
          <p:nvPr>
            <p:ph idx="1"/>
          </p:nvPr>
        </p:nvSpPr>
        <p:spPr/>
        <p:txBody>
          <a:bodyPr/>
          <a:lstStyle/>
          <a:p>
            <a:r>
              <a:rPr lang="en-US" dirty="0"/>
              <a:t>Students will compare and contrast the Farm to Fork movement to traditional food grown/ raised in America. Students will explain efficiency in terms of energy due to distance, location and transportation of goods and services for the food</a:t>
            </a:r>
            <a:r>
              <a:rPr lang="en-US" dirty="0" smtClean="0"/>
              <a:t>.</a:t>
            </a:r>
          </a:p>
          <a:p>
            <a:r>
              <a:rPr lang="en-US" dirty="0"/>
              <a:t>What does it cost in terms of energy to eat what you think you need or what you want?</a:t>
            </a:r>
          </a:p>
          <a:p>
            <a:pPr marL="0" indent="0">
              <a:buNone/>
            </a:pPr>
            <a:endParaRPr lang="en-US" dirty="0"/>
          </a:p>
          <a:p>
            <a:endParaRPr lang="en-US" dirty="0"/>
          </a:p>
        </p:txBody>
      </p:sp>
    </p:spTree>
    <p:extLst>
      <p:ext uri="{BB962C8B-B14F-4D97-AF65-F5344CB8AC3E}">
        <p14:creationId xmlns:p14="http://schemas.microsoft.com/office/powerpoint/2010/main" val="76183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Vocabulary List</a:t>
            </a:r>
            <a:br>
              <a:rPr lang="en-US" dirty="0" smtClean="0"/>
            </a:br>
            <a:r>
              <a:rPr lang="en-US" dirty="0" smtClean="0"/>
              <a:t>UNIT 3 Due  November 10th</a:t>
            </a:r>
            <a:endParaRPr lang="en-US" dirty="0"/>
          </a:p>
        </p:txBody>
      </p:sp>
      <p:sp>
        <p:nvSpPr>
          <p:cNvPr id="3" name="Content Placeholder 2"/>
          <p:cNvSpPr>
            <a:spLocks noGrp="1"/>
          </p:cNvSpPr>
          <p:nvPr>
            <p:ph idx="1"/>
          </p:nvPr>
        </p:nvSpPr>
        <p:spPr/>
        <p:txBody>
          <a:bodyPr/>
          <a:lstStyle/>
          <a:p>
            <a:r>
              <a:rPr lang="en-US" dirty="0" smtClean="0"/>
              <a:t>Page 9 notebook</a:t>
            </a:r>
          </a:p>
          <a:p>
            <a:r>
              <a:rPr lang="en-US" dirty="0" smtClean="0"/>
              <a:t>You can use it on your quizzes and tests.</a:t>
            </a:r>
          </a:p>
          <a:p>
            <a:r>
              <a:rPr lang="en-US" dirty="0" smtClean="0"/>
              <a:t>READ Omnivore’s Dilemma CH 9 &amp; 10</a:t>
            </a:r>
            <a:endParaRPr lang="en-US" dirty="0"/>
          </a:p>
        </p:txBody>
      </p:sp>
    </p:spTree>
    <p:extLst>
      <p:ext uri="{BB962C8B-B14F-4D97-AF65-F5344CB8AC3E}">
        <p14:creationId xmlns:p14="http://schemas.microsoft.com/office/powerpoint/2010/main" val="3896312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 Management </a:t>
            </a:r>
            <a:r>
              <a:rPr lang="en-US" dirty="0" smtClean="0"/>
              <a:t>Assessment</a:t>
            </a:r>
            <a:br>
              <a:rPr lang="en-US" dirty="0" smtClean="0"/>
            </a:br>
            <a:r>
              <a:rPr lang="en-US" dirty="0" smtClean="0"/>
              <a:t>tape to page 29 NB</a:t>
            </a:r>
            <a:endParaRPr lang="en-US" dirty="0"/>
          </a:p>
        </p:txBody>
      </p:sp>
      <p:sp>
        <p:nvSpPr>
          <p:cNvPr id="3" name="Content Placeholder 2"/>
          <p:cNvSpPr>
            <a:spLocks noGrp="1"/>
          </p:cNvSpPr>
          <p:nvPr>
            <p:ph idx="1"/>
          </p:nvPr>
        </p:nvSpPr>
        <p:spPr/>
        <p:txBody>
          <a:bodyPr/>
          <a:lstStyle/>
          <a:p>
            <a:r>
              <a:rPr lang="en-US" dirty="0"/>
              <a:t>Individually, write a final paragraph using examples to justify the need for sustainable management of resources and practices across countries so that the population of Earth can live within its means.  Explain how your examples can help us manage future resources.  Why do we care?</a:t>
            </a:r>
          </a:p>
          <a:p>
            <a:endParaRPr lang="en-US" dirty="0"/>
          </a:p>
        </p:txBody>
      </p:sp>
    </p:spTree>
    <p:extLst>
      <p:ext uri="{BB962C8B-B14F-4D97-AF65-F5344CB8AC3E}">
        <p14:creationId xmlns:p14="http://schemas.microsoft.com/office/powerpoint/2010/main" val="302376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2050 video</a:t>
            </a:r>
            <a:endParaRPr lang="en-US" dirty="0"/>
          </a:p>
        </p:txBody>
      </p:sp>
      <p:sp>
        <p:nvSpPr>
          <p:cNvPr id="3" name="Content Placeholder 2"/>
          <p:cNvSpPr>
            <a:spLocks noGrp="1"/>
          </p:cNvSpPr>
          <p:nvPr>
            <p:ph idx="1"/>
          </p:nvPr>
        </p:nvSpPr>
        <p:spPr/>
        <p:txBody>
          <a:bodyPr/>
          <a:lstStyle/>
          <a:p>
            <a:r>
              <a:rPr lang="en-US" dirty="0" smtClean="0"/>
              <a:t>Notes Page 29 NB</a:t>
            </a:r>
            <a:endParaRPr lang="en-US" dirty="0"/>
          </a:p>
        </p:txBody>
      </p:sp>
    </p:spTree>
    <p:extLst>
      <p:ext uri="{BB962C8B-B14F-4D97-AF65-F5344CB8AC3E}">
        <p14:creationId xmlns:p14="http://schemas.microsoft.com/office/powerpoint/2010/main" val="273662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85" y="618186"/>
            <a:ext cx="10934163" cy="1667813"/>
          </a:xfrm>
        </p:spPr>
        <p:txBody>
          <a:bodyPr>
            <a:noAutofit/>
          </a:bodyPr>
          <a:lstStyle/>
          <a:p>
            <a:r>
              <a:rPr lang="en-US" sz="3200" dirty="0" smtClean="0"/>
              <a:t>11/14 Transportation &amp; Energy</a:t>
            </a:r>
            <a:br>
              <a:rPr lang="en-US" sz="3200" dirty="0" smtClean="0"/>
            </a:br>
            <a:r>
              <a:rPr lang="en-US" sz="3200" dirty="0" smtClean="0"/>
              <a:t>Obj. TSW apply one of the cornerstones of the F2F movement to American cultural norms. P. 34 NB</a:t>
            </a:r>
            <a:endParaRPr lang="en-US" sz="3200" dirty="0"/>
          </a:p>
        </p:txBody>
      </p:sp>
      <p:sp>
        <p:nvSpPr>
          <p:cNvPr id="3" name="Content Placeholder 2"/>
          <p:cNvSpPr>
            <a:spLocks noGrp="1"/>
          </p:cNvSpPr>
          <p:nvPr>
            <p:ph idx="1"/>
          </p:nvPr>
        </p:nvSpPr>
        <p:spPr>
          <a:xfrm>
            <a:off x="618185" y="2446985"/>
            <a:ext cx="4765184" cy="3940935"/>
          </a:xfrm>
        </p:spPr>
        <p:txBody>
          <a:bodyPr>
            <a:normAutofit lnSpcReduction="10000"/>
          </a:bodyPr>
          <a:lstStyle/>
          <a:p>
            <a:pPr marL="457200" indent="-457200">
              <a:buFont typeface="+mj-lt"/>
              <a:buAutoNum type="arabicPeriod"/>
            </a:pPr>
            <a:r>
              <a:rPr lang="en-US" dirty="0" smtClean="0"/>
              <a:t>What ingredients go into making a cheeseburger?</a:t>
            </a:r>
          </a:p>
          <a:p>
            <a:pPr marL="457200" indent="-457200">
              <a:buFont typeface="+mj-lt"/>
              <a:buAutoNum type="arabicPeriod"/>
            </a:pPr>
            <a:r>
              <a:rPr lang="en-US" dirty="0" smtClean="0"/>
              <a:t>How much energy do you think it takes to produce a cheeseburger in terms of being carbon neutral or increasing your carbon footprint?</a:t>
            </a:r>
          </a:p>
          <a:p>
            <a:pPr marL="457200" indent="-457200">
              <a:buFont typeface="+mj-lt"/>
              <a:buAutoNum type="arabicPeriod"/>
            </a:pPr>
            <a:r>
              <a:rPr lang="en-US" dirty="0" smtClean="0"/>
              <a:t>What differences might exist between a fast food hamburger and one from a local family owned restaurant? </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pic>
        <p:nvPicPr>
          <p:cNvPr id="4" name="Picture 3"/>
          <p:cNvPicPr>
            <a:picLocks noChangeAspect="1"/>
          </p:cNvPicPr>
          <p:nvPr/>
        </p:nvPicPr>
        <p:blipFill>
          <a:blip r:embed="rId2"/>
          <a:stretch>
            <a:fillRect/>
          </a:stretch>
        </p:blipFill>
        <p:spPr>
          <a:xfrm>
            <a:off x="8500057" y="2427669"/>
            <a:ext cx="3691943" cy="4430331"/>
          </a:xfrm>
          <a:prstGeom prst="rect">
            <a:avLst/>
          </a:prstGeom>
        </p:spPr>
      </p:pic>
      <p:pic>
        <p:nvPicPr>
          <p:cNvPr id="5" name="Picture 4"/>
          <p:cNvPicPr>
            <a:picLocks noChangeAspect="1"/>
          </p:cNvPicPr>
          <p:nvPr/>
        </p:nvPicPr>
        <p:blipFill>
          <a:blip r:embed="rId3"/>
          <a:stretch>
            <a:fillRect/>
          </a:stretch>
        </p:blipFill>
        <p:spPr>
          <a:xfrm>
            <a:off x="5229762" y="2427669"/>
            <a:ext cx="3333750" cy="2543175"/>
          </a:xfrm>
          <a:prstGeom prst="rect">
            <a:avLst/>
          </a:prstGeom>
        </p:spPr>
      </p:pic>
    </p:spTree>
    <p:extLst>
      <p:ext uri="{BB962C8B-B14F-4D97-AF65-F5344CB8AC3E}">
        <p14:creationId xmlns:p14="http://schemas.microsoft.com/office/powerpoint/2010/main" val="103536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Cheeseburger Graphic Organizer p. 31 NB</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37582808"/>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57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The Cheeseburger Footprint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Notes p. 33 NB</a:t>
            </a:r>
          </a:p>
          <a:p>
            <a:endParaRPr lang="en-US" dirty="0"/>
          </a:p>
          <a:p>
            <a:r>
              <a:rPr lang="en-US" dirty="0" smtClean="0"/>
              <a:t>Read the Cheeseburger Footprint article, use a highlighter &amp; pen to annotate the text. After you have read it through once, read it again and:</a:t>
            </a:r>
          </a:p>
          <a:p>
            <a:pPr lvl="1"/>
            <a:r>
              <a:rPr lang="en-US" dirty="0" smtClean="0"/>
              <a:t>Circle the Claim</a:t>
            </a:r>
          </a:p>
          <a:p>
            <a:pPr lvl="1"/>
            <a:r>
              <a:rPr lang="en-US" dirty="0" smtClean="0"/>
              <a:t>Underline the Evidence for the Claim</a:t>
            </a:r>
          </a:p>
          <a:p>
            <a:pPr lvl="1"/>
            <a:r>
              <a:rPr lang="en-US" dirty="0" smtClean="0"/>
              <a:t>Star the Reasoning for the Evidence</a:t>
            </a:r>
          </a:p>
          <a:p>
            <a:pPr lvl="1"/>
            <a:r>
              <a:rPr lang="en-US" dirty="0" smtClean="0"/>
              <a:t>Write the significance of the article as it applies to Farm to Fork and Sustainability.</a:t>
            </a:r>
            <a:endParaRPr lang="en-US" dirty="0"/>
          </a:p>
        </p:txBody>
      </p:sp>
    </p:spTree>
    <p:extLst>
      <p:ext uri="{BB962C8B-B14F-4D97-AF65-F5344CB8AC3E}">
        <p14:creationId xmlns:p14="http://schemas.microsoft.com/office/powerpoint/2010/main" val="189571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44" y="540914"/>
            <a:ext cx="10921284" cy="1745086"/>
          </a:xfrm>
        </p:spPr>
        <p:txBody>
          <a:bodyPr>
            <a:normAutofit/>
          </a:bodyPr>
          <a:lstStyle/>
          <a:p>
            <a:r>
              <a:rPr lang="en-US" sz="3600" dirty="0"/>
              <a:t>http://www.openthefuture.com/cheeseburger_CF.html</a:t>
            </a:r>
          </a:p>
        </p:txBody>
      </p:sp>
      <p:sp>
        <p:nvSpPr>
          <p:cNvPr id="3" name="Content Placeholder 2"/>
          <p:cNvSpPr>
            <a:spLocks noGrp="1"/>
          </p:cNvSpPr>
          <p:nvPr>
            <p:ph idx="1"/>
          </p:nvPr>
        </p:nvSpPr>
        <p:spPr>
          <a:xfrm>
            <a:off x="811369" y="2382592"/>
            <a:ext cx="10085228" cy="3493276"/>
          </a:xfrm>
        </p:spPr>
        <p:txBody>
          <a:bodyPr/>
          <a:lstStyle/>
          <a:p>
            <a:r>
              <a:rPr lang="en-US" dirty="0" smtClean="0"/>
              <a:t>Go to the website and read the article</a:t>
            </a:r>
            <a:r>
              <a:rPr lang="en-US" dirty="0" smtClean="0"/>
              <a:t>.  P. 35 NB</a:t>
            </a:r>
            <a:endParaRPr lang="en-US" dirty="0" smtClean="0"/>
          </a:p>
          <a:p>
            <a:r>
              <a:rPr lang="en-US" dirty="0" smtClean="0"/>
              <a:t>Discuss what you have read with 2 other students around you.</a:t>
            </a:r>
          </a:p>
          <a:p>
            <a:r>
              <a:rPr lang="en-US" dirty="0" smtClean="0"/>
              <a:t>Class discussion on the energy needed to make a hamburger.</a:t>
            </a:r>
          </a:p>
          <a:p>
            <a:r>
              <a:rPr lang="en-US" b="1" dirty="0" smtClean="0"/>
              <a:t>AXES Paragraph about the article</a:t>
            </a:r>
            <a:r>
              <a:rPr lang="en-US" b="1" dirty="0"/>
              <a:t> </a:t>
            </a:r>
            <a:r>
              <a:rPr lang="en-US" b="1" dirty="0" smtClean="0"/>
              <a:t>in your notebook.</a:t>
            </a:r>
          </a:p>
          <a:p>
            <a:pPr marL="0" indent="0">
              <a:buNone/>
            </a:pPr>
            <a:r>
              <a:rPr lang="en-US" dirty="0" smtClean="0">
                <a:hlinkClick r:id="rId2"/>
              </a:rPr>
              <a:t>Cheeseburger </a:t>
            </a:r>
            <a:r>
              <a:rPr lang="en-US" dirty="0" smtClean="0">
                <a:hlinkClick r:id="rId2"/>
              </a:rPr>
              <a:t>Video</a:t>
            </a:r>
            <a:endParaRPr lang="en-US" dirty="0" smtClean="0"/>
          </a:p>
          <a:p>
            <a:pPr marL="0" indent="0">
              <a:buNone/>
            </a:pPr>
            <a:r>
              <a:rPr lang="en-US" dirty="0" smtClean="0"/>
              <a:t>Map </a:t>
            </a:r>
            <a:r>
              <a:rPr lang="en-US" dirty="0"/>
              <a:t>the ingredients of a hamburger.  How far does the food travel form the farm to the consumers plate?</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425617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23" y="669702"/>
            <a:ext cx="10921284" cy="1616298"/>
          </a:xfrm>
        </p:spPr>
        <p:txBody>
          <a:bodyPr>
            <a:normAutofit/>
          </a:bodyPr>
          <a:lstStyle/>
          <a:p>
            <a:r>
              <a:rPr lang="en-US" sz="3200" dirty="0" smtClean="0"/>
              <a:t>11/15 Omnivores Dilemma CH 12 &amp; 13</a:t>
            </a:r>
            <a:br>
              <a:rPr lang="en-US" sz="3200" dirty="0" smtClean="0"/>
            </a:br>
            <a:r>
              <a:rPr lang="en-US" sz="3200" dirty="0" smtClean="0"/>
              <a:t>Obj. TSW read chapters 12 &amp; 13 of Omnivores Dilemma to prepare for </a:t>
            </a:r>
            <a:r>
              <a:rPr lang="en-US" sz="3200" dirty="0" err="1" smtClean="0"/>
              <a:t>Kahoot’s</a:t>
            </a:r>
            <a:r>
              <a:rPr lang="en-US" sz="3200" dirty="0" smtClean="0"/>
              <a:t> Quiz tomorrow. P. 36 NB</a:t>
            </a:r>
            <a:endParaRPr lang="en-US" sz="3200" dirty="0"/>
          </a:p>
        </p:txBody>
      </p:sp>
      <p:sp>
        <p:nvSpPr>
          <p:cNvPr id="3" name="Content Placeholder 2"/>
          <p:cNvSpPr>
            <a:spLocks noGrp="1"/>
          </p:cNvSpPr>
          <p:nvPr>
            <p:ph idx="1"/>
          </p:nvPr>
        </p:nvSpPr>
        <p:spPr>
          <a:xfrm>
            <a:off x="927279" y="2524259"/>
            <a:ext cx="9969318" cy="3351609"/>
          </a:xfrm>
        </p:spPr>
        <p:txBody>
          <a:bodyPr/>
          <a:lstStyle/>
          <a:p>
            <a:pPr marL="457200" indent="-457200">
              <a:buFont typeface="+mj-lt"/>
              <a:buAutoNum type="arabicPeriod"/>
            </a:pPr>
            <a:r>
              <a:rPr lang="en-US" dirty="0" smtClean="0"/>
              <a:t>What are the Main ideas of Chapter 12 &amp; 13?</a:t>
            </a:r>
          </a:p>
          <a:p>
            <a:pPr marL="457200" indent="-457200">
              <a:buFont typeface="+mj-lt"/>
              <a:buAutoNum type="arabicPeriod"/>
            </a:pPr>
            <a:r>
              <a:rPr lang="en-US" dirty="0" smtClean="0"/>
              <a:t>How do the main ideas relate to you and the food you eat?</a:t>
            </a:r>
          </a:p>
          <a:p>
            <a:pPr marL="457200" indent="-457200">
              <a:buFont typeface="+mj-lt"/>
              <a:buAutoNum type="arabicPeriod"/>
            </a:pPr>
            <a:r>
              <a:rPr lang="en-US" dirty="0" smtClean="0"/>
              <a:t>What surprised you about the reading?</a:t>
            </a:r>
            <a:endParaRPr lang="en-US" dirty="0"/>
          </a:p>
        </p:txBody>
      </p:sp>
      <p:pic>
        <p:nvPicPr>
          <p:cNvPr id="4" name="Picture 3"/>
          <p:cNvPicPr>
            <a:picLocks noChangeAspect="1"/>
          </p:cNvPicPr>
          <p:nvPr/>
        </p:nvPicPr>
        <p:blipFill>
          <a:blip r:embed="rId2"/>
          <a:stretch>
            <a:fillRect/>
          </a:stretch>
        </p:blipFill>
        <p:spPr>
          <a:xfrm>
            <a:off x="8512935" y="2371238"/>
            <a:ext cx="2970727" cy="4486762"/>
          </a:xfrm>
          <a:prstGeom prst="rect">
            <a:avLst/>
          </a:prstGeom>
        </p:spPr>
      </p:pic>
    </p:spTree>
    <p:extLst>
      <p:ext uri="{BB962C8B-B14F-4D97-AF65-F5344CB8AC3E}">
        <p14:creationId xmlns:p14="http://schemas.microsoft.com/office/powerpoint/2010/main" val="3095573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3604</TotalTime>
  <Words>604</Words>
  <Application>Microsoft Office PowerPoint</Application>
  <PresentationFormat>Widescreen</PresentationFormat>
  <Paragraphs>63</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Garamond</vt:lpstr>
      <vt:lpstr>Organic</vt:lpstr>
      <vt:lpstr>UNIT 3 Lesson 4  Transportation and Energy</vt:lpstr>
      <vt:lpstr>Vocabulary List UNIT 3 Due  November 10th</vt:lpstr>
      <vt:lpstr>Resource Management Assessment tape to page 29 NB</vt:lpstr>
      <vt:lpstr>Journey 2050 video</vt:lpstr>
      <vt:lpstr>11/14 Transportation &amp; Energy Obj. TSW apply one of the cornerstones of the F2F movement to American cultural norms. P. 34 NB</vt:lpstr>
      <vt:lpstr>Cheeseburger Graphic Organizer p. 31 NB</vt:lpstr>
      <vt:lpstr>The Cheeseburger Footprint</vt:lpstr>
      <vt:lpstr>http://www.openthefuture.com/cheeseburger_CF.html</vt:lpstr>
      <vt:lpstr>11/15 Omnivores Dilemma CH 12 &amp; 13 Obj. TSW read chapters 12 &amp; 13 of Omnivores Dilemma to prepare for Kahoot’s Quiz tomorrow. P. 36 NB</vt:lpstr>
      <vt:lpstr>11/16 Eating a Cheeseburger Obj. TSW learn about the carbon footprint of eating a cheeseburger.  P. 38 NB</vt:lpstr>
      <vt:lpstr>11/17 Along the Way… there are Jobs Obj. TSW learn about potential jobs in the Agriculture &amp; transportation industry. P.40 NB</vt:lpstr>
      <vt:lpstr>11/18 Andy Warhal Hamburger Obj. TSW understand the common denominator a fast food hamburger creates. P.42 NB</vt:lpstr>
      <vt:lpstr>Agriculture Careers</vt:lpstr>
      <vt:lpstr>http://www.agday.org/education/careers.php</vt:lpstr>
      <vt:lpstr>UNIT 3 Carbon Footprint Transportation &amp; Energy Assessment</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to Fork</dc:title>
  <dc:creator>Jennifer Mc Allister</dc:creator>
  <cp:lastModifiedBy>Jennifer Mc Allister</cp:lastModifiedBy>
  <cp:revision>118</cp:revision>
  <cp:lastPrinted>2016-11-05T20:04:28Z</cp:lastPrinted>
  <dcterms:created xsi:type="dcterms:W3CDTF">2015-10-17T22:05:55Z</dcterms:created>
  <dcterms:modified xsi:type="dcterms:W3CDTF">2016-11-14T02:21:42Z</dcterms:modified>
</cp:coreProperties>
</file>