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0" r:id="rId3"/>
    <p:sldId id="271" r:id="rId4"/>
    <p:sldId id="274" r:id="rId5"/>
    <p:sldId id="272" r:id="rId6"/>
    <p:sldId id="273" r:id="rId7"/>
    <p:sldId id="257" r:id="rId8"/>
    <p:sldId id="259" r:id="rId9"/>
    <p:sldId id="262" r:id="rId10"/>
    <p:sldId id="267" r:id="rId11"/>
    <p:sldId id="258" r:id="rId12"/>
    <p:sldId id="261" r:id="rId13"/>
    <p:sldId id="266" r:id="rId14"/>
    <p:sldId id="268" r:id="rId15"/>
    <p:sldId id="260" r:id="rId16"/>
    <p:sldId id="263" r:id="rId17"/>
    <p:sldId id="264" r:id="rId18"/>
    <p:sldId id="269" r:id="rId19"/>
    <p:sldId id="265" r:id="rId20"/>
    <p:sldId id="275" r:id="rId21"/>
    <p:sldId id="276" r:id="rId22"/>
    <p:sldId id="277" r:id="rId23"/>
    <p:sldId id="278" r:id="rId24"/>
  </p:sldIdLst>
  <p:sldSz cx="9144000" cy="6858000" type="screen4x3"/>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656" cy="466992"/>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7232" y="0"/>
            <a:ext cx="3042656" cy="466992"/>
          </a:xfrm>
          <a:prstGeom prst="rect">
            <a:avLst/>
          </a:prstGeom>
        </p:spPr>
        <p:txBody>
          <a:bodyPr vert="horz" lIns="93305" tIns="46653" rIns="93305" bIns="46653" rtlCol="0"/>
          <a:lstStyle>
            <a:lvl1pPr algn="r">
              <a:defRPr sz="1200"/>
            </a:lvl1pPr>
          </a:lstStyle>
          <a:p>
            <a:fld id="{A1783448-7FF4-4484-A3EC-BD3159E27735}" type="datetimeFigureOut">
              <a:rPr lang="en-US" smtClean="0"/>
              <a:t>1/22/2016</a:t>
            </a:fld>
            <a:endParaRPr lang="en-US"/>
          </a:p>
        </p:txBody>
      </p:sp>
      <p:sp>
        <p:nvSpPr>
          <p:cNvPr id="4" name="Slide Image Placeholder 3"/>
          <p:cNvSpPr>
            <a:spLocks noGrp="1" noRot="1" noChangeAspect="1"/>
          </p:cNvSpPr>
          <p:nvPr>
            <p:ph type="sldImg" idx="2"/>
          </p:nvPr>
        </p:nvSpPr>
        <p:spPr>
          <a:xfrm>
            <a:off x="1416050" y="1163638"/>
            <a:ext cx="4189413" cy="3141662"/>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152" y="4479241"/>
            <a:ext cx="5617210" cy="3664833"/>
          </a:xfrm>
          <a:prstGeom prst="rect">
            <a:avLst/>
          </a:prstGeom>
        </p:spPr>
        <p:txBody>
          <a:bodyPr vert="horz" lIns="93305" tIns="46653" rIns="93305" bIns="466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0522"/>
            <a:ext cx="3042656" cy="466991"/>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7232" y="8840522"/>
            <a:ext cx="3042656" cy="466991"/>
          </a:xfrm>
          <a:prstGeom prst="rect">
            <a:avLst/>
          </a:prstGeom>
        </p:spPr>
        <p:txBody>
          <a:bodyPr vert="horz" lIns="93305" tIns="46653" rIns="93305" bIns="46653" rtlCol="0" anchor="b"/>
          <a:lstStyle>
            <a:lvl1pPr algn="r">
              <a:defRPr sz="1200"/>
            </a:lvl1pPr>
          </a:lstStyle>
          <a:p>
            <a:fld id="{4B06E2EC-D745-4717-A6CC-60D4C2838B10}" type="slidenum">
              <a:rPr lang="en-US" smtClean="0"/>
              <a:t>‹#›</a:t>
            </a:fld>
            <a:endParaRPr lang="en-US"/>
          </a:p>
        </p:txBody>
      </p:sp>
    </p:spTree>
    <p:extLst>
      <p:ext uri="{BB962C8B-B14F-4D97-AF65-F5344CB8AC3E}">
        <p14:creationId xmlns:p14="http://schemas.microsoft.com/office/powerpoint/2010/main" val="413843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1B981E5-70AD-4C89-8F5F-5A02249531CE}" type="datetimeFigureOut">
              <a:rPr lang="en-US" smtClean="0"/>
              <a:pPr/>
              <a:t>1/22/2016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FAA6845-9494-45D8-A377-AC2969F949C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981E5-70AD-4C89-8F5F-5A02249531C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981E5-70AD-4C89-8F5F-5A02249531C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981E5-70AD-4C89-8F5F-5A02249531C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981E5-70AD-4C89-8F5F-5A02249531CE}"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1B981E5-70AD-4C89-8F5F-5A02249531CE}"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A6845-9494-45D8-A377-AC2969F949C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B981E5-70AD-4C89-8F5F-5A02249531CE}"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981E5-70AD-4C89-8F5F-5A02249531CE}"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981E5-70AD-4C89-8F5F-5A02249531CE}"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B981E5-70AD-4C89-8F5F-5A02249531CE}" type="datetimeFigureOut">
              <a:rPr lang="en-US" smtClean="0"/>
              <a:pPr/>
              <a:t>1/22/2016</a:t>
            </a:fld>
            <a:endParaRPr lang="en-US"/>
          </a:p>
        </p:txBody>
      </p:sp>
      <p:sp>
        <p:nvSpPr>
          <p:cNvPr id="7" name="Slide Number Placeholder 6"/>
          <p:cNvSpPr>
            <a:spLocks noGrp="1"/>
          </p:cNvSpPr>
          <p:nvPr>
            <p:ph type="sldNum" sz="quarter" idx="12"/>
          </p:nvPr>
        </p:nvSpPr>
        <p:spPr/>
        <p:txBody>
          <a:bodyPr/>
          <a:lstStyle/>
          <a:p>
            <a:fld id="{DFAA6845-9494-45D8-A377-AC2969F949C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981E5-70AD-4C89-8F5F-5A02249531CE}" type="datetimeFigureOut">
              <a:rPr lang="en-US" smtClean="0"/>
              <a:pPr/>
              <a:t>1/22/2016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FAA6845-9494-45D8-A377-AC2969F949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B981E5-70AD-4C89-8F5F-5A02249531CE}" type="datetimeFigureOut">
              <a:rPr lang="en-US" smtClean="0"/>
              <a:pPr/>
              <a:t>1/22/2016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FAA6845-9494-45D8-A377-AC2969F949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RCL3QUGN1g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Farm-to-Fork</a:t>
            </a:r>
            <a:r>
              <a:rPr lang="en-US" dirty="0" smtClean="0"/>
              <a:t/>
            </a:r>
            <a:br>
              <a:rPr lang="en-US" dirty="0" smtClean="0"/>
            </a:br>
            <a:r>
              <a:rPr lang="en-US" dirty="0" smtClean="0"/>
              <a:t>(F2F)</a:t>
            </a:r>
            <a:endParaRPr lang="en-US" dirty="0"/>
          </a:p>
        </p:txBody>
      </p:sp>
      <p:sp>
        <p:nvSpPr>
          <p:cNvPr id="3" name="Subtitle 2"/>
          <p:cNvSpPr>
            <a:spLocks noGrp="1"/>
          </p:cNvSpPr>
          <p:nvPr>
            <p:ph type="subTitle" idx="1"/>
          </p:nvPr>
        </p:nvSpPr>
        <p:spPr/>
        <p:txBody>
          <a:bodyPr/>
          <a:lstStyle/>
          <a:p>
            <a:r>
              <a:rPr lang="en-US" dirty="0" smtClean="0"/>
              <a:t>Mrs. McAllister</a:t>
            </a:r>
            <a:endParaRPr lang="en-US" dirty="0"/>
          </a:p>
        </p:txBody>
      </p:sp>
      <p:pic>
        <p:nvPicPr>
          <p:cNvPr id="3074" name="Picture 2" descr="http://farmtoforkcapital.com/wp-content/uploads/2013/09/kevi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3" y="3276600"/>
            <a:ext cx="455530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cramentopress.com/wp-content/uploads/2013/09/DSC_7462-460x3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 y="76200"/>
            <a:ext cx="495801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4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49"/>
            <a:ext cx="7024744" cy="1143000"/>
          </a:xfrm>
        </p:spPr>
        <p:txBody>
          <a:bodyPr/>
          <a:lstStyle/>
          <a:p>
            <a:r>
              <a:rPr lang="en-US" dirty="0" smtClean="0"/>
              <a:t>3x5 card</a:t>
            </a:r>
            <a:endParaRPr lang="en-US" dirty="0"/>
          </a:p>
        </p:txBody>
      </p:sp>
      <p:sp>
        <p:nvSpPr>
          <p:cNvPr id="3" name="Content Placeholder 2"/>
          <p:cNvSpPr>
            <a:spLocks noGrp="1"/>
          </p:cNvSpPr>
          <p:nvPr>
            <p:ph idx="1"/>
          </p:nvPr>
        </p:nvSpPr>
        <p:spPr>
          <a:xfrm>
            <a:off x="457200" y="1534698"/>
            <a:ext cx="6777317" cy="3508977"/>
          </a:xfrm>
        </p:spPr>
        <p:txBody>
          <a:bodyPr/>
          <a:lstStyle/>
          <a:p>
            <a:r>
              <a:rPr lang="en-US" dirty="0" smtClean="0"/>
              <a:t>Front: First &amp; Last Name</a:t>
            </a:r>
          </a:p>
          <a:p>
            <a:r>
              <a:rPr lang="en-US" dirty="0" smtClean="0"/>
              <a:t>Back: Goal for Farm to Fork</a:t>
            </a:r>
          </a:p>
          <a:p>
            <a:r>
              <a:rPr lang="en-US" dirty="0" smtClean="0"/>
              <a:t>Something interesting about yourself</a:t>
            </a:r>
          </a:p>
          <a:p>
            <a:r>
              <a:rPr lang="en-US" dirty="0" smtClean="0"/>
              <a:t>Favorite Sport/ Singer/ Hobby/ Food</a:t>
            </a:r>
            <a:endParaRPr lang="en-US" dirty="0"/>
          </a:p>
        </p:txBody>
      </p:sp>
      <p:sp>
        <p:nvSpPr>
          <p:cNvPr id="4" name="TextBox 3"/>
          <p:cNvSpPr txBox="1"/>
          <p:nvPr/>
        </p:nvSpPr>
        <p:spPr>
          <a:xfrm>
            <a:off x="5181600" y="152400"/>
            <a:ext cx="2514600" cy="381000"/>
          </a:xfrm>
          <a:prstGeom prst="rect">
            <a:avLst/>
          </a:prstGeom>
          <a:noFill/>
        </p:spPr>
        <p:txBody>
          <a:bodyPr wrap="square" rtlCol="0">
            <a:spAutoFit/>
          </a:bodyPr>
          <a:lstStyle/>
          <a:p>
            <a:r>
              <a:rPr lang="en-US" smtClean="0"/>
              <a:t>Day 1</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497569"/>
            <a:ext cx="4140200" cy="3092212"/>
          </a:xfrm>
          <a:prstGeom prst="rect">
            <a:avLst/>
          </a:prstGeom>
        </p:spPr>
      </p:pic>
    </p:spTree>
    <p:extLst>
      <p:ext uri="{BB962C8B-B14F-4D97-AF65-F5344CB8AC3E}">
        <p14:creationId xmlns:p14="http://schemas.microsoft.com/office/powerpoint/2010/main" val="3940457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73684"/>
            <a:ext cx="6034143" cy="1143000"/>
          </a:xfrm>
        </p:spPr>
        <p:txBody>
          <a:bodyPr>
            <a:normAutofit fontScale="90000"/>
          </a:bodyPr>
          <a:lstStyle/>
          <a:p>
            <a:r>
              <a:rPr lang="en-US" dirty="0" smtClean="0"/>
              <a:t>The Goal of Farm-to-Fork Class</a:t>
            </a:r>
            <a:endParaRPr lang="en-US" dirty="0"/>
          </a:p>
        </p:txBody>
      </p:sp>
      <p:sp>
        <p:nvSpPr>
          <p:cNvPr id="3" name="Content Placeholder 2"/>
          <p:cNvSpPr>
            <a:spLocks noGrp="1"/>
          </p:cNvSpPr>
          <p:nvPr>
            <p:ph idx="1"/>
          </p:nvPr>
        </p:nvSpPr>
        <p:spPr>
          <a:xfrm>
            <a:off x="457200" y="2323652"/>
            <a:ext cx="8229600" cy="3508977"/>
          </a:xfrm>
        </p:spPr>
        <p:txBody>
          <a:bodyPr>
            <a:normAutofit fontScale="92500" lnSpcReduction="20000"/>
          </a:bodyPr>
          <a:lstStyle/>
          <a:p>
            <a:r>
              <a:rPr lang="en-US" dirty="0" smtClean="0"/>
              <a:t>Grow organic, wholesome food for the Cafeteria at RCHS and Culinary program at </a:t>
            </a:r>
            <a:r>
              <a:rPr lang="en-US" dirty="0" err="1" smtClean="0"/>
              <a:t>Bryte</a:t>
            </a:r>
            <a:r>
              <a:rPr lang="en-US" dirty="0" smtClean="0"/>
              <a:t> High School.</a:t>
            </a:r>
          </a:p>
          <a:p>
            <a:r>
              <a:rPr lang="en-US" dirty="0" smtClean="0"/>
              <a:t>Educate Family, Friends, and fellow students about F2F.</a:t>
            </a:r>
          </a:p>
          <a:p>
            <a:pPr lvl="1"/>
            <a:r>
              <a:rPr lang="en-US" dirty="0" smtClean="0"/>
              <a:t>Rosie </a:t>
            </a:r>
            <a:r>
              <a:rPr lang="en-US" dirty="0" err="1" smtClean="0"/>
              <a:t>Huizar</a:t>
            </a:r>
            <a:r>
              <a:rPr lang="en-US" dirty="0" smtClean="0"/>
              <a:t> – Head of RCHS Cafeteria</a:t>
            </a:r>
          </a:p>
          <a:p>
            <a:pPr lvl="2"/>
            <a:r>
              <a:rPr lang="en-US" dirty="0" smtClean="0"/>
              <a:t>Introduce Rosie</a:t>
            </a:r>
          </a:p>
          <a:p>
            <a:pPr lvl="2"/>
            <a:r>
              <a:rPr lang="en-US" dirty="0" smtClean="0"/>
              <a:t>Tour Cafeteria</a:t>
            </a:r>
          </a:p>
          <a:p>
            <a:pPr lvl="1"/>
            <a:r>
              <a:rPr lang="en-US" dirty="0" err="1" smtClean="0"/>
              <a:t>Cheryle</a:t>
            </a:r>
            <a:r>
              <a:rPr lang="en-US" dirty="0" smtClean="0"/>
              <a:t> Sutton – Culinary Arts Teacher</a:t>
            </a:r>
          </a:p>
          <a:p>
            <a:pPr lvl="2"/>
            <a:r>
              <a:rPr lang="en-US" dirty="0" smtClean="0"/>
              <a:t>We will grow food for Events</a:t>
            </a:r>
          </a:p>
          <a:p>
            <a:r>
              <a:rPr lang="en-US" dirty="0" smtClean="0"/>
              <a:t>RCHS Garden will be a demonstration sight for the community.  Walk out to the garden.  Set goals, Routines, Duties, Leadership roles.</a:t>
            </a:r>
            <a:endParaRPr lang="en-US" dirty="0"/>
          </a:p>
        </p:txBody>
      </p:sp>
      <p:sp>
        <p:nvSpPr>
          <p:cNvPr id="4" name="TextBox 3"/>
          <p:cNvSpPr txBox="1"/>
          <p:nvPr/>
        </p:nvSpPr>
        <p:spPr>
          <a:xfrm>
            <a:off x="4876800" y="152400"/>
            <a:ext cx="3352800" cy="369332"/>
          </a:xfrm>
          <a:prstGeom prst="rect">
            <a:avLst/>
          </a:prstGeom>
          <a:noFill/>
        </p:spPr>
        <p:txBody>
          <a:bodyPr wrap="square" rtlCol="0">
            <a:spAutoFit/>
          </a:bodyPr>
          <a:lstStyle/>
          <a:p>
            <a:r>
              <a:rPr lang="en-US" dirty="0" smtClean="0"/>
              <a:t>Day 1</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895600" cy="2171700"/>
          </a:xfrm>
          <a:prstGeom prst="rect">
            <a:avLst/>
          </a:prstGeom>
        </p:spPr>
      </p:pic>
    </p:spTree>
    <p:extLst>
      <p:ext uri="{BB962C8B-B14F-4D97-AF65-F5344CB8AC3E}">
        <p14:creationId xmlns:p14="http://schemas.microsoft.com/office/powerpoint/2010/main" val="27087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692"/>
            <a:ext cx="7024744" cy="1143000"/>
          </a:xfrm>
        </p:spPr>
        <p:txBody>
          <a:bodyPr/>
          <a:lstStyle/>
          <a:p>
            <a:r>
              <a:rPr lang="en-US" dirty="0" smtClean="0"/>
              <a:t>Ice Breaker</a:t>
            </a:r>
            <a:endParaRPr lang="en-US" dirty="0"/>
          </a:p>
        </p:txBody>
      </p:sp>
      <p:sp>
        <p:nvSpPr>
          <p:cNvPr id="3" name="Content Placeholder 2"/>
          <p:cNvSpPr>
            <a:spLocks noGrp="1"/>
          </p:cNvSpPr>
          <p:nvPr>
            <p:ph idx="1"/>
          </p:nvPr>
        </p:nvSpPr>
        <p:spPr>
          <a:xfrm>
            <a:off x="457200" y="1445911"/>
            <a:ext cx="6777317" cy="3508977"/>
          </a:xfrm>
        </p:spPr>
        <p:txBody>
          <a:bodyPr/>
          <a:lstStyle/>
          <a:p>
            <a:r>
              <a:rPr lang="en-US" dirty="0" smtClean="0"/>
              <a:t>Squishy Name game.</a:t>
            </a:r>
          </a:p>
          <a:p>
            <a:r>
              <a:rPr lang="en-US" dirty="0" smtClean="0"/>
              <a:t>I love my Neighbor who…</a:t>
            </a:r>
            <a:endParaRPr lang="en-US" dirty="0"/>
          </a:p>
        </p:txBody>
      </p:sp>
      <p:sp>
        <p:nvSpPr>
          <p:cNvPr id="4" name="TextBox 3"/>
          <p:cNvSpPr txBox="1"/>
          <p:nvPr/>
        </p:nvSpPr>
        <p:spPr>
          <a:xfrm>
            <a:off x="4876800" y="152400"/>
            <a:ext cx="3352800" cy="369332"/>
          </a:xfrm>
          <a:prstGeom prst="rect">
            <a:avLst/>
          </a:prstGeom>
          <a:noFill/>
        </p:spPr>
        <p:txBody>
          <a:bodyPr wrap="square" rtlCol="0">
            <a:spAutoFit/>
          </a:bodyPr>
          <a:lstStyle/>
          <a:p>
            <a:r>
              <a:rPr lang="en-US" dirty="0" smtClean="0"/>
              <a:t>Day 1</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347675"/>
            <a:ext cx="5511799" cy="4116625"/>
          </a:xfrm>
          <a:prstGeom prst="rect">
            <a:avLst/>
          </a:prstGeom>
        </p:spPr>
      </p:pic>
    </p:spTree>
    <p:extLst>
      <p:ext uri="{BB962C8B-B14F-4D97-AF65-F5344CB8AC3E}">
        <p14:creationId xmlns:p14="http://schemas.microsoft.com/office/powerpoint/2010/main" val="490738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2514600"/>
          </a:xfrm>
        </p:spPr>
        <p:txBody>
          <a:bodyPr>
            <a:normAutofit/>
          </a:bodyPr>
          <a:lstStyle/>
          <a:p>
            <a:r>
              <a:rPr lang="en-US" dirty="0" smtClean="0"/>
              <a:t/>
            </a:r>
            <a:br>
              <a:rPr lang="en-US" dirty="0" smtClean="0"/>
            </a:br>
            <a:r>
              <a:rPr lang="en-US" dirty="0" smtClean="0"/>
              <a:t>					Your mission:</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Create healthy productive soil from the salvaged soil </a:t>
            </a:r>
          </a:p>
          <a:p>
            <a:r>
              <a:rPr lang="en-US" dirty="0" smtClean="0"/>
              <a:t>Produce healthy fresh food for RCHS &amp; Culinary</a:t>
            </a:r>
          </a:p>
          <a:p>
            <a:r>
              <a:rPr lang="en-US" dirty="0" smtClean="0"/>
              <a:t>Learn how to harvest summer crops and start, transplant, fertilize and grow winter crops.</a:t>
            </a:r>
            <a:endParaRPr lang="en-US" dirty="0"/>
          </a:p>
        </p:txBody>
      </p:sp>
      <p:sp>
        <p:nvSpPr>
          <p:cNvPr id="4" name="TextBox 3"/>
          <p:cNvSpPr txBox="1"/>
          <p:nvPr/>
        </p:nvSpPr>
        <p:spPr>
          <a:xfrm>
            <a:off x="4876800" y="152400"/>
            <a:ext cx="2819400" cy="461665"/>
          </a:xfrm>
          <a:prstGeom prst="rect">
            <a:avLst/>
          </a:prstGeom>
          <a:noFill/>
        </p:spPr>
        <p:txBody>
          <a:bodyPr wrap="square" rtlCol="0">
            <a:spAutoFit/>
          </a:bodyPr>
          <a:lstStyle/>
          <a:p>
            <a:r>
              <a:rPr lang="en-US" sz="2400" dirty="0" smtClean="0"/>
              <a:t>Day 2</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29" y="152400"/>
            <a:ext cx="2910736" cy="2171252"/>
          </a:xfrm>
          <a:prstGeom prst="rect">
            <a:avLst/>
          </a:prstGeom>
        </p:spPr>
      </p:pic>
    </p:spTree>
    <p:extLst>
      <p:ext uri="{BB962C8B-B14F-4D97-AF65-F5344CB8AC3E}">
        <p14:creationId xmlns:p14="http://schemas.microsoft.com/office/powerpoint/2010/main" val="268601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066"/>
            <a:ext cx="7024744" cy="1143000"/>
          </a:xfrm>
        </p:spPr>
        <p:txBody>
          <a:bodyPr>
            <a:normAutofit fontScale="90000"/>
          </a:bodyPr>
          <a:lstStyle/>
          <a:p>
            <a:r>
              <a:rPr lang="en-US" dirty="0" smtClean="0"/>
              <a:t>Planting Seeds for the garden</a:t>
            </a:r>
            <a:endParaRPr lang="en-US" dirty="0"/>
          </a:p>
        </p:txBody>
      </p:sp>
      <p:sp>
        <p:nvSpPr>
          <p:cNvPr id="3" name="Content Placeholder 2"/>
          <p:cNvSpPr>
            <a:spLocks noGrp="1"/>
          </p:cNvSpPr>
          <p:nvPr>
            <p:ph idx="1"/>
          </p:nvPr>
        </p:nvSpPr>
        <p:spPr>
          <a:xfrm>
            <a:off x="457200" y="1514185"/>
            <a:ext cx="6777317" cy="3508977"/>
          </a:xfrm>
        </p:spPr>
        <p:txBody>
          <a:bodyPr/>
          <a:lstStyle/>
          <a:p>
            <a:r>
              <a:rPr lang="en-US" dirty="0" smtClean="0"/>
              <a:t>Choose what you would like to plant in a container.</a:t>
            </a:r>
          </a:p>
          <a:p>
            <a:r>
              <a:rPr lang="en-US" dirty="0" smtClean="0"/>
              <a:t>Use only 2 seeds</a:t>
            </a:r>
          </a:p>
          <a:p>
            <a:r>
              <a:rPr lang="en-US" dirty="0" smtClean="0"/>
              <a:t>Read how deep they are planted.</a:t>
            </a:r>
          </a:p>
          <a:p>
            <a:r>
              <a:rPr lang="en-US" dirty="0" smtClean="0"/>
              <a:t>Water </a:t>
            </a:r>
            <a:endParaRPr lang="en-US" dirty="0"/>
          </a:p>
        </p:txBody>
      </p:sp>
      <p:sp>
        <p:nvSpPr>
          <p:cNvPr id="4" name="TextBox 3"/>
          <p:cNvSpPr txBox="1"/>
          <p:nvPr/>
        </p:nvSpPr>
        <p:spPr>
          <a:xfrm>
            <a:off x="4876800" y="152400"/>
            <a:ext cx="2362200" cy="369332"/>
          </a:xfrm>
          <a:prstGeom prst="rect">
            <a:avLst/>
          </a:prstGeom>
          <a:noFill/>
        </p:spPr>
        <p:txBody>
          <a:bodyPr wrap="square" rtlCol="0">
            <a:spAutoFit/>
          </a:bodyPr>
          <a:lstStyle/>
          <a:p>
            <a:r>
              <a:rPr lang="en-US" dirty="0" smtClean="0"/>
              <a:t>Activity Day 3</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68673"/>
            <a:ext cx="4621571" cy="3458724"/>
          </a:xfrm>
          <a:prstGeom prst="rect">
            <a:avLst/>
          </a:prstGeom>
        </p:spPr>
      </p:pic>
    </p:spTree>
    <p:extLst>
      <p:ext uri="{BB962C8B-B14F-4D97-AF65-F5344CB8AC3E}">
        <p14:creationId xmlns:p14="http://schemas.microsoft.com/office/powerpoint/2010/main" val="227396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377"/>
            <a:ext cx="7024744" cy="595823"/>
          </a:xfrm>
        </p:spPr>
        <p:txBody>
          <a:bodyPr>
            <a:normAutofit/>
          </a:bodyPr>
          <a:lstStyle/>
          <a:p>
            <a:r>
              <a:rPr lang="en-US" sz="3200" b="1" dirty="0" smtClean="0"/>
              <a:t>Leadership Offices</a:t>
            </a:r>
            <a:endParaRPr lang="en-US" sz="3200" b="1" dirty="0"/>
          </a:p>
        </p:txBody>
      </p:sp>
      <p:sp>
        <p:nvSpPr>
          <p:cNvPr id="3" name="Content Placeholder 2"/>
          <p:cNvSpPr>
            <a:spLocks noGrp="1"/>
          </p:cNvSpPr>
          <p:nvPr>
            <p:ph idx="1"/>
          </p:nvPr>
        </p:nvSpPr>
        <p:spPr>
          <a:xfrm>
            <a:off x="304800" y="685800"/>
            <a:ext cx="8458200" cy="5867400"/>
          </a:xfrm>
        </p:spPr>
        <p:txBody>
          <a:bodyPr>
            <a:noAutofit/>
          </a:bodyPr>
          <a:lstStyle/>
          <a:p>
            <a:r>
              <a:rPr lang="en-US" b="1" dirty="0" smtClean="0"/>
              <a:t>President</a:t>
            </a:r>
            <a:r>
              <a:rPr lang="en-US" dirty="0" smtClean="0"/>
              <a:t>- Organize Officers and communicate objectives, carry through with goals set by class.</a:t>
            </a:r>
          </a:p>
          <a:p>
            <a:r>
              <a:rPr lang="en-US" b="1" dirty="0" smtClean="0"/>
              <a:t>Vice President </a:t>
            </a:r>
            <a:r>
              <a:rPr lang="en-US" dirty="0" smtClean="0"/>
              <a:t>– Support the president in organization of class meetings, communication throughout the class &amp; school/ board with overall goals, achievements.</a:t>
            </a:r>
          </a:p>
          <a:p>
            <a:r>
              <a:rPr lang="en-US" b="1" dirty="0" smtClean="0"/>
              <a:t>Secretary</a:t>
            </a:r>
            <a:r>
              <a:rPr lang="en-US" dirty="0" smtClean="0"/>
              <a:t> – Written documentation of class meetings with goals, achievements. Communicate with all levels of officers and class members.</a:t>
            </a:r>
          </a:p>
          <a:p>
            <a:r>
              <a:rPr lang="en-US" b="1" dirty="0" smtClean="0"/>
              <a:t>Treasurer</a:t>
            </a:r>
            <a:r>
              <a:rPr lang="en-US" dirty="0" smtClean="0"/>
              <a:t> – Keep track of donations and expenditures, be present at all fundraisers.</a:t>
            </a:r>
          </a:p>
          <a:p>
            <a:r>
              <a:rPr lang="en-US" b="1" dirty="0" smtClean="0"/>
              <a:t>Videographer</a:t>
            </a:r>
            <a:r>
              <a:rPr lang="en-US" dirty="0" smtClean="0"/>
              <a:t>- Develop, create, &amp; document our adventures.</a:t>
            </a:r>
          </a:p>
          <a:p>
            <a:r>
              <a:rPr lang="en-US" b="1" dirty="0" smtClean="0"/>
              <a:t>Publicist </a:t>
            </a:r>
            <a:r>
              <a:rPr lang="en-US" dirty="0" smtClean="0"/>
              <a:t>– Advertise F2F achievements, goals.</a:t>
            </a:r>
            <a:endParaRPr lang="en-US" dirty="0"/>
          </a:p>
        </p:txBody>
      </p:sp>
      <p:sp>
        <p:nvSpPr>
          <p:cNvPr id="4" name="TextBox 3"/>
          <p:cNvSpPr txBox="1"/>
          <p:nvPr/>
        </p:nvSpPr>
        <p:spPr>
          <a:xfrm>
            <a:off x="4671291" y="0"/>
            <a:ext cx="3505200" cy="461665"/>
          </a:xfrm>
          <a:prstGeom prst="rect">
            <a:avLst/>
          </a:prstGeom>
          <a:noFill/>
        </p:spPr>
        <p:txBody>
          <a:bodyPr wrap="square" rtlCol="0">
            <a:spAutoFit/>
          </a:bodyPr>
          <a:lstStyle/>
          <a:p>
            <a:r>
              <a:rPr lang="en-US" sz="2400" b="1" dirty="0" smtClean="0"/>
              <a:t>2015 Spring Term </a:t>
            </a:r>
            <a:endParaRPr lang="en-US" sz="2400" b="1" dirty="0"/>
          </a:p>
        </p:txBody>
      </p:sp>
    </p:spTree>
    <p:extLst>
      <p:ext uri="{BB962C8B-B14F-4D97-AF65-F5344CB8AC3E}">
        <p14:creationId xmlns:p14="http://schemas.microsoft.com/office/powerpoint/2010/main" val="4209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Garden…</a:t>
            </a:r>
            <a:endParaRPr lang="en-US" dirty="0"/>
          </a:p>
        </p:txBody>
      </p:sp>
      <p:sp>
        <p:nvSpPr>
          <p:cNvPr id="3" name="Content Placeholder 2"/>
          <p:cNvSpPr>
            <a:spLocks noGrp="1"/>
          </p:cNvSpPr>
          <p:nvPr>
            <p:ph idx="1"/>
          </p:nvPr>
        </p:nvSpPr>
        <p:spPr>
          <a:xfrm>
            <a:off x="457200" y="2133600"/>
            <a:ext cx="8229600" cy="3699029"/>
          </a:xfrm>
        </p:spPr>
        <p:txBody>
          <a:bodyPr>
            <a:normAutofit fontScale="92500" lnSpcReduction="20000"/>
          </a:bodyPr>
          <a:lstStyle/>
          <a:p>
            <a:r>
              <a:rPr lang="en-US" dirty="0" smtClean="0"/>
              <a:t>Harvest for the Cafeteria</a:t>
            </a:r>
          </a:p>
          <a:p>
            <a:r>
              <a:rPr lang="en-US" dirty="0" smtClean="0"/>
              <a:t>Pull Weeds</a:t>
            </a:r>
          </a:p>
          <a:p>
            <a:r>
              <a:rPr lang="en-US" dirty="0" smtClean="0"/>
              <a:t>Water</a:t>
            </a:r>
          </a:p>
          <a:p>
            <a:r>
              <a:rPr lang="en-US" dirty="0" smtClean="0"/>
              <a:t>Plant seeds for Spring crop:</a:t>
            </a:r>
          </a:p>
          <a:p>
            <a:r>
              <a:rPr lang="en-US" dirty="0" smtClean="0"/>
              <a:t>Fertilize</a:t>
            </a:r>
          </a:p>
          <a:p>
            <a:r>
              <a:rPr lang="en-US" dirty="0" smtClean="0"/>
              <a:t>Collect Marigold Seeds.</a:t>
            </a:r>
          </a:p>
          <a:p>
            <a:r>
              <a:rPr lang="en-US" dirty="0" smtClean="0"/>
              <a:t>Harvest Coriander Seeds.</a:t>
            </a:r>
          </a:p>
          <a:p>
            <a:r>
              <a:rPr lang="en-US" dirty="0" smtClean="0"/>
              <a:t>Create bouquet of flowers for the front office. – Weekly</a:t>
            </a:r>
          </a:p>
          <a:p>
            <a:r>
              <a:rPr lang="en-US" dirty="0" smtClean="0"/>
              <a:t>Turn compost, &amp; water</a:t>
            </a:r>
          </a:p>
          <a:p>
            <a:r>
              <a:rPr lang="en-US" dirty="0" smtClean="0"/>
              <a:t>Move garden tools to shed.</a:t>
            </a:r>
          </a:p>
          <a:p>
            <a:endParaRPr lang="en-US" dirty="0" smtClean="0"/>
          </a:p>
          <a:p>
            <a:endParaRPr lang="en-US" dirty="0"/>
          </a:p>
        </p:txBody>
      </p:sp>
      <p:sp>
        <p:nvSpPr>
          <p:cNvPr id="4" name="Rectangle 3"/>
          <p:cNvSpPr/>
          <p:nvPr/>
        </p:nvSpPr>
        <p:spPr>
          <a:xfrm>
            <a:off x="4724400" y="76200"/>
            <a:ext cx="829073" cy="369332"/>
          </a:xfrm>
          <a:prstGeom prst="rect">
            <a:avLst/>
          </a:prstGeom>
        </p:spPr>
        <p:txBody>
          <a:bodyPr wrap="none">
            <a:spAutoFit/>
          </a:bodyPr>
          <a:lstStyle/>
          <a:p>
            <a:r>
              <a:rPr lang="en-US" dirty="0"/>
              <a:t>Day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136"/>
            <a:ext cx="3319818" cy="4426424"/>
          </a:xfrm>
          <a:prstGeom prst="rect">
            <a:avLst/>
          </a:prstGeom>
        </p:spPr>
      </p:pic>
    </p:spTree>
    <p:extLst>
      <p:ext uri="{BB962C8B-B14F-4D97-AF65-F5344CB8AC3E}">
        <p14:creationId xmlns:p14="http://schemas.microsoft.com/office/powerpoint/2010/main" val="56399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835" y="391103"/>
            <a:ext cx="7024744" cy="1143000"/>
          </a:xfrm>
        </p:spPr>
        <p:txBody>
          <a:bodyPr/>
          <a:lstStyle/>
          <a:p>
            <a:r>
              <a:rPr lang="en-US" dirty="0" smtClean="0"/>
              <a:t>Fundraisers Events</a:t>
            </a:r>
            <a:endParaRPr lang="en-US" dirty="0"/>
          </a:p>
        </p:txBody>
      </p:sp>
      <p:sp>
        <p:nvSpPr>
          <p:cNvPr id="3" name="Content Placeholder 2"/>
          <p:cNvSpPr>
            <a:spLocks noGrp="1"/>
          </p:cNvSpPr>
          <p:nvPr>
            <p:ph idx="1"/>
          </p:nvPr>
        </p:nvSpPr>
        <p:spPr>
          <a:xfrm>
            <a:off x="533400" y="1676400"/>
            <a:ext cx="8153400" cy="4156229"/>
          </a:xfrm>
        </p:spPr>
        <p:txBody>
          <a:bodyPr>
            <a:normAutofit lnSpcReduction="10000"/>
          </a:bodyPr>
          <a:lstStyle/>
          <a:p>
            <a:r>
              <a:rPr lang="en-US" dirty="0" smtClean="0"/>
              <a:t>Put Carpet under </a:t>
            </a:r>
            <a:r>
              <a:rPr lang="en-US" b="1" dirty="0" smtClean="0"/>
              <a:t>Pumpkins</a:t>
            </a:r>
            <a:r>
              <a:rPr lang="en-US" dirty="0" smtClean="0"/>
              <a:t>. </a:t>
            </a:r>
            <a:r>
              <a:rPr lang="en-US" sz="1600" b="1" dirty="0" smtClean="0"/>
              <a:t>Silent Auction Oct. 27</a:t>
            </a:r>
            <a:r>
              <a:rPr lang="en-US" sz="1600" b="1" baseline="30000" dirty="0" smtClean="0"/>
              <a:t>th</a:t>
            </a:r>
            <a:r>
              <a:rPr lang="en-US" sz="1600" b="1" dirty="0" smtClean="0"/>
              <a:t> – 31st</a:t>
            </a:r>
          </a:p>
          <a:p>
            <a:r>
              <a:rPr lang="en-US" dirty="0" smtClean="0"/>
              <a:t>Salsa Tasting Fundraiser</a:t>
            </a:r>
          </a:p>
          <a:p>
            <a:r>
              <a:rPr lang="en-US" dirty="0" smtClean="0"/>
              <a:t>Flowers for Valentine’s Day</a:t>
            </a:r>
          </a:p>
          <a:p>
            <a:r>
              <a:rPr lang="en-US" dirty="0" smtClean="0"/>
              <a:t>Flowers for Mother’s Day</a:t>
            </a:r>
          </a:p>
          <a:p>
            <a:r>
              <a:rPr lang="en-US" dirty="0" smtClean="0"/>
              <a:t>Flowers for Graduation</a:t>
            </a:r>
          </a:p>
          <a:p>
            <a:r>
              <a:rPr lang="en-US" dirty="0" smtClean="0"/>
              <a:t>Taste our Garden Event</a:t>
            </a:r>
          </a:p>
          <a:p>
            <a:r>
              <a:rPr lang="en-US" dirty="0" smtClean="0"/>
              <a:t>Culinary Events</a:t>
            </a:r>
          </a:p>
          <a:p>
            <a:r>
              <a:rPr lang="en-US" dirty="0" smtClean="0"/>
              <a:t>Science is Awesome Night</a:t>
            </a:r>
          </a:p>
          <a:p>
            <a:r>
              <a:rPr lang="en-US" dirty="0" smtClean="0"/>
              <a:t>End of the Year seedling give away</a:t>
            </a:r>
          </a:p>
          <a:p>
            <a:r>
              <a:rPr lang="en-US" dirty="0" smtClean="0"/>
              <a:t>Plant flower seeds from Clare’s funeral (family)</a:t>
            </a:r>
          </a:p>
          <a:p>
            <a:endParaRPr lang="en-US" dirty="0" smtClean="0"/>
          </a:p>
        </p:txBody>
      </p:sp>
      <p:sp>
        <p:nvSpPr>
          <p:cNvPr id="4" name="TextBox 3"/>
          <p:cNvSpPr txBox="1"/>
          <p:nvPr/>
        </p:nvSpPr>
        <p:spPr>
          <a:xfrm>
            <a:off x="4648200" y="0"/>
            <a:ext cx="3581400" cy="369332"/>
          </a:xfrm>
          <a:prstGeom prst="rect">
            <a:avLst/>
          </a:prstGeom>
          <a:noFill/>
        </p:spPr>
        <p:txBody>
          <a:bodyPr wrap="square" rtlCol="0">
            <a:spAutoFit/>
          </a:bodyPr>
          <a:lstStyle/>
          <a:p>
            <a:r>
              <a:rPr lang="en-US" b="1" dirty="0" smtClean="0"/>
              <a:t>Special Officer Meetings</a:t>
            </a:r>
            <a:endParaRPr lang="en-US" b="1" dirty="0"/>
          </a:p>
        </p:txBody>
      </p:sp>
    </p:spTree>
    <p:extLst>
      <p:ext uri="{BB962C8B-B14F-4D97-AF65-F5344CB8AC3E}">
        <p14:creationId xmlns:p14="http://schemas.microsoft.com/office/powerpoint/2010/main" val="236717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Projects 40%</a:t>
            </a:r>
          </a:p>
          <a:p>
            <a:r>
              <a:rPr lang="en-US" dirty="0" smtClean="0"/>
              <a:t>Notebook 20%</a:t>
            </a:r>
          </a:p>
          <a:p>
            <a:r>
              <a:rPr lang="en-US" dirty="0" smtClean="0"/>
              <a:t>Participation </a:t>
            </a:r>
            <a:r>
              <a:rPr lang="en-US" dirty="0"/>
              <a:t>2</a:t>
            </a:r>
            <a:r>
              <a:rPr lang="en-US" dirty="0" smtClean="0"/>
              <a:t>0%</a:t>
            </a:r>
          </a:p>
          <a:p>
            <a:r>
              <a:rPr lang="en-US" dirty="0" smtClean="0"/>
              <a:t>Quizzes/ Tests 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027664"/>
            <a:ext cx="3926920" cy="5257800"/>
          </a:xfrm>
          <a:prstGeom prst="rect">
            <a:avLst/>
          </a:prstGeom>
        </p:spPr>
      </p:pic>
    </p:spTree>
    <p:extLst>
      <p:ext uri="{BB962C8B-B14F-4D97-AF65-F5344CB8AC3E}">
        <p14:creationId xmlns:p14="http://schemas.microsoft.com/office/powerpoint/2010/main" val="2824152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for F2F Guest speakers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Rainy Day speakers:</a:t>
            </a:r>
          </a:p>
          <a:p>
            <a:r>
              <a:rPr lang="en-US" dirty="0" smtClean="0"/>
              <a:t>Mayor </a:t>
            </a:r>
            <a:r>
              <a:rPr lang="en-US" dirty="0" err="1" smtClean="0"/>
              <a:t>Cabaldon</a:t>
            </a:r>
            <a:endParaRPr lang="en-US" dirty="0" smtClean="0"/>
          </a:p>
          <a:p>
            <a:r>
              <a:rPr lang="en-US" dirty="0" err="1" smtClean="0"/>
              <a:t>Kymberleigh</a:t>
            </a:r>
            <a:r>
              <a:rPr lang="en-US" dirty="0" smtClean="0"/>
              <a:t> Smith</a:t>
            </a:r>
          </a:p>
          <a:p>
            <a:r>
              <a:rPr lang="en-US" dirty="0" smtClean="0"/>
              <a:t>Broderick Roadhouse – Chris </a:t>
            </a:r>
            <a:r>
              <a:rPr lang="en-US" dirty="0" err="1"/>
              <a:t>J</a:t>
            </a:r>
            <a:r>
              <a:rPr lang="en-US" dirty="0" err="1" smtClean="0"/>
              <a:t>odroz</a:t>
            </a:r>
            <a:endParaRPr lang="en-US" dirty="0" smtClean="0"/>
          </a:p>
          <a:p>
            <a:r>
              <a:rPr lang="en-US" dirty="0" smtClean="0"/>
              <a:t>UC Davis Master Gardeners</a:t>
            </a:r>
          </a:p>
          <a:p>
            <a:r>
              <a:rPr lang="en-US" dirty="0" smtClean="0"/>
              <a:t>Sustainable Farmer – </a:t>
            </a:r>
            <a:r>
              <a:rPr lang="en-US" dirty="0" err="1" smtClean="0"/>
              <a:t>Caypay</a:t>
            </a:r>
            <a:r>
              <a:rPr lang="en-US" dirty="0" smtClean="0"/>
              <a:t> Organics</a:t>
            </a:r>
          </a:p>
          <a:p>
            <a:r>
              <a:rPr lang="en-US" dirty="0" smtClean="0"/>
              <a:t>Rice Cooperative</a:t>
            </a:r>
          </a:p>
          <a:p>
            <a:r>
              <a:rPr lang="en-US" dirty="0" smtClean="0"/>
              <a:t>Yolo Bypass – </a:t>
            </a:r>
            <a:r>
              <a:rPr lang="en-US" dirty="0" err="1" smtClean="0"/>
              <a:t>Cosway</a:t>
            </a:r>
            <a:r>
              <a:rPr lang="en-US" dirty="0" smtClean="0"/>
              <a:t> Wetland</a:t>
            </a:r>
          </a:p>
          <a:p>
            <a:r>
              <a:rPr lang="en-US" dirty="0" smtClean="0"/>
              <a:t>Family run Farms?</a:t>
            </a:r>
          </a:p>
          <a:p>
            <a:r>
              <a:rPr lang="en-US" dirty="0" smtClean="0"/>
              <a:t>Jason </a:t>
            </a:r>
            <a:r>
              <a:rPr lang="en-US" dirty="0" err="1" smtClean="0"/>
              <a:t>Billington</a:t>
            </a:r>
            <a:r>
              <a:rPr lang="en-US" dirty="0" smtClean="0"/>
              <a:t> – ROP Construction</a:t>
            </a:r>
            <a:endParaRPr lang="en-US" dirty="0"/>
          </a:p>
        </p:txBody>
      </p:sp>
    </p:spTree>
    <p:extLst>
      <p:ext uri="{BB962C8B-B14F-4D97-AF65-F5344CB8AC3E}">
        <p14:creationId xmlns:p14="http://schemas.microsoft.com/office/powerpoint/2010/main" val="118486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Erosion</a:t>
            </a:r>
            <a:br>
              <a:rPr lang="en-US" dirty="0"/>
            </a:br>
            <a:endParaRPr lang="en-US" dirty="0"/>
          </a:p>
        </p:txBody>
      </p:sp>
      <p:sp>
        <p:nvSpPr>
          <p:cNvPr id="3" name="Subtitle 2"/>
          <p:cNvSpPr>
            <a:spLocks noGrp="1"/>
          </p:cNvSpPr>
          <p:nvPr>
            <p:ph type="subTitle" idx="1"/>
          </p:nvPr>
        </p:nvSpPr>
        <p:spPr/>
        <p:txBody>
          <a:bodyPr/>
          <a:lstStyle/>
          <a:p>
            <a:r>
              <a:rPr lang="en-US" dirty="0" smtClean="0"/>
              <a:t>F2F2 Week 1</a:t>
            </a:r>
            <a:endParaRPr lang="en-US" dirty="0"/>
          </a:p>
        </p:txBody>
      </p:sp>
    </p:spTree>
    <p:extLst>
      <p:ext uri="{BB962C8B-B14F-4D97-AF65-F5344CB8AC3E}">
        <p14:creationId xmlns:p14="http://schemas.microsoft.com/office/powerpoint/2010/main" val="275842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1627631"/>
          </a:xfrm>
        </p:spPr>
        <p:txBody>
          <a:bodyPr>
            <a:normAutofit fontScale="90000"/>
          </a:bodyPr>
          <a:lstStyle/>
          <a:p>
            <a:r>
              <a:rPr lang="en-US" dirty="0" smtClean="0"/>
              <a:t>1/22 Soil – It’s running away…</a:t>
            </a:r>
            <a:br>
              <a:rPr lang="en-US" dirty="0" smtClean="0"/>
            </a:br>
            <a:r>
              <a:rPr lang="en-US" sz="2700" dirty="0" smtClean="0"/>
              <a:t>Obj. TSW learn about stream flow, soil erosion, and nutrient depletion during a Stream table activity. P. 12 NB</a:t>
            </a:r>
            <a:endParaRPr lang="en-US" sz="27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5111" y="2398567"/>
            <a:ext cx="4187863" cy="3407872"/>
          </a:xfrm>
        </p:spPr>
      </p:pic>
      <p:sp>
        <p:nvSpPr>
          <p:cNvPr id="4" name="Content Placeholder 3"/>
          <p:cNvSpPr>
            <a:spLocks noGrp="1"/>
          </p:cNvSpPr>
          <p:nvPr>
            <p:ph sz="quarter" idx="14"/>
          </p:nvPr>
        </p:nvSpPr>
        <p:spPr>
          <a:xfrm>
            <a:off x="4645152" y="2313431"/>
            <a:ext cx="4041648" cy="3493008"/>
          </a:xfrm>
        </p:spPr>
        <p:txBody>
          <a:bodyPr>
            <a:normAutofit fontScale="92500"/>
          </a:bodyPr>
          <a:lstStyle/>
          <a:p>
            <a:pPr marL="525780" indent="-457200">
              <a:buFont typeface="+mj-lt"/>
              <a:buAutoNum type="arabicPeriod"/>
            </a:pPr>
            <a:r>
              <a:rPr lang="en-US" dirty="0" smtClean="0"/>
              <a:t>Describe the word conservation in terms of soil.</a:t>
            </a:r>
          </a:p>
          <a:p>
            <a:pPr marL="525780" indent="-457200">
              <a:buFont typeface="+mj-lt"/>
              <a:buAutoNum type="arabicPeriod"/>
            </a:pPr>
            <a:r>
              <a:rPr lang="en-US" dirty="0" smtClean="0"/>
              <a:t>Describe the word deterioration in terms of soil.</a:t>
            </a:r>
          </a:p>
          <a:p>
            <a:pPr marL="525780" indent="-457200">
              <a:buFont typeface="+mj-lt"/>
              <a:buAutoNum type="arabicPeriod"/>
            </a:pPr>
            <a:r>
              <a:rPr lang="en-US" dirty="0" smtClean="0"/>
              <a:t>Why is soil management important in agroecosystems</a:t>
            </a:r>
            <a:endParaRPr lang="en-US" dirty="0"/>
          </a:p>
        </p:txBody>
      </p:sp>
    </p:spTree>
    <p:extLst>
      <p:ext uri="{BB962C8B-B14F-4D97-AF65-F5344CB8AC3E}">
        <p14:creationId xmlns:p14="http://schemas.microsoft.com/office/powerpoint/2010/main" val="140181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14400"/>
          </a:xfrm>
        </p:spPr>
        <p:txBody>
          <a:bodyPr>
            <a:normAutofit/>
          </a:bodyPr>
          <a:lstStyle/>
          <a:p>
            <a:r>
              <a:rPr lang="en-US" sz="3200" dirty="0" smtClean="0"/>
              <a:t>Activity – Soil it’s running away p. 13 NB</a:t>
            </a:r>
            <a:endParaRPr lang="en-US" sz="3200" dirty="0"/>
          </a:p>
        </p:txBody>
      </p:sp>
      <p:sp>
        <p:nvSpPr>
          <p:cNvPr id="3" name="Content Placeholder 2"/>
          <p:cNvSpPr>
            <a:spLocks noGrp="1"/>
          </p:cNvSpPr>
          <p:nvPr>
            <p:ph idx="1"/>
          </p:nvPr>
        </p:nvSpPr>
        <p:spPr>
          <a:xfrm>
            <a:off x="533400" y="1600200"/>
            <a:ext cx="8153400" cy="4953000"/>
          </a:xfrm>
        </p:spPr>
        <p:txBody>
          <a:bodyPr>
            <a:normAutofit lnSpcReduction="10000"/>
          </a:bodyPr>
          <a:lstStyle/>
          <a:p>
            <a:pPr marL="525780" indent="-457200">
              <a:buFont typeface="+mj-lt"/>
              <a:buAutoNum type="arabicPeriod"/>
            </a:pPr>
            <a:r>
              <a:rPr lang="en-US" dirty="0" smtClean="0"/>
              <a:t>In your group at your table, fill your tray with 1, 1000 ml of sand poured into the </a:t>
            </a:r>
            <a:r>
              <a:rPr lang="en-US" dirty="0"/>
              <a:t>s</a:t>
            </a:r>
            <a:r>
              <a:rPr lang="en-US" dirty="0" smtClean="0"/>
              <a:t>hallow end of the tray. </a:t>
            </a:r>
          </a:p>
          <a:p>
            <a:pPr marL="525780" indent="-457200">
              <a:buFont typeface="+mj-lt"/>
              <a:buAutoNum type="arabicPeriod"/>
            </a:pPr>
            <a:r>
              <a:rPr lang="en-US" dirty="0" smtClean="0"/>
              <a:t>Get a water bottle ½ - full of water.</a:t>
            </a:r>
          </a:p>
          <a:p>
            <a:pPr marL="525780" indent="-457200">
              <a:buFont typeface="+mj-lt"/>
              <a:buAutoNum type="arabicPeriod"/>
            </a:pPr>
            <a:r>
              <a:rPr lang="en-US" dirty="0" smtClean="0"/>
              <a:t>Spray the shallow end of the sand and describe what happens in your NB, page 13.</a:t>
            </a:r>
          </a:p>
          <a:p>
            <a:pPr marL="525780" indent="-457200">
              <a:buFont typeface="+mj-lt"/>
              <a:buAutoNum type="arabicPeriod"/>
            </a:pPr>
            <a:r>
              <a:rPr lang="en-US" dirty="0" smtClean="0"/>
              <a:t>Answer the following questions: </a:t>
            </a:r>
          </a:p>
          <a:p>
            <a:pPr marL="68580" indent="0">
              <a:buNone/>
            </a:pPr>
            <a:r>
              <a:rPr lang="en-US" dirty="0"/>
              <a:t>	</a:t>
            </a:r>
            <a:r>
              <a:rPr lang="en-US" dirty="0" smtClean="0"/>
              <a:t>How does the soil erosion happen? Describe your observations in detail.</a:t>
            </a:r>
          </a:p>
          <a:p>
            <a:pPr marL="68580" indent="0">
              <a:buNone/>
            </a:pPr>
            <a:r>
              <a:rPr lang="en-US" dirty="0" smtClean="0"/>
              <a:t>	Why is erosion unhealthy for the agroecosystems?</a:t>
            </a:r>
          </a:p>
          <a:p>
            <a:pPr marL="68580" indent="0">
              <a:buNone/>
            </a:pPr>
            <a:r>
              <a:rPr lang="en-US" dirty="0" smtClean="0"/>
              <a:t>	What steps/ practices could prevent or reduce soil erosion?</a:t>
            </a:r>
          </a:p>
          <a:p>
            <a:pPr marL="525780" indent="-457200">
              <a:buFont typeface="+mj-lt"/>
              <a:buAutoNum type="arabicPeriod"/>
            </a:pPr>
            <a:endParaRPr lang="en-US" dirty="0"/>
          </a:p>
        </p:txBody>
      </p:sp>
    </p:spTree>
    <p:extLst>
      <p:ext uri="{BB962C8B-B14F-4D97-AF65-F5344CB8AC3E}">
        <p14:creationId xmlns:p14="http://schemas.microsoft.com/office/powerpoint/2010/main" val="52433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normAutofit fontScale="90000"/>
          </a:bodyPr>
          <a:lstStyle/>
          <a:p>
            <a:r>
              <a:rPr lang="en-US" dirty="0" smtClean="0"/>
              <a:t>Activity- Nutrients – Where did they go? P. 15 NB</a:t>
            </a:r>
            <a:endParaRPr lang="en-US" dirty="0"/>
          </a:p>
        </p:txBody>
      </p:sp>
      <p:sp>
        <p:nvSpPr>
          <p:cNvPr id="3" name="Content Placeholder 2"/>
          <p:cNvSpPr>
            <a:spLocks noGrp="1"/>
          </p:cNvSpPr>
          <p:nvPr>
            <p:ph idx="1"/>
          </p:nvPr>
        </p:nvSpPr>
        <p:spPr>
          <a:xfrm>
            <a:off x="457200" y="1752600"/>
            <a:ext cx="8229600" cy="3661965"/>
          </a:xfrm>
        </p:spPr>
        <p:txBody>
          <a:bodyPr/>
          <a:lstStyle/>
          <a:p>
            <a:r>
              <a:rPr lang="en-US" dirty="0" smtClean="0"/>
              <a:t>Introduction/ discussion:</a:t>
            </a:r>
          </a:p>
          <a:p>
            <a:pPr lvl="1"/>
            <a:r>
              <a:rPr lang="en-US" dirty="0" smtClean="0"/>
              <a:t>What are the main plant nutrients and where are they obtained?</a:t>
            </a:r>
          </a:p>
          <a:p>
            <a:pPr lvl="1"/>
            <a:r>
              <a:rPr lang="en-US" dirty="0" smtClean="0"/>
              <a:t>What can happen to plants if nutrients become depleted?</a:t>
            </a:r>
          </a:p>
          <a:p>
            <a:pPr lvl="1"/>
            <a:r>
              <a:rPr lang="en-US" dirty="0" smtClean="0"/>
              <a:t>How can nutrient depletion occur?</a:t>
            </a:r>
          </a:p>
          <a:p>
            <a:endParaRPr lang="en-US" dirty="0"/>
          </a:p>
        </p:txBody>
      </p:sp>
    </p:spTree>
    <p:extLst>
      <p:ext uri="{BB962C8B-B14F-4D97-AF65-F5344CB8AC3E}">
        <p14:creationId xmlns:p14="http://schemas.microsoft.com/office/powerpoint/2010/main" val="1084583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Nutrients – Where did they go</a:t>
            </a:r>
            <a:r>
              <a:rPr lang="en-US" dirty="0" smtClean="0"/>
              <a:t>? P. 15 NB</a:t>
            </a:r>
            <a:endParaRPr lang="en-US" dirty="0"/>
          </a:p>
        </p:txBody>
      </p:sp>
      <p:sp>
        <p:nvSpPr>
          <p:cNvPr id="3" name="Content Placeholder 2"/>
          <p:cNvSpPr>
            <a:spLocks noGrp="1"/>
          </p:cNvSpPr>
          <p:nvPr>
            <p:ph idx="1"/>
          </p:nvPr>
        </p:nvSpPr>
        <p:spPr>
          <a:xfrm>
            <a:off x="457200" y="2323652"/>
            <a:ext cx="8229600" cy="3508977"/>
          </a:xfrm>
        </p:spPr>
        <p:txBody>
          <a:bodyPr>
            <a:normAutofit fontScale="92500" lnSpcReduction="10000"/>
          </a:bodyPr>
          <a:lstStyle/>
          <a:p>
            <a:r>
              <a:rPr lang="en-US" dirty="0" smtClean="0"/>
              <a:t>Directions:</a:t>
            </a:r>
          </a:p>
          <a:p>
            <a:pPr marL="525780" indent="-457200">
              <a:buFont typeface="+mj-lt"/>
              <a:buAutoNum type="arabicPeriod"/>
            </a:pPr>
            <a:r>
              <a:rPr lang="en-US" dirty="0" smtClean="0"/>
              <a:t>Apply food coloring (1 drop only) to three different areas of your tray of sand. On or under the sand. (describe different soil types).</a:t>
            </a:r>
          </a:p>
          <a:p>
            <a:pPr marL="525780" indent="-457200">
              <a:buFont typeface="+mj-lt"/>
              <a:buAutoNum type="arabicPeriod"/>
            </a:pPr>
            <a:r>
              <a:rPr lang="en-US" dirty="0" smtClean="0"/>
              <a:t>Simulate rain with the hand sprayer.</a:t>
            </a:r>
          </a:p>
          <a:p>
            <a:pPr marL="822960" lvl="1" indent="-457200">
              <a:buFont typeface="+mj-lt"/>
              <a:buAutoNum type="arabicPeriod"/>
            </a:pPr>
            <a:r>
              <a:rPr lang="en-US" dirty="0" smtClean="0"/>
              <a:t>Describe your general observations of the demonstration.</a:t>
            </a:r>
          </a:p>
          <a:p>
            <a:pPr marL="822960" lvl="1" indent="-457200">
              <a:buFont typeface="+mj-lt"/>
              <a:buAutoNum type="arabicPeriod"/>
            </a:pPr>
            <a:r>
              <a:rPr lang="en-US" dirty="0" smtClean="0"/>
              <a:t>Explain how nutrient depletion can happen in relation to erosion.</a:t>
            </a:r>
          </a:p>
          <a:p>
            <a:pPr marL="822960" lvl="1" indent="-457200">
              <a:buFont typeface="+mj-lt"/>
              <a:buAutoNum type="arabicPeriod"/>
            </a:pPr>
            <a:r>
              <a:rPr lang="en-US" dirty="0" smtClean="0"/>
              <a:t>Hypothesize how crops planted year after year without any replenishment or rest become depleted of nutrients.</a:t>
            </a:r>
            <a:endParaRPr lang="en-US" dirty="0"/>
          </a:p>
        </p:txBody>
      </p:sp>
    </p:spTree>
    <p:extLst>
      <p:ext uri="{BB962C8B-B14F-4D97-AF65-F5344CB8AC3E}">
        <p14:creationId xmlns:p14="http://schemas.microsoft.com/office/powerpoint/2010/main" val="414182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7664"/>
            <a:ext cx="8001000" cy="1334536"/>
          </a:xfrm>
        </p:spPr>
        <p:txBody>
          <a:bodyPr>
            <a:normAutofit fontScale="90000"/>
          </a:bodyPr>
          <a:lstStyle/>
          <a:p>
            <a:r>
              <a:rPr lang="en-US" dirty="0" smtClean="0"/>
              <a:t>1/20  Farm to Fork</a:t>
            </a:r>
            <a:br>
              <a:rPr lang="en-US" dirty="0" smtClean="0"/>
            </a:br>
            <a:r>
              <a:rPr lang="en-US" dirty="0" smtClean="0"/>
              <a:t>Obj. TSW learn about the reasons for Farm to Fork P. 8 NB</a:t>
            </a:r>
            <a:endParaRPr lang="en-US" dirty="0"/>
          </a:p>
        </p:txBody>
      </p:sp>
      <p:sp>
        <p:nvSpPr>
          <p:cNvPr id="3" name="Content Placeholder 2"/>
          <p:cNvSpPr>
            <a:spLocks noGrp="1"/>
          </p:cNvSpPr>
          <p:nvPr>
            <p:ph sz="half" idx="4294967295"/>
          </p:nvPr>
        </p:nvSpPr>
        <p:spPr>
          <a:xfrm>
            <a:off x="973836" y="2777490"/>
            <a:ext cx="3538728" cy="2482596"/>
          </a:xfrm>
          <a:prstGeom prst="rect">
            <a:avLst/>
          </a:prstGeom>
        </p:spPr>
        <p:txBody>
          <a:bodyPr/>
          <a:lstStyle/>
          <a:p>
            <a:endParaRPr lang="en-US" dirty="0"/>
          </a:p>
        </p:txBody>
      </p:sp>
      <p:sp>
        <p:nvSpPr>
          <p:cNvPr id="4" name="Content Placeholder 3"/>
          <p:cNvSpPr>
            <a:spLocks noGrp="1"/>
          </p:cNvSpPr>
          <p:nvPr>
            <p:ph sz="half" idx="4294967295"/>
          </p:nvPr>
        </p:nvSpPr>
        <p:spPr>
          <a:xfrm>
            <a:off x="4636008" y="2777490"/>
            <a:ext cx="3974592" cy="2482596"/>
          </a:xfrm>
          <a:prstGeom prst="rect">
            <a:avLst/>
          </a:prstGeom>
        </p:spPr>
        <p:txBody>
          <a:bodyPr/>
          <a:lstStyle/>
          <a:p>
            <a:pPr marL="525780" indent="-457200">
              <a:buAutoNum type="arabicPeriod"/>
            </a:pPr>
            <a:r>
              <a:rPr lang="en-US" dirty="0" smtClean="0"/>
              <a:t>Describe Farm to Fork in your own words.</a:t>
            </a:r>
          </a:p>
          <a:p>
            <a:pPr marL="68580" indent="0">
              <a:buNone/>
            </a:pPr>
            <a:r>
              <a:rPr lang="en-US" dirty="0" smtClean="0"/>
              <a:t>2. Name a Cold Season Vegetable.</a:t>
            </a:r>
          </a:p>
          <a:p>
            <a:pPr marL="68580" indent="0">
              <a:buNone/>
            </a:pPr>
            <a:r>
              <a:rPr lang="en-US" dirty="0" smtClean="0"/>
              <a:t>3. Name a Warm season fruit or vegetable.</a:t>
            </a:r>
          </a:p>
          <a:p>
            <a:pPr marL="68580" indent="0">
              <a:buNone/>
            </a:pPr>
            <a:endParaRPr lang="en-US" dirty="0"/>
          </a:p>
        </p:txBody>
      </p:sp>
      <p:pic>
        <p:nvPicPr>
          <p:cNvPr id="5" name="Picture 4"/>
          <p:cNvPicPr>
            <a:picLocks noChangeAspect="1"/>
          </p:cNvPicPr>
          <p:nvPr/>
        </p:nvPicPr>
        <p:blipFill>
          <a:blip r:embed="rId2"/>
          <a:stretch>
            <a:fillRect/>
          </a:stretch>
        </p:blipFill>
        <p:spPr>
          <a:xfrm>
            <a:off x="496465" y="2667000"/>
            <a:ext cx="4139543" cy="3090940"/>
          </a:xfrm>
          <a:prstGeom prst="rect">
            <a:avLst/>
          </a:prstGeom>
        </p:spPr>
      </p:pic>
    </p:spTree>
    <p:extLst>
      <p:ext uri="{BB962C8B-B14F-4D97-AF65-F5344CB8AC3E}">
        <p14:creationId xmlns:p14="http://schemas.microsoft.com/office/powerpoint/2010/main" val="81249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81000"/>
            <a:ext cx="8229600" cy="1143000"/>
          </a:xfrm>
        </p:spPr>
        <p:txBody>
          <a:bodyPr>
            <a:noAutofit/>
          </a:bodyPr>
          <a:lstStyle/>
          <a:p>
            <a:r>
              <a:rPr lang="en-US" sz="2400" dirty="0" smtClean="0"/>
              <a:t>8/21 Soil Erosion</a:t>
            </a:r>
            <a:br>
              <a:rPr lang="en-US" sz="2400" dirty="0" smtClean="0"/>
            </a:br>
            <a:r>
              <a:rPr lang="en-US" sz="2400" dirty="0" smtClean="0"/>
              <a:t>Obj. TSW learn about soil erosion and damaging impacts on farming and the environment. P. 10 NB</a:t>
            </a:r>
            <a:endParaRPr lang="en-US" sz="2400" dirty="0"/>
          </a:p>
        </p:txBody>
      </p:sp>
      <p:pic>
        <p:nvPicPr>
          <p:cNvPr id="5" name="Content Placeholder 4"/>
          <p:cNvPicPr>
            <a:picLocks noGrp="1" noChangeAspect="1"/>
          </p:cNvPicPr>
          <p:nvPr>
            <p:ph sz="quarter" idx="13"/>
          </p:nvPr>
        </p:nvPicPr>
        <p:blipFill>
          <a:blip r:embed="rId2"/>
          <a:stretch>
            <a:fillRect/>
          </a:stretch>
        </p:blipFill>
        <p:spPr>
          <a:xfrm>
            <a:off x="570040" y="1905000"/>
            <a:ext cx="4075112" cy="3056334"/>
          </a:xfrm>
          <a:prstGeom prst="rect">
            <a:avLst/>
          </a:prstGeom>
        </p:spPr>
      </p:pic>
      <p:sp>
        <p:nvSpPr>
          <p:cNvPr id="4" name="Content Placeholder 3"/>
          <p:cNvSpPr>
            <a:spLocks noGrp="1"/>
          </p:cNvSpPr>
          <p:nvPr>
            <p:ph sz="quarter" idx="14"/>
          </p:nvPr>
        </p:nvSpPr>
        <p:spPr>
          <a:xfrm>
            <a:off x="4645152" y="1905000"/>
            <a:ext cx="4114800" cy="3901439"/>
          </a:xfrm>
        </p:spPr>
        <p:txBody>
          <a:bodyPr/>
          <a:lstStyle/>
          <a:p>
            <a:pPr marL="525780" indent="-457200">
              <a:buFont typeface="+mj-lt"/>
              <a:buAutoNum type="arabicPeriod"/>
            </a:pPr>
            <a:r>
              <a:rPr lang="en-US" dirty="0" smtClean="0">
                <a:solidFill>
                  <a:schemeClr val="tx1"/>
                </a:solidFill>
              </a:rPr>
              <a:t>Look at the picture, how would you describe soil erosion?</a:t>
            </a:r>
          </a:p>
          <a:p>
            <a:pPr marL="525780" indent="-457200">
              <a:buFont typeface="+mj-lt"/>
              <a:buAutoNum type="arabicPeriod"/>
            </a:pPr>
            <a:r>
              <a:rPr lang="en-US" dirty="0" smtClean="0">
                <a:solidFill>
                  <a:schemeClr val="tx1"/>
                </a:solidFill>
              </a:rPr>
              <a:t>What problems could this create for farmers?</a:t>
            </a:r>
          </a:p>
          <a:p>
            <a:pPr marL="525780" indent="-457200">
              <a:buFont typeface="+mj-lt"/>
              <a:buAutoNum type="arabicPeriod"/>
            </a:pPr>
            <a:r>
              <a:rPr lang="en-US" dirty="0" smtClean="0">
                <a:solidFill>
                  <a:schemeClr val="tx1"/>
                </a:solidFill>
              </a:rPr>
              <a:t>What problems could develop down stream?</a:t>
            </a:r>
            <a:endParaRPr lang="en-US" dirty="0">
              <a:solidFill>
                <a:schemeClr val="tx1"/>
              </a:solidFill>
            </a:endParaRPr>
          </a:p>
        </p:txBody>
      </p:sp>
    </p:spTree>
    <p:extLst>
      <p:ext uri="{BB962C8B-B14F-4D97-AF65-F5344CB8AC3E}">
        <p14:creationId xmlns:p14="http://schemas.microsoft.com/office/powerpoint/2010/main" val="170742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Unfortunate Homeowner</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View </a:t>
            </a:r>
            <a:r>
              <a:rPr lang="en-US" dirty="0"/>
              <a:t>the following picture taken off the coast of Nantucket, near Boston, Massachusetts. Clearly, the homeowner was not happy at the time the photo was taken. In your notebook, title a page “The Unfortunate Homeowner” and attempt to identify the factors that led up to the unfortunate situation. How did the house end up in the ocean? What did the homeowner fail to understand?  How could situations like the one in the picture be avoided? Should people be allowed to build homes in similar conditions? Why? Why not? Upon what type of soil do you think the house was built upon</a:t>
            </a:r>
          </a:p>
          <a:p>
            <a:endParaRPr lang="en-US" dirty="0"/>
          </a:p>
        </p:txBody>
      </p:sp>
    </p:spTree>
    <p:extLst>
      <p:ext uri="{BB962C8B-B14F-4D97-AF65-F5344CB8AC3E}">
        <p14:creationId xmlns:p14="http://schemas.microsoft.com/office/powerpoint/2010/main" val="387137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6429" y="1421867"/>
            <a:ext cx="5581583" cy="4100755"/>
          </a:xfrm>
          <a:prstGeom prst="rect">
            <a:avLst/>
          </a:prstGeom>
        </p:spPr>
      </p:pic>
      <p:sp>
        <p:nvSpPr>
          <p:cNvPr id="3" name="Rectangle 2"/>
          <p:cNvSpPr/>
          <p:nvPr/>
        </p:nvSpPr>
        <p:spPr>
          <a:xfrm>
            <a:off x="631556" y="1677422"/>
            <a:ext cx="1957588" cy="646331"/>
          </a:xfrm>
          <a:prstGeom prst="rect">
            <a:avLst/>
          </a:prstGeom>
        </p:spPr>
        <p:txBody>
          <a:bodyPr wrap="none">
            <a:spAutoFit/>
          </a:bodyPr>
          <a:lstStyle/>
          <a:p>
            <a:r>
              <a:rPr lang="en-US" b="1" dirty="0"/>
              <a:t>The Unfortunate</a:t>
            </a:r>
          </a:p>
          <a:p>
            <a:pPr algn="ctr"/>
            <a:r>
              <a:rPr lang="en-US" b="1" dirty="0"/>
              <a:t> Homeowner</a:t>
            </a:r>
            <a:endParaRPr lang="en-US" dirty="0"/>
          </a:p>
        </p:txBody>
      </p:sp>
    </p:spTree>
    <p:extLst>
      <p:ext uri="{BB962C8B-B14F-4D97-AF65-F5344CB8AC3E}">
        <p14:creationId xmlns:p14="http://schemas.microsoft.com/office/powerpoint/2010/main" val="203538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Farm-2-Fork</a:t>
            </a:r>
            <a:endParaRPr lang="en-US" dirty="0"/>
          </a:p>
        </p:txBody>
      </p:sp>
      <p:sp>
        <p:nvSpPr>
          <p:cNvPr id="3" name="Content Placeholder 2"/>
          <p:cNvSpPr>
            <a:spLocks noGrp="1"/>
          </p:cNvSpPr>
          <p:nvPr>
            <p:ph idx="1"/>
          </p:nvPr>
        </p:nvSpPr>
        <p:spPr>
          <a:xfrm>
            <a:off x="381000" y="1143000"/>
            <a:ext cx="8382000" cy="5334000"/>
          </a:xfrm>
        </p:spPr>
        <p:txBody>
          <a:bodyPr>
            <a:normAutofit fontScale="62500" lnSpcReduction="20000"/>
          </a:bodyPr>
          <a:lstStyle/>
          <a:p>
            <a:r>
              <a:rPr lang="en-US" sz="3800" dirty="0" smtClean="0"/>
              <a:t>Movement strongly supported in Sacramento and spreading throughout the country to eat food grown &amp; raised locally. (50  - 100 miles)</a:t>
            </a:r>
          </a:p>
          <a:p>
            <a:r>
              <a:rPr lang="en-US" sz="3800" dirty="0" smtClean="0"/>
              <a:t>Your average food travels 2000 miles before you eat it.  That creates a lot of pollution.</a:t>
            </a:r>
          </a:p>
          <a:p>
            <a:r>
              <a:rPr lang="en-US" sz="3800" dirty="0" smtClean="0"/>
              <a:t>Eating Food grown locally:</a:t>
            </a:r>
          </a:p>
          <a:p>
            <a:pPr lvl="1"/>
            <a:r>
              <a:rPr lang="en-US" sz="3800" dirty="0" smtClean="0"/>
              <a:t>Supports local economy’s</a:t>
            </a:r>
          </a:p>
          <a:p>
            <a:pPr lvl="1"/>
            <a:r>
              <a:rPr lang="en-US" sz="3800" dirty="0" smtClean="0"/>
              <a:t>Is fresher, more nutritious</a:t>
            </a:r>
          </a:p>
          <a:p>
            <a:pPr lvl="1"/>
            <a:r>
              <a:rPr lang="en-US" sz="3800" dirty="0" smtClean="0"/>
              <a:t>Less pollution created</a:t>
            </a:r>
          </a:p>
          <a:p>
            <a:pPr lvl="1"/>
            <a:r>
              <a:rPr lang="en-US" sz="3800" dirty="0" smtClean="0"/>
              <a:t>Pride in food grown and raised in area</a:t>
            </a:r>
          </a:p>
          <a:p>
            <a:pPr lvl="1"/>
            <a:r>
              <a:rPr lang="en-US" sz="3800" dirty="0" smtClean="0"/>
              <a:t>People become more aware of issues concerning  their food</a:t>
            </a:r>
          </a:p>
          <a:p>
            <a:pPr lvl="2"/>
            <a:r>
              <a:rPr lang="en-US" sz="3800" dirty="0" smtClean="0"/>
              <a:t>Pesticides</a:t>
            </a:r>
          </a:p>
          <a:p>
            <a:pPr lvl="2"/>
            <a:r>
              <a:rPr lang="en-US" sz="3800" dirty="0" smtClean="0"/>
              <a:t>Water regulation</a:t>
            </a:r>
          </a:p>
          <a:p>
            <a:pPr lvl="2"/>
            <a:r>
              <a:rPr lang="en-US" sz="3800" dirty="0" smtClean="0"/>
              <a:t>GMO’s  Genetically Modified Organisms</a:t>
            </a:r>
          </a:p>
          <a:p>
            <a:endParaRPr lang="en-US" dirty="0"/>
          </a:p>
        </p:txBody>
      </p:sp>
      <p:sp>
        <p:nvSpPr>
          <p:cNvPr id="4" name="TextBox 3"/>
          <p:cNvSpPr txBox="1"/>
          <p:nvPr/>
        </p:nvSpPr>
        <p:spPr>
          <a:xfrm>
            <a:off x="4876800" y="152400"/>
            <a:ext cx="3352800" cy="369332"/>
          </a:xfrm>
          <a:prstGeom prst="rect">
            <a:avLst/>
          </a:prstGeom>
          <a:noFill/>
        </p:spPr>
        <p:txBody>
          <a:bodyPr wrap="square" rtlCol="0">
            <a:spAutoFit/>
          </a:bodyPr>
          <a:lstStyle/>
          <a:p>
            <a:r>
              <a:rPr lang="en-US" dirty="0" smtClean="0"/>
              <a:t>Day 1  August 19th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514600"/>
            <a:ext cx="2209800" cy="1650444"/>
          </a:xfrm>
          <a:prstGeom prst="rect">
            <a:avLst/>
          </a:prstGeom>
        </p:spPr>
      </p:pic>
    </p:spTree>
    <p:extLst>
      <p:ext uri="{BB962C8B-B14F-4D97-AF65-F5344CB8AC3E}">
        <p14:creationId xmlns:p14="http://schemas.microsoft.com/office/powerpoint/2010/main" val="1880683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1043492" y="2323652"/>
            <a:ext cx="7643308" cy="3508977"/>
          </a:xfrm>
        </p:spPr>
        <p:txBody>
          <a:bodyPr>
            <a:normAutofit fontScale="92500" lnSpcReduction="10000"/>
          </a:bodyPr>
          <a:lstStyle/>
          <a:p>
            <a:r>
              <a:rPr lang="en-US" dirty="0" smtClean="0"/>
              <a:t>If anyone ever gets hurt you always tell McAllister.</a:t>
            </a:r>
          </a:p>
          <a:p>
            <a:r>
              <a:rPr lang="en-US" dirty="0" smtClean="0"/>
              <a:t>There are Bees at the garden.  Allergies?</a:t>
            </a:r>
          </a:p>
          <a:p>
            <a:r>
              <a:rPr lang="en-US" dirty="0" smtClean="0"/>
              <a:t>Tools.  Sharp – Do not Run with tools.</a:t>
            </a:r>
          </a:p>
          <a:p>
            <a:r>
              <a:rPr lang="en-US" dirty="0" smtClean="0"/>
              <a:t>Water.  Do not spray each other.</a:t>
            </a:r>
          </a:p>
          <a:p>
            <a:r>
              <a:rPr lang="en-US" dirty="0" smtClean="0"/>
              <a:t>Cat Feces. Toxoplasmosis – Wear gloves, always wash your hands after working in the garden and before eating food.</a:t>
            </a:r>
          </a:p>
          <a:p>
            <a:r>
              <a:rPr lang="en-US" dirty="0" smtClean="0"/>
              <a:t>Be constructive in your criticism. No Put Downs.</a:t>
            </a:r>
          </a:p>
          <a:p>
            <a:r>
              <a:rPr lang="en-US" dirty="0" smtClean="0"/>
              <a:t>Wash garden vegetables 3 times before eating.</a:t>
            </a:r>
          </a:p>
          <a:p>
            <a:endParaRPr lang="en-US" dirty="0" smtClean="0"/>
          </a:p>
          <a:p>
            <a:pPr marL="68580" indent="0">
              <a:buNone/>
            </a:pPr>
            <a:endParaRPr lang="en-US" dirty="0"/>
          </a:p>
        </p:txBody>
      </p:sp>
      <p:pic>
        <p:nvPicPr>
          <p:cNvPr id="1026" name="Picture 2" descr="http://walshavionics.com.au/wp-content/uploads/2012/08/safety_alt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0"/>
            <a:ext cx="2518833" cy="188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28" y="146713"/>
            <a:ext cx="7024744" cy="1143000"/>
          </a:xfrm>
        </p:spPr>
        <p:txBody>
          <a:bodyPr/>
          <a:lstStyle/>
          <a:p>
            <a:r>
              <a:rPr lang="en-US" dirty="0" smtClean="0"/>
              <a:t>Introductions</a:t>
            </a:r>
            <a:endParaRPr lang="en-US" dirty="0"/>
          </a:p>
        </p:txBody>
      </p:sp>
      <p:sp>
        <p:nvSpPr>
          <p:cNvPr id="3" name="Content Placeholder 2"/>
          <p:cNvSpPr>
            <a:spLocks noGrp="1"/>
          </p:cNvSpPr>
          <p:nvPr>
            <p:ph idx="1"/>
          </p:nvPr>
        </p:nvSpPr>
        <p:spPr>
          <a:xfrm>
            <a:off x="428419" y="1200708"/>
            <a:ext cx="6777317" cy="3508977"/>
          </a:xfrm>
        </p:spPr>
        <p:txBody>
          <a:bodyPr/>
          <a:lstStyle/>
          <a:p>
            <a:r>
              <a:rPr lang="en-US" dirty="0" smtClean="0"/>
              <a:t>Stan </a:t>
            </a:r>
            <a:r>
              <a:rPr lang="en-US" dirty="0" err="1" smtClean="0"/>
              <a:t>Mojsich</a:t>
            </a:r>
            <a:r>
              <a:rPr lang="en-US" dirty="0" smtClean="0"/>
              <a:t> – Principal</a:t>
            </a:r>
          </a:p>
          <a:p>
            <a:r>
              <a:rPr lang="en-US" dirty="0" smtClean="0"/>
              <a:t>Kristin Rodriguez– Vice Principal</a:t>
            </a:r>
          </a:p>
          <a:p>
            <a:r>
              <a:rPr lang="en-US" dirty="0" err="1" smtClean="0"/>
              <a:t>Sedikeh</a:t>
            </a:r>
            <a:r>
              <a:rPr lang="en-US" dirty="0" smtClean="0"/>
              <a:t> </a:t>
            </a:r>
            <a:r>
              <a:rPr lang="en-US" dirty="0" err="1" smtClean="0"/>
              <a:t>Yusufi</a:t>
            </a:r>
            <a:r>
              <a:rPr lang="en-US" dirty="0" smtClean="0"/>
              <a:t> – Electronics Teacher</a:t>
            </a:r>
          </a:p>
          <a:p>
            <a:r>
              <a:rPr lang="en-US" dirty="0" smtClean="0"/>
              <a:t>Rosie </a:t>
            </a:r>
            <a:r>
              <a:rPr lang="en-US" dirty="0" err="1" smtClean="0"/>
              <a:t>Huizar</a:t>
            </a:r>
            <a:r>
              <a:rPr lang="en-US" dirty="0" smtClean="0"/>
              <a:t> – Cafeteria Manager</a:t>
            </a:r>
          </a:p>
          <a:p>
            <a:r>
              <a:rPr lang="en-US" dirty="0" err="1" smtClean="0"/>
              <a:t>Cheryle</a:t>
            </a:r>
            <a:r>
              <a:rPr lang="en-US" dirty="0" smtClean="0"/>
              <a:t> Sutton – Culinary Arts Teacher</a:t>
            </a:r>
            <a:endParaRPr lang="en-US" dirty="0"/>
          </a:p>
        </p:txBody>
      </p:sp>
      <p:sp>
        <p:nvSpPr>
          <p:cNvPr id="4" name="TextBox 3"/>
          <p:cNvSpPr txBox="1"/>
          <p:nvPr/>
        </p:nvSpPr>
        <p:spPr>
          <a:xfrm>
            <a:off x="4876800" y="152400"/>
            <a:ext cx="3352800" cy="369332"/>
          </a:xfrm>
          <a:prstGeom prst="rect">
            <a:avLst/>
          </a:prstGeom>
          <a:noFill/>
        </p:spPr>
        <p:txBody>
          <a:bodyPr wrap="square" rtlCol="0">
            <a:spAutoFit/>
          </a:bodyPr>
          <a:lstStyle/>
          <a:p>
            <a:r>
              <a:rPr lang="en-US" dirty="0" smtClean="0"/>
              <a:t>Day 2</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505200"/>
            <a:ext cx="4267200" cy="3200400"/>
          </a:xfrm>
          <a:prstGeom prst="rect">
            <a:avLst/>
          </a:prstGeom>
        </p:spPr>
      </p:pic>
    </p:spTree>
    <p:extLst>
      <p:ext uri="{BB962C8B-B14F-4D97-AF65-F5344CB8AC3E}">
        <p14:creationId xmlns:p14="http://schemas.microsoft.com/office/powerpoint/2010/main" val="3224529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951</TotalTime>
  <Words>1078</Words>
  <Application>Microsoft Office PowerPoint</Application>
  <PresentationFormat>On-screen Show (4:3)</PresentationFormat>
  <Paragraphs>147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Gothic</vt:lpstr>
      <vt:lpstr>Wingdings 2</vt:lpstr>
      <vt:lpstr>Austin</vt:lpstr>
      <vt:lpstr>Farm-to-Fork (F2F)</vt:lpstr>
      <vt:lpstr>Erosion </vt:lpstr>
      <vt:lpstr>1/20  Farm to Fork Obj. TSW learn about the reasons for Farm to Fork P. 8 NB</vt:lpstr>
      <vt:lpstr>8/21 Soil Erosion Obj. TSW learn about soil erosion and damaging impacts on farming and the environment. P. 10 NB</vt:lpstr>
      <vt:lpstr>The Unfortunate Homeowner </vt:lpstr>
      <vt:lpstr>PowerPoint Presentation</vt:lpstr>
      <vt:lpstr>Farm-2-Fork</vt:lpstr>
      <vt:lpstr>Safety</vt:lpstr>
      <vt:lpstr>Introductions</vt:lpstr>
      <vt:lpstr>3x5 card</vt:lpstr>
      <vt:lpstr>The Goal of Farm-to-Fork Class</vt:lpstr>
      <vt:lpstr>Ice Breaker</vt:lpstr>
      <vt:lpstr>      Your mission: </vt:lpstr>
      <vt:lpstr>Planting Seeds for the garden</vt:lpstr>
      <vt:lpstr>Leadership Offices</vt:lpstr>
      <vt:lpstr>To the Garden…</vt:lpstr>
      <vt:lpstr>Fundraisers Events</vt:lpstr>
      <vt:lpstr>Grading</vt:lpstr>
      <vt:lpstr>Ideas for F2F Guest speakers</vt:lpstr>
      <vt:lpstr>1/22 Soil – It’s running away… Obj. TSW learn about stream flow, soil erosion, and nutrient depletion during a Stream table activity. P. 12 NB</vt:lpstr>
      <vt:lpstr>Activity – Soil it’s running away p. 13 NB</vt:lpstr>
      <vt:lpstr>Activity- Nutrients – Where did they go? P. 15 NB</vt:lpstr>
      <vt:lpstr>Activity- Nutrients – Where did they go? P. 15 NB</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Fork (F2F)</dc:title>
  <dc:creator>Jennifer Marie McAllister</dc:creator>
  <cp:lastModifiedBy>Jennifer Mc Allister</cp:lastModifiedBy>
  <cp:revision>78</cp:revision>
  <cp:lastPrinted>2016-01-21T15:31:01Z</cp:lastPrinted>
  <dcterms:created xsi:type="dcterms:W3CDTF">2014-06-04T02:19:00Z</dcterms:created>
  <dcterms:modified xsi:type="dcterms:W3CDTF">2016-01-22T17:56:37Z</dcterms:modified>
</cp:coreProperties>
</file>