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71" r:id="rId13"/>
    <p:sldId id="267" r:id="rId14"/>
    <p:sldId id="268" r:id="rId15"/>
    <p:sldId id="269" r:id="rId16"/>
    <p:sldId id="270" r:id="rId17"/>
    <p:sldId id="272" r:id="rId18"/>
    <p:sldId id="273" r:id="rId19"/>
    <p:sldId id="274" r:id="rId20"/>
    <p:sldId id="275" r:id="rId21"/>
    <p:sldId id="276" r:id="rId22"/>
    <p:sldId id="277" r:id="rId23"/>
    <p:sldId id="279" r:id="rId24"/>
    <p:sldId id="280" r:id="rId25"/>
    <p:sldId id="278" r:id="rId26"/>
    <p:sldId id="282" r:id="rId27"/>
    <p:sldId id="283" r:id="rId28"/>
    <p:sldId id="281"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10/4/2016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youtube.com/watch?v=3vZ0-haxe68"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wE9zoEZejk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F2F2</a:t>
            </a:r>
            <a:endParaRPr lang="en-US" dirty="0"/>
          </a:p>
        </p:txBody>
      </p:sp>
      <p:sp>
        <p:nvSpPr>
          <p:cNvPr id="3" name="Subtitle 2"/>
          <p:cNvSpPr>
            <a:spLocks noGrp="1"/>
          </p:cNvSpPr>
          <p:nvPr>
            <p:ph type="subTitle" idx="1"/>
          </p:nvPr>
        </p:nvSpPr>
        <p:spPr/>
        <p:txBody>
          <a:bodyPr/>
          <a:lstStyle/>
          <a:p>
            <a:r>
              <a:rPr lang="en-US" dirty="0" smtClean="0"/>
              <a:t>UNIT 1 Community Food Service</a:t>
            </a:r>
          </a:p>
          <a:p>
            <a:r>
              <a:rPr lang="en-US" dirty="0" smtClean="0"/>
              <a:t>Lesson 1: Conservation Techniques of Soil</a:t>
            </a:r>
            <a:endParaRPr lang="en-US" dirty="0"/>
          </a:p>
        </p:txBody>
      </p:sp>
    </p:spTree>
    <p:extLst>
      <p:ext uri="{BB962C8B-B14F-4D97-AF65-F5344CB8AC3E}">
        <p14:creationId xmlns:p14="http://schemas.microsoft.com/office/powerpoint/2010/main" val="3759990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07" y="631066"/>
            <a:ext cx="10985679" cy="1541694"/>
          </a:xfrm>
        </p:spPr>
        <p:txBody>
          <a:bodyPr>
            <a:normAutofit fontScale="90000"/>
          </a:bodyPr>
          <a:lstStyle/>
          <a:p>
            <a:r>
              <a:rPr lang="en-US" dirty="0" smtClean="0"/>
              <a:t> It can’t be all that bad.</a:t>
            </a:r>
            <a:br>
              <a:rPr lang="en-US" dirty="0" smtClean="0"/>
            </a:br>
            <a:r>
              <a:rPr lang="en-US" dirty="0" smtClean="0"/>
              <a:t>Obj. TSW learn about healthy characteristics of soil to help grow healthy food.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014" y="2418181"/>
            <a:ext cx="3379758" cy="2534819"/>
          </a:xfrm>
        </p:spPr>
      </p:pic>
      <p:sp>
        <p:nvSpPr>
          <p:cNvPr id="4" name="Content Placeholder 3"/>
          <p:cNvSpPr>
            <a:spLocks noGrp="1"/>
          </p:cNvSpPr>
          <p:nvPr>
            <p:ph sz="half" idx="2"/>
          </p:nvPr>
        </p:nvSpPr>
        <p:spPr>
          <a:xfrm>
            <a:off x="6868389" y="2418652"/>
            <a:ext cx="4718304" cy="3310128"/>
          </a:xfrm>
        </p:spPr>
        <p:txBody>
          <a:bodyPr/>
          <a:lstStyle/>
          <a:p>
            <a:pPr marL="457200" indent="-457200">
              <a:buFont typeface="+mj-lt"/>
              <a:buAutoNum type="arabicPeriod"/>
            </a:pPr>
            <a:r>
              <a:rPr lang="en-US" dirty="0" smtClean="0"/>
              <a:t>What is soil?</a:t>
            </a:r>
          </a:p>
          <a:p>
            <a:pPr marL="457200" indent="-457200">
              <a:buFont typeface="+mj-lt"/>
              <a:buAutoNum type="arabicPeriod"/>
            </a:pPr>
            <a:r>
              <a:rPr lang="en-US" dirty="0" smtClean="0"/>
              <a:t>What does soil have that plants need to grow?</a:t>
            </a:r>
          </a:p>
          <a:p>
            <a:pPr marL="457200" indent="-457200">
              <a:buFont typeface="+mj-lt"/>
              <a:buAutoNum type="arabicPeriod"/>
            </a:pPr>
            <a:r>
              <a:rPr lang="en-US" dirty="0" smtClean="0"/>
              <a:t>What does it mean when a seed germinates?</a:t>
            </a:r>
          </a:p>
          <a:p>
            <a:pPr marL="457200" indent="-457200">
              <a:buFont typeface="+mj-lt"/>
              <a:buAutoNum type="arabicPeriod"/>
            </a:pPr>
            <a:r>
              <a:rPr lang="en-US" dirty="0" smtClean="0"/>
              <a:t>Get Books from the Library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772" y="2429940"/>
            <a:ext cx="2523059" cy="2523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961" y="4242035"/>
            <a:ext cx="4166569" cy="2506886"/>
          </a:xfrm>
          <a:prstGeom prst="rect">
            <a:avLst/>
          </a:prstGeom>
        </p:spPr>
      </p:pic>
    </p:spTree>
    <p:extLst>
      <p:ext uri="{BB962C8B-B14F-4D97-AF65-F5344CB8AC3E}">
        <p14:creationId xmlns:p14="http://schemas.microsoft.com/office/powerpoint/2010/main" val="3640586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90" y="621524"/>
            <a:ext cx="10972800" cy="1820951"/>
          </a:xfrm>
        </p:spPr>
        <p:txBody>
          <a:bodyPr>
            <a:normAutofit fontScale="90000"/>
          </a:bodyPr>
          <a:lstStyle/>
          <a:p>
            <a:r>
              <a:rPr lang="en-US" dirty="0" smtClean="0"/>
              <a:t>Soil Degradation World Wide</a:t>
            </a:r>
            <a:br>
              <a:rPr lang="en-US" dirty="0" smtClean="0"/>
            </a:br>
            <a:r>
              <a:rPr lang="en-US" dirty="0" smtClean="0"/>
              <a:t>What is Soil Degradation?  What are some examples of it?  How do we correct it?</a:t>
            </a:r>
            <a:endParaRPr lang="en-US" dirty="0"/>
          </a:p>
        </p:txBody>
      </p:sp>
      <p:pic>
        <p:nvPicPr>
          <p:cNvPr id="4" name="Content Placeholder 3"/>
          <p:cNvPicPr>
            <a:picLocks noGrp="1" noChangeAspect="1"/>
          </p:cNvPicPr>
          <p:nvPr>
            <p:ph idx="1"/>
          </p:nvPr>
        </p:nvPicPr>
        <p:blipFill>
          <a:blip r:embed="rId2"/>
          <a:stretch>
            <a:fillRect/>
          </a:stretch>
        </p:blipFill>
        <p:spPr>
          <a:xfrm>
            <a:off x="2009850" y="2442475"/>
            <a:ext cx="8172299" cy="3842415"/>
          </a:xfrm>
          <a:prstGeom prst="rect">
            <a:avLst/>
          </a:prstGeom>
        </p:spPr>
      </p:pic>
    </p:spTree>
    <p:extLst>
      <p:ext uri="{BB962C8B-B14F-4D97-AF65-F5344CB8AC3E}">
        <p14:creationId xmlns:p14="http://schemas.microsoft.com/office/powerpoint/2010/main" val="4065309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152" y="618186"/>
            <a:ext cx="10909738" cy="1809704"/>
          </a:xfrm>
        </p:spPr>
        <p:txBody>
          <a:bodyPr>
            <a:normAutofit fontScale="90000"/>
          </a:bodyPr>
          <a:lstStyle/>
          <a:p>
            <a:r>
              <a:rPr lang="en-US" dirty="0" smtClean="0"/>
              <a:t>  At a Loss?  Let’s find Nutrients?</a:t>
            </a:r>
            <a:br>
              <a:rPr lang="en-US" dirty="0" smtClean="0"/>
            </a:br>
            <a:r>
              <a:rPr lang="en-US" dirty="0" smtClean="0"/>
              <a:t>Obj. TSW watch some best management practices from a </a:t>
            </a:r>
            <a:r>
              <a:rPr lang="en-US" dirty="0" smtClean="0">
                <a:hlinkClick r:id="rId2"/>
              </a:rPr>
              <a:t>Journey 2050 video</a:t>
            </a:r>
            <a:r>
              <a:rPr lang="en-US" dirty="0" smtClean="0"/>
              <a:t>.  </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50975" y="2560638"/>
            <a:ext cx="4413249" cy="3309937"/>
          </a:xfr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What is the difference between biotic and abiotic factors in an environment?</a:t>
            </a:r>
          </a:p>
          <a:p>
            <a:pPr marL="457200" indent="-457200">
              <a:buFont typeface="+mj-lt"/>
              <a:buAutoNum type="arabicPeriod"/>
            </a:pPr>
            <a:r>
              <a:rPr lang="en-US" dirty="0" smtClean="0"/>
              <a:t>What are the three main nutrients plants need to grow?</a:t>
            </a:r>
          </a:p>
          <a:p>
            <a:pPr marL="457200" indent="-457200">
              <a:buFont typeface="+mj-lt"/>
              <a:buAutoNum type="arabicPeriod"/>
            </a:pPr>
            <a:r>
              <a:rPr lang="en-US" dirty="0" smtClean="0"/>
              <a:t>Name 3 -5 abiotic factors plants need to grow.</a:t>
            </a:r>
            <a:endParaRPr lang="en-US" dirty="0"/>
          </a:p>
        </p:txBody>
      </p:sp>
    </p:spTree>
    <p:extLst>
      <p:ext uri="{BB962C8B-B14F-4D97-AF65-F5344CB8AC3E}">
        <p14:creationId xmlns:p14="http://schemas.microsoft.com/office/powerpoint/2010/main" val="1096203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Best Management Practices</a:t>
            </a:r>
            <a:r>
              <a:rPr lang="en-US" dirty="0" smtClean="0"/>
              <a:t>  </a:t>
            </a:r>
            <a:endParaRPr lang="en-US" dirty="0"/>
          </a:p>
        </p:txBody>
      </p:sp>
      <p:sp>
        <p:nvSpPr>
          <p:cNvPr id="3" name="Content Placeholder 2"/>
          <p:cNvSpPr>
            <a:spLocks noGrp="1"/>
          </p:cNvSpPr>
          <p:nvPr>
            <p:ph idx="1"/>
          </p:nvPr>
        </p:nvSpPr>
        <p:spPr/>
        <p:txBody>
          <a:bodyPr/>
          <a:lstStyle/>
          <a:p>
            <a:r>
              <a:rPr lang="en-US" dirty="0" smtClean="0"/>
              <a:t>Tape your WS to page  Notebook</a:t>
            </a:r>
          </a:p>
          <a:p>
            <a:r>
              <a:rPr lang="en-US" dirty="0" smtClean="0"/>
              <a:t>Answer the questions from watching the video.</a:t>
            </a:r>
          </a:p>
          <a:p>
            <a:r>
              <a:rPr lang="en-US" dirty="0" smtClean="0"/>
              <a:t>We will discuss the answers after the video.</a:t>
            </a:r>
            <a:endParaRPr lang="en-US" dirty="0"/>
          </a:p>
        </p:txBody>
      </p:sp>
    </p:spTree>
    <p:extLst>
      <p:ext uri="{BB962C8B-B14F-4D97-AF65-F5344CB8AC3E}">
        <p14:creationId xmlns:p14="http://schemas.microsoft.com/office/powerpoint/2010/main" val="2903520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Activity: It can’t be that bad.</a:t>
            </a:r>
            <a:endParaRPr lang="en-US" dirty="0"/>
          </a:p>
        </p:txBody>
      </p:sp>
      <p:sp>
        <p:nvSpPr>
          <p:cNvPr id="3" name="Content Placeholder 2"/>
          <p:cNvSpPr>
            <a:spLocks noGrp="1"/>
          </p:cNvSpPr>
          <p:nvPr>
            <p:ph idx="1"/>
          </p:nvPr>
        </p:nvSpPr>
        <p:spPr>
          <a:xfrm>
            <a:off x="734096" y="2421228"/>
            <a:ext cx="10844011" cy="3454640"/>
          </a:xfrm>
        </p:spPr>
        <p:txBody>
          <a:bodyPr>
            <a:normAutofit fontScale="92500" lnSpcReduction="20000"/>
          </a:bodyPr>
          <a:lstStyle/>
          <a:p>
            <a:r>
              <a:rPr lang="en-US" dirty="0" smtClean="0"/>
              <a:t>Choose to work by yourself or a partner or in a group of three.</a:t>
            </a:r>
          </a:p>
          <a:p>
            <a:r>
              <a:rPr lang="en-US" dirty="0" smtClean="0"/>
              <a:t>Get one planting container.</a:t>
            </a:r>
          </a:p>
          <a:p>
            <a:r>
              <a:rPr lang="en-US" dirty="0" smtClean="0"/>
              <a:t>Fill the 1</a:t>
            </a:r>
            <a:r>
              <a:rPr lang="en-US" baseline="30000" dirty="0" smtClean="0"/>
              <a:t>st</a:t>
            </a:r>
            <a:r>
              <a:rPr lang="en-US" dirty="0" smtClean="0"/>
              <a:t> row with healthy compost/ soil from the garden about ¾ full. (Control)</a:t>
            </a:r>
          </a:p>
          <a:p>
            <a:r>
              <a:rPr lang="en-US" dirty="0" smtClean="0"/>
              <a:t>Fill the 2</a:t>
            </a:r>
            <a:r>
              <a:rPr lang="en-US" baseline="30000" dirty="0" smtClean="0"/>
              <a:t>nd</a:t>
            </a:r>
            <a:r>
              <a:rPr lang="en-US" dirty="0" smtClean="0"/>
              <a:t> row with Clay soil, or add salt to it or compact the soil really tight when planting the seeds, or add lemon juice, or ammonia. Take note of the quantity that you use.  Fill the pot ¾ full.  When making the soil degraded, only add 1 -2  pipettes of solution.</a:t>
            </a:r>
          </a:p>
          <a:p>
            <a:r>
              <a:rPr lang="en-US" dirty="0" smtClean="0"/>
              <a:t>Plant 4 </a:t>
            </a:r>
            <a:r>
              <a:rPr lang="en-US" dirty="0" err="1" smtClean="0"/>
              <a:t>Mung</a:t>
            </a:r>
            <a:r>
              <a:rPr lang="en-US" dirty="0" smtClean="0"/>
              <a:t> seeds in each pot.  Read the directions on the packet to plant them at the proper depth.</a:t>
            </a:r>
          </a:p>
          <a:p>
            <a:r>
              <a:rPr lang="en-US" dirty="0" smtClean="0"/>
              <a:t>Record data daily for germination, and growth rate of your seeds/ plant.</a:t>
            </a:r>
            <a:endParaRPr lang="en-US" dirty="0"/>
          </a:p>
        </p:txBody>
      </p:sp>
    </p:spTree>
    <p:extLst>
      <p:ext uri="{BB962C8B-B14F-4D97-AF65-F5344CB8AC3E}">
        <p14:creationId xmlns:p14="http://schemas.microsoft.com/office/powerpoint/2010/main" val="359562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160" y="621524"/>
            <a:ext cx="9601196" cy="1303867"/>
          </a:xfrm>
        </p:spPr>
        <p:txBody>
          <a:bodyPr>
            <a:normAutofit fontScale="90000"/>
          </a:bodyPr>
          <a:lstStyle/>
          <a:p>
            <a:r>
              <a:rPr lang="en-US" dirty="0" smtClean="0"/>
              <a:t>Activity:  It can’t be all that bad. </a:t>
            </a:r>
            <a:br>
              <a:rPr lang="en-US" dirty="0" smtClean="0"/>
            </a:br>
            <a:r>
              <a:rPr lang="en-US" dirty="0" smtClean="0"/>
              <a:t>Data Table  </a:t>
            </a:r>
            <a:endParaRPr lang="en-US" dirty="0"/>
          </a:p>
        </p:txBody>
      </p:sp>
      <p:graphicFrame>
        <p:nvGraphicFramePr>
          <p:cNvPr id="4" name="Content Placeholder 3"/>
          <p:cNvGraphicFramePr>
            <a:graphicFrameLocks noGrp="1"/>
          </p:cNvGraphicFramePr>
          <p:nvPr>
            <p:ph idx="1"/>
            <p:extLst/>
          </p:nvPr>
        </p:nvGraphicFramePr>
        <p:xfrm>
          <a:off x="1017431" y="1925391"/>
          <a:ext cx="9904925" cy="4346616"/>
        </p:xfrm>
        <a:graphic>
          <a:graphicData uri="http://schemas.openxmlformats.org/drawingml/2006/table">
            <a:tbl>
              <a:tblPr firstRow="1" bandRow="1">
                <a:tableStyleId>{5C22544A-7EE6-4342-B048-85BDC9FD1C3A}</a:tableStyleId>
              </a:tblPr>
              <a:tblGrid>
                <a:gridCol w="1573319"/>
                <a:gridCol w="4132035"/>
                <a:gridCol w="4199571"/>
              </a:tblGrid>
              <a:tr h="699456">
                <a:tc>
                  <a:txBody>
                    <a:bodyPr/>
                    <a:lstStyle/>
                    <a:p>
                      <a:r>
                        <a:rPr lang="en-US" dirty="0" smtClean="0"/>
                        <a:t>Days/ Dates</a:t>
                      </a:r>
                      <a:endParaRPr lang="en-US" dirty="0"/>
                    </a:p>
                  </a:txBody>
                  <a:tcPr/>
                </a:tc>
                <a:tc>
                  <a:txBody>
                    <a:bodyPr/>
                    <a:lstStyle/>
                    <a:p>
                      <a:r>
                        <a:rPr lang="en-US" dirty="0" smtClean="0"/>
                        <a:t>Germination/ Growth in the Control group</a:t>
                      </a:r>
                      <a:endParaRPr lang="en-US" dirty="0"/>
                    </a:p>
                  </a:txBody>
                  <a:tcPr/>
                </a:tc>
                <a:tc>
                  <a:txBody>
                    <a:bodyPr/>
                    <a:lstStyle/>
                    <a:p>
                      <a:r>
                        <a:rPr lang="en-US" dirty="0" smtClean="0"/>
                        <a:t>Germination / Growth in the Experimental Group</a:t>
                      </a:r>
                      <a:endParaRPr lang="en-US" dirty="0"/>
                    </a:p>
                  </a:txBody>
                  <a:tcPr/>
                </a:tc>
              </a:tr>
              <a:tr h="405240">
                <a:tc>
                  <a:txBody>
                    <a:bodyPr/>
                    <a:lstStyle/>
                    <a:p>
                      <a:r>
                        <a:rPr lang="en-US" dirty="0" smtClean="0"/>
                        <a:t>Day 1</a:t>
                      </a:r>
                      <a:r>
                        <a:rPr lang="en-US" baseline="0" dirty="0" smtClean="0"/>
                        <a:t>  </a:t>
                      </a:r>
                      <a:r>
                        <a:rPr lang="en-US" dirty="0" smtClean="0"/>
                        <a:t>  1/26</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r>
              <a:tr h="405240">
                <a:tc>
                  <a:txBody>
                    <a:bodyPr/>
                    <a:lstStyle/>
                    <a:p>
                      <a:r>
                        <a:rPr lang="en-US" dirty="0" smtClean="0"/>
                        <a:t>Day 2    1/27</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3    1/28</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4    1/29</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5     2/1</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6    2/2</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7    2/3</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8    2/4</a:t>
                      </a:r>
                      <a:endParaRPr lang="en-US" dirty="0"/>
                    </a:p>
                  </a:txBody>
                  <a:tcPr/>
                </a:tc>
                <a:tc>
                  <a:txBody>
                    <a:bodyPr/>
                    <a:lstStyle/>
                    <a:p>
                      <a:endParaRPr lang="en-US"/>
                    </a:p>
                  </a:txBody>
                  <a:tcPr/>
                </a:tc>
                <a:tc>
                  <a:txBody>
                    <a:bodyPr/>
                    <a:lstStyle/>
                    <a:p>
                      <a:endParaRPr lang="en-US"/>
                    </a:p>
                  </a:txBody>
                  <a:tcPr/>
                </a:tc>
              </a:tr>
              <a:tr h="405240">
                <a:tc>
                  <a:txBody>
                    <a:bodyPr/>
                    <a:lstStyle/>
                    <a:p>
                      <a:r>
                        <a:rPr lang="en-US" dirty="0" smtClean="0"/>
                        <a:t>Day 9    2/5</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62734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impact of degraded soil on plant growth? Conclusion of Lab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990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2428"/>
            <a:ext cx="9982198" cy="1693571"/>
          </a:xfrm>
        </p:spPr>
        <p:txBody>
          <a:bodyPr>
            <a:normAutofit fontScale="90000"/>
          </a:bodyPr>
          <a:lstStyle/>
          <a:p>
            <a:r>
              <a:rPr lang="en-US" dirty="0" smtClean="0"/>
              <a:t> Sustainability</a:t>
            </a:r>
            <a:br>
              <a:rPr lang="en-US" dirty="0" smtClean="0"/>
            </a:br>
            <a:r>
              <a:rPr lang="en-US" dirty="0" smtClean="0"/>
              <a:t>Obj. TSW apply sustainability practices with experience out in the garden.  </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pPr marL="457200" indent="-457200">
              <a:buFont typeface="+mj-lt"/>
              <a:buAutoNum type="arabicPeriod"/>
            </a:pPr>
            <a:r>
              <a:rPr lang="en-US" dirty="0" smtClean="0"/>
              <a:t>What does sustainability mean?</a:t>
            </a:r>
          </a:p>
          <a:p>
            <a:pPr marL="457200" indent="-457200">
              <a:buFont typeface="+mj-lt"/>
              <a:buAutoNum type="arabicPeriod"/>
            </a:pPr>
            <a:r>
              <a:rPr lang="en-US" dirty="0" smtClean="0"/>
              <a:t>What three factors are considered in a sustainable system?</a:t>
            </a:r>
          </a:p>
          <a:p>
            <a:pPr marL="457200" indent="-457200">
              <a:buFont typeface="+mj-lt"/>
              <a:buAutoNum type="arabicPeriod"/>
            </a:pPr>
            <a:r>
              <a:rPr lang="en-US" dirty="0" smtClean="0"/>
              <a:t>What is a limiting factor?</a:t>
            </a:r>
            <a:endParaRPr lang="en-US" dirty="0"/>
          </a:p>
        </p:txBody>
      </p:sp>
      <p:pic>
        <p:nvPicPr>
          <p:cNvPr id="6" name="Picture 5"/>
          <p:cNvPicPr>
            <a:picLocks noChangeAspect="1"/>
          </p:cNvPicPr>
          <p:nvPr/>
        </p:nvPicPr>
        <p:blipFill>
          <a:blip r:embed="rId2"/>
          <a:stretch>
            <a:fillRect/>
          </a:stretch>
        </p:blipFill>
        <p:spPr>
          <a:xfrm>
            <a:off x="1710572" y="2560320"/>
            <a:ext cx="3536367" cy="3647298"/>
          </a:xfrm>
          <a:prstGeom prst="rect">
            <a:avLst/>
          </a:prstGeom>
        </p:spPr>
      </p:pic>
      <p:pic>
        <p:nvPicPr>
          <p:cNvPr id="7" name="Picture 6"/>
          <p:cNvPicPr>
            <a:picLocks noChangeAspect="1"/>
          </p:cNvPicPr>
          <p:nvPr/>
        </p:nvPicPr>
        <p:blipFill>
          <a:blip r:embed="rId3"/>
          <a:stretch>
            <a:fillRect/>
          </a:stretch>
        </p:blipFill>
        <p:spPr>
          <a:xfrm>
            <a:off x="6645498" y="4568716"/>
            <a:ext cx="4050271" cy="2289284"/>
          </a:xfrm>
          <a:prstGeom prst="rect">
            <a:avLst/>
          </a:prstGeom>
        </p:spPr>
      </p:pic>
    </p:spTree>
    <p:extLst>
      <p:ext uri="{BB962C8B-B14F-4D97-AF65-F5344CB8AC3E}">
        <p14:creationId xmlns:p14="http://schemas.microsoft.com/office/powerpoint/2010/main" val="2064811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Abiotic factors in the Garden</a:t>
            </a:r>
            <a:endParaRPr lang="en-US" dirty="0"/>
          </a:p>
        </p:txBody>
      </p:sp>
      <p:sp>
        <p:nvSpPr>
          <p:cNvPr id="3" name="Content Placeholder 2"/>
          <p:cNvSpPr>
            <a:spLocks noGrp="1"/>
          </p:cNvSpPr>
          <p:nvPr>
            <p:ph idx="1"/>
          </p:nvPr>
        </p:nvSpPr>
        <p:spPr/>
        <p:txBody>
          <a:bodyPr/>
          <a:lstStyle/>
          <a:p>
            <a:r>
              <a:rPr lang="en-US" dirty="0" smtClean="0"/>
              <a:t>pH</a:t>
            </a:r>
          </a:p>
          <a:p>
            <a:r>
              <a:rPr lang="en-US" dirty="0" smtClean="0"/>
              <a:t>Temperature of soil</a:t>
            </a:r>
          </a:p>
          <a:p>
            <a:r>
              <a:rPr lang="en-US" dirty="0" smtClean="0"/>
              <a:t>Soil Moisture</a:t>
            </a:r>
          </a:p>
          <a:p>
            <a:r>
              <a:rPr lang="en-US" dirty="0" smtClean="0"/>
              <a:t>Rocks</a:t>
            </a:r>
          </a:p>
          <a:p>
            <a:r>
              <a:rPr lang="en-US" dirty="0" smtClean="0"/>
              <a:t>Sand</a:t>
            </a:r>
          </a:p>
          <a:p>
            <a:r>
              <a:rPr lang="en-US" dirty="0" smtClean="0"/>
              <a:t>Compost</a:t>
            </a:r>
            <a:endParaRPr lang="en-US" dirty="0"/>
          </a:p>
        </p:txBody>
      </p:sp>
    </p:spTree>
    <p:extLst>
      <p:ext uri="{BB962C8B-B14F-4D97-AF65-F5344CB8AC3E}">
        <p14:creationId xmlns:p14="http://schemas.microsoft.com/office/powerpoint/2010/main" val="520747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854" y="646386"/>
            <a:ext cx="2244255" cy="3191518"/>
          </a:xfrm>
        </p:spPr>
        <p:txBody>
          <a:bodyPr>
            <a:normAutofit fontScale="90000"/>
          </a:bodyPr>
          <a:lstStyle/>
          <a:p>
            <a:r>
              <a:rPr lang="en-US" dirty="0" smtClean="0"/>
              <a:t> Measuring Abiotic factors in the garden</a:t>
            </a:r>
            <a:br>
              <a:rPr lang="en-US" dirty="0" smtClean="0"/>
            </a:br>
            <a:r>
              <a:rPr lang="en-US" dirty="0" smtClean="0"/>
              <a:t>     </a:t>
            </a:r>
            <a:endParaRPr lang="en-US" dirty="0"/>
          </a:p>
        </p:txBody>
      </p:sp>
      <p:graphicFrame>
        <p:nvGraphicFramePr>
          <p:cNvPr id="4" name="Content Placeholder 3"/>
          <p:cNvGraphicFramePr>
            <a:graphicFrameLocks noGrp="1"/>
          </p:cNvGraphicFramePr>
          <p:nvPr>
            <p:ph idx="1"/>
            <p:extLst/>
          </p:nvPr>
        </p:nvGraphicFramePr>
        <p:xfrm>
          <a:off x="2861256" y="0"/>
          <a:ext cx="9330744" cy="6848171"/>
        </p:xfrm>
        <a:graphic>
          <a:graphicData uri="http://schemas.openxmlformats.org/drawingml/2006/table">
            <a:tbl>
              <a:tblPr firstRow="1" bandRow="1">
                <a:tableStyleId>{5C22544A-7EE6-4342-B048-85BDC9FD1C3A}</a:tableStyleId>
              </a:tblPr>
              <a:tblGrid>
                <a:gridCol w="1555124"/>
                <a:gridCol w="1555124"/>
                <a:gridCol w="1555124"/>
                <a:gridCol w="1555124"/>
                <a:gridCol w="1555124"/>
                <a:gridCol w="1555124"/>
              </a:tblGrid>
              <a:tr h="706691">
                <a:tc>
                  <a:txBody>
                    <a:bodyPr/>
                    <a:lstStyle/>
                    <a:p>
                      <a:r>
                        <a:rPr lang="en-US" dirty="0" smtClean="0"/>
                        <a:t>Garden Bed #</a:t>
                      </a:r>
                      <a:endParaRPr lang="en-US" dirty="0"/>
                    </a:p>
                  </a:txBody>
                  <a:tcPr/>
                </a:tc>
                <a:tc>
                  <a:txBody>
                    <a:bodyPr/>
                    <a:lstStyle/>
                    <a:p>
                      <a:r>
                        <a:rPr lang="en-US" dirty="0" smtClean="0"/>
                        <a:t>pH of Soil</a:t>
                      </a:r>
                    </a:p>
                    <a:p>
                      <a:r>
                        <a:rPr lang="en-US" dirty="0" smtClean="0"/>
                        <a:t>0-14</a:t>
                      </a:r>
                      <a:endParaRPr lang="en-US" dirty="0"/>
                    </a:p>
                  </a:txBody>
                  <a:tcPr/>
                </a:tc>
                <a:tc>
                  <a:txBody>
                    <a:bodyPr/>
                    <a:lstStyle/>
                    <a:p>
                      <a:r>
                        <a:rPr lang="en-US" dirty="0" smtClean="0"/>
                        <a:t>Soil Moisture (mV)</a:t>
                      </a:r>
                      <a:endParaRPr lang="en-US" dirty="0"/>
                    </a:p>
                  </a:txBody>
                  <a:tcPr/>
                </a:tc>
                <a:tc>
                  <a:txBody>
                    <a:bodyPr/>
                    <a:lstStyle/>
                    <a:p>
                      <a:r>
                        <a:rPr lang="en-US" dirty="0" smtClean="0"/>
                        <a:t>Surface Temperature</a:t>
                      </a:r>
                      <a:endParaRPr lang="en-US" dirty="0"/>
                    </a:p>
                  </a:txBody>
                  <a:tcPr/>
                </a:tc>
                <a:tc>
                  <a:txBody>
                    <a:bodyPr/>
                    <a:lstStyle/>
                    <a:p>
                      <a:r>
                        <a:rPr lang="en-US" dirty="0" smtClean="0"/>
                        <a:t>5 cm deep</a:t>
                      </a:r>
                    </a:p>
                    <a:p>
                      <a:r>
                        <a:rPr lang="en-US" dirty="0" smtClean="0"/>
                        <a:t>Temperature</a:t>
                      </a:r>
                      <a:endParaRPr lang="en-US" dirty="0"/>
                    </a:p>
                  </a:txBody>
                  <a:tcPr/>
                </a:tc>
                <a:tc>
                  <a:txBody>
                    <a:bodyPr/>
                    <a:lstStyle/>
                    <a:p>
                      <a:r>
                        <a:rPr lang="en-US" dirty="0" smtClean="0"/>
                        <a:t>10</a:t>
                      </a:r>
                      <a:r>
                        <a:rPr lang="en-US" baseline="0" dirty="0" smtClean="0"/>
                        <a:t> c</a:t>
                      </a:r>
                      <a:r>
                        <a:rPr lang="en-US" dirty="0" smtClean="0"/>
                        <a:t>m deep</a:t>
                      </a:r>
                    </a:p>
                    <a:p>
                      <a:r>
                        <a:rPr lang="en-US" dirty="0" smtClean="0"/>
                        <a:t>Temperature</a:t>
                      </a:r>
                      <a:endParaRPr lang="en-US" dirty="0"/>
                    </a:p>
                  </a:txBody>
                  <a:tcPr/>
                </a:tc>
              </a:tr>
              <a:tr h="409432">
                <a:tc>
                  <a:txBody>
                    <a:bodyPr/>
                    <a:lstStyle/>
                    <a:p>
                      <a:r>
                        <a:rPr lang="en-US" dirty="0" smtClean="0"/>
                        <a:t>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3</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6</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7</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8</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9</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11</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12</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409432">
                <a:tc>
                  <a:txBody>
                    <a:bodyPr/>
                    <a:lstStyle/>
                    <a:p>
                      <a:r>
                        <a:rPr lang="en-US" dirty="0" smtClean="0"/>
                        <a:t>13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409432">
                <a:tc>
                  <a:txBody>
                    <a:bodyPr/>
                    <a:lstStyle/>
                    <a:p>
                      <a:r>
                        <a:rPr lang="en-US" dirty="0" smtClean="0"/>
                        <a:t>14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409432">
                <a:tc>
                  <a:txBody>
                    <a:bodyPr/>
                    <a:lstStyle/>
                    <a:p>
                      <a:r>
                        <a:rPr lang="en-US" dirty="0" smtClean="0"/>
                        <a:t>15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933845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352" y="761999"/>
            <a:ext cx="8229600" cy="1143000"/>
          </a:xfrm>
        </p:spPr>
        <p:txBody>
          <a:bodyPr>
            <a:noAutofit/>
          </a:bodyPr>
          <a:lstStyle/>
          <a:p>
            <a:r>
              <a:rPr lang="en-US" sz="2400" dirty="0" smtClean="0"/>
              <a:t> </a:t>
            </a:r>
            <a:r>
              <a:rPr lang="en-US" sz="2400" dirty="0"/>
              <a:t>Soil Erosion</a:t>
            </a:r>
            <a:br>
              <a:rPr lang="en-US" sz="2400" dirty="0"/>
            </a:br>
            <a:r>
              <a:rPr lang="en-US" sz="2400" dirty="0"/>
              <a:t>Obj. TSW learn about soil erosion and damaging impacts on farming and the environment. </a:t>
            </a:r>
          </a:p>
        </p:txBody>
      </p:sp>
      <p:pic>
        <p:nvPicPr>
          <p:cNvPr id="5" name="Content Placeholder 4"/>
          <p:cNvPicPr>
            <a:picLocks noGrp="1" noChangeAspect="1"/>
          </p:cNvPicPr>
          <p:nvPr>
            <p:ph sz="quarter" idx="4294967295"/>
          </p:nvPr>
        </p:nvPicPr>
        <p:blipFill>
          <a:blip r:embed="rId2"/>
          <a:stretch>
            <a:fillRect/>
          </a:stretch>
        </p:blipFill>
        <p:spPr>
          <a:xfrm>
            <a:off x="1494950" y="2620529"/>
            <a:ext cx="4075112" cy="3056334"/>
          </a:xfrm>
          <a:prstGeom prst="rect">
            <a:avLst/>
          </a:prstGeom>
        </p:spPr>
      </p:pic>
      <p:sp>
        <p:nvSpPr>
          <p:cNvPr id="4" name="Content Placeholder 3"/>
          <p:cNvSpPr>
            <a:spLocks noGrp="1"/>
          </p:cNvSpPr>
          <p:nvPr>
            <p:ph sz="quarter" idx="4294967295"/>
          </p:nvPr>
        </p:nvSpPr>
        <p:spPr>
          <a:xfrm>
            <a:off x="6169152" y="2490952"/>
            <a:ext cx="5071662" cy="3315488"/>
          </a:xfrm>
          <a:prstGeom prst="rect">
            <a:avLst/>
          </a:prstGeom>
        </p:spPr>
        <p:txBody>
          <a:bodyPr/>
          <a:lstStyle/>
          <a:p>
            <a:pPr marL="525780" indent="-457200">
              <a:buFont typeface="+mj-lt"/>
              <a:buAutoNum type="arabicPeriod"/>
            </a:pPr>
            <a:r>
              <a:rPr lang="en-US" dirty="0" smtClean="0">
                <a:solidFill>
                  <a:schemeClr val="tx1"/>
                </a:solidFill>
              </a:rPr>
              <a:t>Look at the picture, how would you describe soil erosion?</a:t>
            </a:r>
          </a:p>
          <a:p>
            <a:pPr marL="525780" indent="-457200">
              <a:buFont typeface="+mj-lt"/>
              <a:buAutoNum type="arabicPeriod"/>
            </a:pPr>
            <a:r>
              <a:rPr lang="en-US" dirty="0" smtClean="0">
                <a:solidFill>
                  <a:schemeClr val="tx1"/>
                </a:solidFill>
              </a:rPr>
              <a:t>What problems could this create for farmers?</a:t>
            </a:r>
          </a:p>
          <a:p>
            <a:pPr marL="525780" indent="-457200">
              <a:buFont typeface="+mj-lt"/>
              <a:buAutoNum type="arabicPeriod"/>
            </a:pPr>
            <a:r>
              <a:rPr lang="en-US" dirty="0" smtClean="0">
                <a:solidFill>
                  <a:schemeClr val="tx1"/>
                </a:solidFill>
              </a:rPr>
              <a:t>What problems could develop down stream?</a:t>
            </a:r>
            <a:endParaRPr lang="en-US" dirty="0">
              <a:solidFill>
                <a:schemeClr val="tx1"/>
              </a:solidFill>
            </a:endParaRPr>
          </a:p>
        </p:txBody>
      </p:sp>
    </p:spTree>
    <p:extLst>
      <p:ext uri="{BB962C8B-B14F-4D97-AF65-F5344CB8AC3E}">
        <p14:creationId xmlns:p14="http://schemas.microsoft.com/office/powerpoint/2010/main" val="317592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Rules for the Garden</a:t>
            </a:r>
            <a:endParaRPr lang="en-US" dirty="0"/>
          </a:p>
        </p:txBody>
      </p:sp>
      <p:sp>
        <p:nvSpPr>
          <p:cNvPr id="3" name="Content Placeholder 2"/>
          <p:cNvSpPr>
            <a:spLocks noGrp="1"/>
          </p:cNvSpPr>
          <p:nvPr>
            <p:ph idx="1"/>
          </p:nvPr>
        </p:nvSpPr>
        <p:spPr>
          <a:xfrm>
            <a:off x="1094704" y="2434107"/>
            <a:ext cx="9801893" cy="3441761"/>
          </a:xfrm>
        </p:spPr>
        <p:txBody>
          <a:bodyPr>
            <a:normAutofit fontScale="92500"/>
          </a:bodyPr>
          <a:lstStyle/>
          <a:p>
            <a:r>
              <a:rPr lang="en-US" dirty="0" smtClean="0"/>
              <a:t>Walk out </a:t>
            </a:r>
            <a:r>
              <a:rPr lang="en-US" b="1" dirty="0" smtClean="0"/>
              <a:t>together</a:t>
            </a:r>
            <a:r>
              <a:rPr lang="en-US" dirty="0" smtClean="0"/>
              <a:t> (so I can see everyone).</a:t>
            </a:r>
          </a:p>
          <a:p>
            <a:r>
              <a:rPr lang="en-US" b="1" dirty="0" smtClean="0"/>
              <a:t>GO to the bathroom </a:t>
            </a:r>
            <a:r>
              <a:rPr lang="en-US" dirty="0" smtClean="0"/>
              <a:t>before we walk out to the garden</a:t>
            </a:r>
          </a:p>
          <a:p>
            <a:r>
              <a:rPr lang="en-US" b="1" dirty="0" smtClean="0"/>
              <a:t>NO Cell phones </a:t>
            </a:r>
            <a:r>
              <a:rPr lang="en-US" dirty="0" smtClean="0"/>
              <a:t>on in garden.</a:t>
            </a:r>
          </a:p>
          <a:p>
            <a:r>
              <a:rPr lang="en-US" b="1" i="1" dirty="0" smtClean="0"/>
              <a:t>Everyone</a:t>
            </a:r>
            <a:r>
              <a:rPr lang="en-US" dirty="0" smtClean="0"/>
              <a:t> takes part in cleaning up. </a:t>
            </a:r>
          </a:p>
          <a:p>
            <a:r>
              <a:rPr lang="en-US" b="1" dirty="0" smtClean="0"/>
              <a:t>NO one leaves the garden area </a:t>
            </a:r>
            <a:r>
              <a:rPr lang="en-US" dirty="0" smtClean="0"/>
              <a:t>until the teacher says it’s clean and everyone can go.</a:t>
            </a:r>
          </a:p>
          <a:p>
            <a:r>
              <a:rPr lang="en-US" b="1" dirty="0" smtClean="0"/>
              <a:t>Everyone waits </a:t>
            </a:r>
            <a:r>
              <a:rPr lang="en-US" dirty="0" smtClean="0"/>
              <a:t>at the gate.</a:t>
            </a:r>
          </a:p>
          <a:p>
            <a:r>
              <a:rPr lang="en-US" b="1" dirty="0" smtClean="0"/>
              <a:t>Safety!  </a:t>
            </a:r>
            <a:r>
              <a:rPr lang="en-US" dirty="0" smtClean="0"/>
              <a:t>No unsafe behavior, especially with tools.</a:t>
            </a:r>
            <a:endParaRPr lang="en-US" dirty="0"/>
          </a:p>
        </p:txBody>
      </p:sp>
    </p:spTree>
    <p:extLst>
      <p:ext uri="{BB962C8B-B14F-4D97-AF65-F5344CB8AC3E}">
        <p14:creationId xmlns:p14="http://schemas.microsoft.com/office/powerpoint/2010/main" val="240922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49" y="592428"/>
            <a:ext cx="11050073" cy="1693571"/>
          </a:xfrm>
        </p:spPr>
        <p:txBody>
          <a:bodyPr>
            <a:normAutofit fontScale="90000"/>
          </a:bodyPr>
          <a:lstStyle/>
          <a:p>
            <a:r>
              <a:rPr lang="en-US" dirty="0" smtClean="0"/>
              <a:t> Test those nutrients!</a:t>
            </a:r>
            <a:br>
              <a:rPr lang="en-US" dirty="0" smtClean="0"/>
            </a:br>
            <a:r>
              <a:rPr lang="en-US" dirty="0" smtClean="0"/>
              <a:t>Obj. TSW learn how to test the Nitrate, Phosphate, and Potassium of the soil in the garden.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9549" y="2285999"/>
            <a:ext cx="4413249" cy="3309937"/>
          </a:xfrm>
        </p:spPr>
      </p:pic>
      <p:sp>
        <p:nvSpPr>
          <p:cNvPr id="4" name="Content Placeholder 3"/>
          <p:cNvSpPr>
            <a:spLocks noGrp="1"/>
          </p:cNvSpPr>
          <p:nvPr>
            <p:ph sz="half" idx="2"/>
          </p:nvPr>
        </p:nvSpPr>
        <p:spPr/>
        <p:txBody>
          <a:bodyPr/>
          <a:lstStyle/>
          <a:p>
            <a:pPr marL="457200" indent="-457200">
              <a:buFont typeface="+mj-lt"/>
              <a:buAutoNum type="arabicPeriod"/>
            </a:pPr>
            <a:r>
              <a:rPr lang="en-US" dirty="0" smtClean="0"/>
              <a:t>How does Nitrogen help plants?</a:t>
            </a:r>
          </a:p>
          <a:p>
            <a:pPr marL="457200" indent="-457200">
              <a:buFont typeface="+mj-lt"/>
              <a:buAutoNum type="arabicPeriod"/>
            </a:pPr>
            <a:r>
              <a:rPr lang="en-US" dirty="0" smtClean="0"/>
              <a:t>How does Phosphate help plants?</a:t>
            </a:r>
          </a:p>
          <a:p>
            <a:pPr marL="457200" indent="-457200">
              <a:buFont typeface="+mj-lt"/>
              <a:buAutoNum type="arabicPeriod"/>
            </a:pPr>
            <a:r>
              <a:rPr lang="en-US" dirty="0" smtClean="0"/>
              <a:t>How does Potassium help plants?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082" y="4061193"/>
            <a:ext cx="3876540" cy="2198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370" y="4061193"/>
            <a:ext cx="1952625" cy="2733675"/>
          </a:xfrm>
          <a:prstGeom prst="rect">
            <a:avLst/>
          </a:prstGeom>
        </p:spPr>
      </p:pic>
    </p:spTree>
    <p:extLst>
      <p:ext uri="{BB962C8B-B14F-4D97-AF65-F5344CB8AC3E}">
        <p14:creationId xmlns:p14="http://schemas.microsoft.com/office/powerpoint/2010/main" val="1166529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those Nutrients</a:t>
            </a:r>
            <a:endParaRPr lang="en-US" dirty="0"/>
          </a:p>
        </p:txBody>
      </p:sp>
      <p:sp>
        <p:nvSpPr>
          <p:cNvPr id="3" name="Content Placeholder 2"/>
          <p:cNvSpPr>
            <a:spLocks noGrp="1"/>
          </p:cNvSpPr>
          <p:nvPr>
            <p:ph idx="1"/>
          </p:nvPr>
        </p:nvSpPr>
        <p:spPr>
          <a:xfrm>
            <a:off x="662152" y="2396359"/>
            <a:ext cx="10941269" cy="3736427"/>
          </a:xfrm>
        </p:spPr>
        <p:txBody>
          <a:bodyPr>
            <a:normAutofit fontScale="92500"/>
          </a:bodyPr>
          <a:lstStyle/>
          <a:p>
            <a:r>
              <a:rPr lang="en-US" dirty="0" smtClean="0"/>
              <a:t>Were you deficient in any of the 3 Macronutrients?  </a:t>
            </a:r>
          </a:p>
          <a:p>
            <a:pPr lvl="1"/>
            <a:r>
              <a:rPr lang="en-US" dirty="0" smtClean="0"/>
              <a:t>Nitrogen?</a:t>
            </a:r>
          </a:p>
          <a:p>
            <a:pPr lvl="1"/>
            <a:r>
              <a:rPr lang="en-US" dirty="0" smtClean="0"/>
              <a:t>Phosphorus?</a:t>
            </a:r>
          </a:p>
          <a:p>
            <a:pPr lvl="1"/>
            <a:r>
              <a:rPr lang="en-US" dirty="0" smtClean="0"/>
              <a:t>Potassium?</a:t>
            </a:r>
          </a:p>
          <a:p>
            <a:r>
              <a:rPr lang="en-US" dirty="0" smtClean="0"/>
              <a:t>Research online how to amend the soil.  Make a list of the resources you are using.  List the amendments that would best improve the soil. Tell why these amendments should be effective.</a:t>
            </a:r>
          </a:p>
          <a:p>
            <a:r>
              <a:rPr lang="en-US" dirty="0" smtClean="0"/>
              <a:t>After adding the amendments, retest the soil.  </a:t>
            </a:r>
          </a:p>
          <a:p>
            <a:r>
              <a:rPr lang="en-US" dirty="0" smtClean="0"/>
              <a:t>Be prepared to share your responses in a class discussion.</a:t>
            </a:r>
            <a:endParaRPr lang="en-US" dirty="0"/>
          </a:p>
        </p:txBody>
      </p:sp>
    </p:spTree>
    <p:extLst>
      <p:ext uri="{BB962C8B-B14F-4D97-AF65-F5344CB8AC3E}">
        <p14:creationId xmlns:p14="http://schemas.microsoft.com/office/powerpoint/2010/main" val="1650255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Ewh</a:t>
            </a:r>
            <a:r>
              <a:rPr lang="en-US" dirty="0" smtClean="0"/>
              <a:t>!  Why is the water so gross?</a:t>
            </a:r>
            <a:br>
              <a:rPr lang="en-US" dirty="0" smtClean="0"/>
            </a:br>
            <a:r>
              <a:rPr lang="en-US" dirty="0" smtClean="0"/>
              <a:t>Biomonitoring Study for Biodiversity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3197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Eutrophication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81052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water is making me thirsty!</a:t>
            </a:r>
            <a:endParaRPr lang="en-US" dirty="0"/>
          </a:p>
        </p:txBody>
      </p:sp>
      <p:pic>
        <p:nvPicPr>
          <p:cNvPr id="4" name="Content Placeholder 3"/>
          <p:cNvPicPr>
            <a:picLocks noGrp="1" noChangeAspect="1"/>
          </p:cNvPicPr>
          <p:nvPr>
            <p:ph idx="1"/>
          </p:nvPr>
        </p:nvPicPr>
        <p:blipFill>
          <a:blip r:embed="rId2"/>
          <a:stretch>
            <a:fillRect/>
          </a:stretch>
        </p:blipFill>
        <p:spPr>
          <a:xfrm>
            <a:off x="4000500" y="2816225"/>
            <a:ext cx="4191000" cy="2800350"/>
          </a:xfrm>
          <a:prstGeom prst="rect">
            <a:avLst/>
          </a:prstGeom>
        </p:spPr>
      </p:pic>
    </p:spTree>
    <p:extLst>
      <p:ext uri="{BB962C8B-B14F-4D97-AF65-F5344CB8AC3E}">
        <p14:creationId xmlns:p14="http://schemas.microsoft.com/office/powerpoint/2010/main" val="2687212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Suds or not to Suds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29441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Water Everywhere, not a drop to drink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53003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and Build a Miniature </a:t>
            </a:r>
            <a:r>
              <a:rPr lang="en-US" dirty="0"/>
              <a:t>A</a:t>
            </a:r>
            <a:r>
              <a:rPr lang="en-US" dirty="0" smtClean="0"/>
              <a:t>quaponics System</a:t>
            </a:r>
            <a:endParaRPr lang="en-US" dirty="0"/>
          </a:p>
        </p:txBody>
      </p:sp>
      <p:pic>
        <p:nvPicPr>
          <p:cNvPr id="4" name="Content Placeholder 3"/>
          <p:cNvPicPr>
            <a:picLocks noGrp="1" noChangeAspect="1"/>
          </p:cNvPicPr>
          <p:nvPr>
            <p:ph idx="1"/>
          </p:nvPr>
        </p:nvPicPr>
        <p:blipFill>
          <a:blip r:embed="rId2"/>
          <a:stretch>
            <a:fillRect/>
          </a:stretch>
        </p:blipFill>
        <p:spPr>
          <a:xfrm>
            <a:off x="4572000" y="3073400"/>
            <a:ext cx="3048000" cy="2286000"/>
          </a:xfrm>
          <a:prstGeom prst="rect">
            <a:avLst/>
          </a:prstGeom>
        </p:spPr>
      </p:pic>
    </p:spTree>
    <p:extLst>
      <p:ext uri="{BB962C8B-B14F-4D97-AF65-F5344CB8AC3E}">
        <p14:creationId xmlns:p14="http://schemas.microsoft.com/office/powerpoint/2010/main" val="4250147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Aquaponics in </a:t>
            </a:r>
            <a:r>
              <a:rPr lang="en-US" smtClean="0"/>
              <a:t>North Carolina &amp; Haiti</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7355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Unfortunate Homeowner</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View </a:t>
            </a:r>
            <a:r>
              <a:rPr lang="en-US" dirty="0"/>
              <a:t>the following picture taken off the coast of Nantucket, near Boston, Massachusetts. Clearly, the homeowner was not happy at the time the photo was taken. In your notebook, title a page “The Unfortunate Homeowner” and attempt to identify the factors that led up to the unfortunate situation. How did the house end up in the ocean? What did the homeowner fail to understand?  How could situations like the one in the picture be avoided? Should people be allowed to build homes in similar conditions? Why? Why not? Upon what type of soil do you think the house was built upon</a:t>
            </a:r>
          </a:p>
          <a:p>
            <a:endParaRPr lang="en-US" dirty="0"/>
          </a:p>
        </p:txBody>
      </p:sp>
    </p:spTree>
    <p:extLst>
      <p:ext uri="{BB962C8B-B14F-4D97-AF65-F5344CB8AC3E}">
        <p14:creationId xmlns:p14="http://schemas.microsoft.com/office/powerpoint/2010/main" val="3263269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00430" y="1421868"/>
            <a:ext cx="5581583" cy="4100755"/>
          </a:xfrm>
          <a:prstGeom prst="rect">
            <a:avLst/>
          </a:prstGeom>
        </p:spPr>
      </p:pic>
      <p:sp>
        <p:nvSpPr>
          <p:cNvPr id="3" name="Rectangle 2"/>
          <p:cNvSpPr/>
          <p:nvPr/>
        </p:nvSpPr>
        <p:spPr>
          <a:xfrm>
            <a:off x="2155556" y="1677423"/>
            <a:ext cx="1844736" cy="646331"/>
          </a:xfrm>
          <a:prstGeom prst="rect">
            <a:avLst/>
          </a:prstGeom>
        </p:spPr>
        <p:txBody>
          <a:bodyPr wrap="none">
            <a:spAutoFit/>
          </a:bodyPr>
          <a:lstStyle/>
          <a:p>
            <a:r>
              <a:rPr lang="en-US" b="1" dirty="0"/>
              <a:t>The Unfortunate</a:t>
            </a:r>
          </a:p>
          <a:p>
            <a:pPr algn="ctr"/>
            <a:r>
              <a:rPr lang="en-US" b="1" dirty="0"/>
              <a:t> Homeowner</a:t>
            </a:r>
            <a:endParaRPr lang="en-US" dirty="0"/>
          </a:p>
        </p:txBody>
      </p:sp>
    </p:spTree>
    <p:extLst>
      <p:ext uri="{BB962C8B-B14F-4D97-AF65-F5344CB8AC3E}">
        <p14:creationId xmlns:p14="http://schemas.microsoft.com/office/powerpoint/2010/main" val="3849443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1627631"/>
          </a:xfrm>
        </p:spPr>
        <p:txBody>
          <a:bodyPr>
            <a:normAutofit/>
          </a:bodyPr>
          <a:lstStyle/>
          <a:p>
            <a:r>
              <a:rPr lang="en-US" dirty="0" smtClean="0"/>
              <a:t>Soil – It’s running away…</a:t>
            </a:r>
            <a:br>
              <a:rPr lang="en-US" dirty="0" smtClean="0"/>
            </a:br>
            <a:r>
              <a:rPr lang="en-US" sz="2700" dirty="0"/>
              <a:t>Obj. TSW learn about stream flow, soil erosion, and nutrient depletion during a Stream table activity. </a:t>
            </a:r>
          </a:p>
        </p:txBody>
      </p:sp>
      <p:pic>
        <p:nvPicPr>
          <p:cNvPr id="5"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447319" y="2597210"/>
            <a:ext cx="4338625" cy="3530555"/>
          </a:xfrm>
          <a:prstGeom prst="rect">
            <a:avLst/>
          </a:prstGeom>
        </p:spPr>
      </p:pic>
      <p:sp>
        <p:nvSpPr>
          <p:cNvPr id="4" name="Content Placeholder 3"/>
          <p:cNvSpPr>
            <a:spLocks noGrp="1"/>
          </p:cNvSpPr>
          <p:nvPr>
            <p:ph sz="quarter" idx="4294967295"/>
          </p:nvPr>
        </p:nvSpPr>
        <p:spPr>
          <a:xfrm>
            <a:off x="6186974" y="2597210"/>
            <a:ext cx="5164197" cy="3493008"/>
          </a:xfrm>
          <a:prstGeom prst="rect">
            <a:avLst/>
          </a:prstGeom>
        </p:spPr>
        <p:txBody>
          <a:bodyPr>
            <a:normAutofit/>
          </a:bodyPr>
          <a:lstStyle/>
          <a:p>
            <a:pPr marL="525780" indent="-457200">
              <a:buFont typeface="+mj-lt"/>
              <a:buAutoNum type="arabicPeriod"/>
            </a:pPr>
            <a:r>
              <a:rPr lang="en-US" dirty="0" smtClean="0"/>
              <a:t>Describe the word conservation in terms of soil.</a:t>
            </a:r>
          </a:p>
          <a:p>
            <a:pPr marL="525780" indent="-457200">
              <a:buFont typeface="+mj-lt"/>
              <a:buAutoNum type="arabicPeriod"/>
            </a:pPr>
            <a:r>
              <a:rPr lang="en-US" dirty="0" smtClean="0"/>
              <a:t>Describe the word deterioration in terms of soil.</a:t>
            </a:r>
          </a:p>
          <a:p>
            <a:pPr marL="525780" indent="-457200">
              <a:buFont typeface="+mj-lt"/>
              <a:buAutoNum type="arabicPeriod"/>
            </a:pPr>
            <a:r>
              <a:rPr lang="en-US" dirty="0" smtClean="0"/>
              <a:t>Why is soil management important in agroecosystems</a:t>
            </a:r>
            <a:endParaRPr lang="en-US" dirty="0"/>
          </a:p>
        </p:txBody>
      </p:sp>
    </p:spTree>
    <p:extLst>
      <p:ext uri="{BB962C8B-B14F-4D97-AF65-F5344CB8AC3E}">
        <p14:creationId xmlns:p14="http://schemas.microsoft.com/office/powerpoint/2010/main" val="3203088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0"/>
            <a:ext cx="8153400" cy="914400"/>
          </a:xfrm>
        </p:spPr>
        <p:txBody>
          <a:bodyPr>
            <a:normAutofit/>
          </a:bodyPr>
          <a:lstStyle/>
          <a:p>
            <a:r>
              <a:rPr lang="en-US" sz="3200" dirty="0"/>
              <a:t>Activity – Soil it’s running away </a:t>
            </a:r>
          </a:p>
        </p:txBody>
      </p:sp>
      <p:sp>
        <p:nvSpPr>
          <p:cNvPr id="3" name="Content Placeholder 2"/>
          <p:cNvSpPr>
            <a:spLocks noGrp="1"/>
          </p:cNvSpPr>
          <p:nvPr>
            <p:ph idx="1"/>
          </p:nvPr>
        </p:nvSpPr>
        <p:spPr>
          <a:xfrm>
            <a:off x="725213" y="1600200"/>
            <a:ext cx="10862441" cy="4953000"/>
          </a:xfrm>
        </p:spPr>
        <p:txBody>
          <a:bodyPr>
            <a:normAutofit/>
          </a:bodyPr>
          <a:lstStyle/>
          <a:p>
            <a:pPr marL="68580" indent="0">
              <a:buNone/>
            </a:pPr>
            <a:r>
              <a:rPr lang="en-US" dirty="0" smtClean="0"/>
              <a:t>STEP 1: In your group at your table, fill your tray with 1, 1000 ml of sand poured into the </a:t>
            </a:r>
            <a:r>
              <a:rPr lang="en-US" dirty="0"/>
              <a:t>s</a:t>
            </a:r>
            <a:r>
              <a:rPr lang="en-US" dirty="0" smtClean="0"/>
              <a:t>hallow end of the tray. </a:t>
            </a:r>
          </a:p>
          <a:p>
            <a:pPr marL="68580" indent="0">
              <a:buNone/>
            </a:pPr>
            <a:r>
              <a:rPr lang="en-US" dirty="0" smtClean="0"/>
              <a:t>STEP 2: Get a water bottle ½ - full of water.</a:t>
            </a:r>
          </a:p>
          <a:p>
            <a:pPr marL="68580" indent="0">
              <a:buNone/>
            </a:pPr>
            <a:r>
              <a:rPr lang="en-US" dirty="0" smtClean="0"/>
              <a:t>STEP 3: Spray the shallow end of the sand and describe what happens in your notebook.</a:t>
            </a:r>
          </a:p>
          <a:p>
            <a:pPr marL="68580" indent="0">
              <a:buNone/>
            </a:pPr>
            <a:r>
              <a:rPr lang="en-US" dirty="0" smtClean="0"/>
              <a:t>Answer the following questions: </a:t>
            </a:r>
          </a:p>
          <a:p>
            <a:pPr marL="525780" indent="-457200">
              <a:buFont typeface="+mj-lt"/>
              <a:buAutoNum type="arabicPeriod"/>
            </a:pPr>
            <a:r>
              <a:rPr lang="en-US" dirty="0"/>
              <a:t>	</a:t>
            </a:r>
            <a:r>
              <a:rPr lang="en-US" dirty="0" smtClean="0"/>
              <a:t>How does the soil erosion happen? Describe your observations in detail.</a:t>
            </a:r>
          </a:p>
          <a:p>
            <a:pPr marL="525780" indent="-457200">
              <a:buFont typeface="+mj-lt"/>
              <a:buAutoNum type="arabicPeriod"/>
            </a:pPr>
            <a:r>
              <a:rPr lang="en-US" dirty="0" smtClean="0"/>
              <a:t>	Why is erosion unhealthy for the agroecosystems?</a:t>
            </a:r>
          </a:p>
          <a:p>
            <a:pPr marL="525780" indent="-457200">
              <a:buFont typeface="+mj-lt"/>
              <a:buAutoNum type="arabicPeriod"/>
            </a:pPr>
            <a:r>
              <a:rPr lang="en-US" dirty="0" smtClean="0"/>
              <a:t>	What steps/ practices could prevent or reduce soil erosion?</a:t>
            </a:r>
          </a:p>
          <a:p>
            <a:pPr marL="525780" indent="-457200">
              <a:buFont typeface="+mj-lt"/>
              <a:buAutoNum type="arabicPeriod"/>
            </a:pPr>
            <a:endParaRPr lang="en-US" dirty="0"/>
          </a:p>
        </p:txBody>
      </p:sp>
    </p:spTree>
    <p:extLst>
      <p:ext uri="{BB962C8B-B14F-4D97-AF65-F5344CB8AC3E}">
        <p14:creationId xmlns:p14="http://schemas.microsoft.com/office/powerpoint/2010/main" val="203762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1" y="609600"/>
            <a:ext cx="10326413" cy="1143000"/>
          </a:xfrm>
        </p:spPr>
        <p:txBody>
          <a:bodyPr>
            <a:normAutofit/>
          </a:bodyPr>
          <a:lstStyle/>
          <a:p>
            <a:r>
              <a:rPr lang="en-US" dirty="0" smtClean="0"/>
              <a:t>Activity- Nutrients – Where did they go? </a:t>
            </a:r>
            <a:endParaRPr lang="en-US" dirty="0"/>
          </a:p>
        </p:txBody>
      </p:sp>
      <p:sp>
        <p:nvSpPr>
          <p:cNvPr id="3" name="Content Placeholder 2"/>
          <p:cNvSpPr>
            <a:spLocks noGrp="1"/>
          </p:cNvSpPr>
          <p:nvPr>
            <p:ph idx="1"/>
          </p:nvPr>
        </p:nvSpPr>
        <p:spPr>
          <a:xfrm>
            <a:off x="1607371" y="2525112"/>
            <a:ext cx="9664973" cy="3661965"/>
          </a:xfrm>
        </p:spPr>
        <p:txBody>
          <a:bodyPr>
            <a:normAutofit/>
          </a:bodyPr>
          <a:lstStyle/>
          <a:p>
            <a:r>
              <a:rPr lang="en-US" dirty="0" smtClean="0"/>
              <a:t>Introduction/ Discussion:</a:t>
            </a:r>
          </a:p>
          <a:p>
            <a:pPr lvl="1"/>
            <a:r>
              <a:rPr lang="en-US" sz="2400" dirty="0" smtClean="0"/>
              <a:t>What are the main plant nutrients and where are they obtained?</a:t>
            </a:r>
          </a:p>
          <a:p>
            <a:pPr lvl="1"/>
            <a:r>
              <a:rPr lang="en-US" sz="2400" dirty="0" smtClean="0"/>
              <a:t>What can happen to plants if nutrients become depleted?</a:t>
            </a:r>
          </a:p>
          <a:p>
            <a:pPr lvl="1"/>
            <a:r>
              <a:rPr lang="en-US" sz="2400" dirty="0" smtClean="0"/>
              <a:t>How can nutrient depletion occur?</a:t>
            </a:r>
          </a:p>
          <a:p>
            <a:endParaRPr lang="en-US" dirty="0"/>
          </a:p>
        </p:txBody>
      </p:sp>
    </p:spTree>
    <p:extLst>
      <p:ext uri="{BB962C8B-B14F-4D97-AF65-F5344CB8AC3E}">
        <p14:creationId xmlns:p14="http://schemas.microsoft.com/office/powerpoint/2010/main" val="1229546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982132"/>
            <a:ext cx="10799379" cy="1303867"/>
          </a:xfrm>
        </p:spPr>
        <p:txBody>
          <a:bodyPr>
            <a:normAutofit/>
          </a:bodyPr>
          <a:lstStyle/>
          <a:p>
            <a:r>
              <a:rPr lang="en-US" dirty="0"/>
              <a:t>Activity- Nutrients – Where did they go</a:t>
            </a:r>
            <a:r>
              <a:rPr lang="en-US" dirty="0" smtClean="0"/>
              <a:t>? P. </a:t>
            </a:r>
            <a:r>
              <a:rPr lang="en-US" dirty="0"/>
              <a:t> </a:t>
            </a:r>
            <a:r>
              <a:rPr lang="en-US" dirty="0" smtClean="0"/>
              <a:t> </a:t>
            </a:r>
            <a:r>
              <a:rPr lang="en-US" dirty="0" smtClean="0"/>
              <a:t>NB</a:t>
            </a:r>
            <a:endParaRPr lang="en-US" dirty="0"/>
          </a:p>
        </p:txBody>
      </p:sp>
      <p:sp>
        <p:nvSpPr>
          <p:cNvPr id="3" name="Content Placeholder 2"/>
          <p:cNvSpPr>
            <a:spLocks noGrp="1"/>
          </p:cNvSpPr>
          <p:nvPr>
            <p:ph idx="1"/>
          </p:nvPr>
        </p:nvSpPr>
        <p:spPr>
          <a:xfrm>
            <a:off x="914400" y="2506717"/>
            <a:ext cx="10578662" cy="3325913"/>
          </a:xfrm>
        </p:spPr>
        <p:txBody>
          <a:bodyPr>
            <a:noAutofit/>
          </a:bodyPr>
          <a:lstStyle/>
          <a:p>
            <a:r>
              <a:rPr lang="en-US" dirty="0" smtClean="0"/>
              <a:t>Directions:</a:t>
            </a:r>
          </a:p>
          <a:p>
            <a:pPr marL="525780" indent="-457200">
              <a:buFont typeface="+mj-lt"/>
              <a:buAutoNum type="arabicPeriod"/>
            </a:pPr>
            <a:r>
              <a:rPr lang="en-US" dirty="0" smtClean="0"/>
              <a:t>Apply food coloring (1 drop only) to three different areas of your tray of sand. On or under the sand. (describe different soil types).</a:t>
            </a:r>
          </a:p>
          <a:p>
            <a:pPr marL="525780" indent="-457200">
              <a:buFont typeface="+mj-lt"/>
              <a:buAutoNum type="arabicPeriod"/>
            </a:pPr>
            <a:r>
              <a:rPr lang="en-US" dirty="0" smtClean="0"/>
              <a:t>Simulate rain with the hand sprayer.</a:t>
            </a:r>
          </a:p>
          <a:p>
            <a:pPr marL="822960" lvl="1" indent="-457200">
              <a:buFont typeface="+mj-lt"/>
              <a:buAutoNum type="arabicPeriod"/>
            </a:pPr>
            <a:r>
              <a:rPr lang="en-US" sz="2400" dirty="0" smtClean="0"/>
              <a:t>Describe your general observations of the demonstration.</a:t>
            </a:r>
          </a:p>
          <a:p>
            <a:pPr marL="822960" lvl="1" indent="-457200">
              <a:buFont typeface="+mj-lt"/>
              <a:buAutoNum type="arabicPeriod"/>
            </a:pPr>
            <a:r>
              <a:rPr lang="en-US" sz="2400" dirty="0" smtClean="0"/>
              <a:t>Explain how nutrient depletion can happen in relation to erosion.</a:t>
            </a:r>
          </a:p>
          <a:p>
            <a:pPr marL="822960" lvl="1" indent="-457200">
              <a:buFont typeface="+mj-lt"/>
              <a:buAutoNum type="arabicPeriod"/>
            </a:pPr>
            <a:r>
              <a:rPr lang="en-US" sz="2400" dirty="0" smtClean="0"/>
              <a:t>Hypothesize how crops planted year after year without any replenishment or rest become depleted of nutrients.</a:t>
            </a:r>
            <a:endParaRPr lang="en-US" sz="2400" dirty="0"/>
          </a:p>
        </p:txBody>
      </p:sp>
    </p:spTree>
    <p:extLst>
      <p:ext uri="{BB962C8B-B14F-4D97-AF65-F5344CB8AC3E}">
        <p14:creationId xmlns:p14="http://schemas.microsoft.com/office/powerpoint/2010/main" val="3507003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97" y="476518"/>
            <a:ext cx="11178861" cy="1809481"/>
          </a:xfrm>
        </p:spPr>
        <p:txBody>
          <a:bodyPr>
            <a:normAutofit fontScale="90000"/>
          </a:bodyPr>
          <a:lstStyle/>
          <a:p>
            <a:r>
              <a:rPr lang="en-US" dirty="0" smtClean="0"/>
              <a:t>Soil Degradation</a:t>
            </a:r>
            <a:br>
              <a:rPr lang="en-US" dirty="0" smtClean="0"/>
            </a:br>
            <a:r>
              <a:rPr lang="en-US" dirty="0" smtClean="0"/>
              <a:t>Obj. TSW learn about how healthy soil supports life and itself needs to be properly cared for.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33600" y="2977356"/>
            <a:ext cx="3048000" cy="2476500"/>
          </a:xfrm>
        </p:spPr>
      </p:pic>
      <p:sp>
        <p:nvSpPr>
          <p:cNvPr id="4" name="Content Placeholder 3"/>
          <p:cNvSpPr>
            <a:spLocks noGrp="1"/>
          </p:cNvSpPr>
          <p:nvPr>
            <p:ph sz="half" idx="2"/>
          </p:nvPr>
        </p:nvSpPr>
        <p:spPr>
          <a:xfrm>
            <a:off x="6181344" y="2560320"/>
            <a:ext cx="5383884" cy="3310128"/>
          </a:xfrm>
        </p:spPr>
        <p:txBody>
          <a:bodyPr>
            <a:normAutofit fontScale="92500"/>
          </a:bodyPr>
          <a:lstStyle/>
          <a:p>
            <a:pPr marL="457200" indent="-457200">
              <a:buFont typeface="+mj-lt"/>
              <a:buAutoNum type="arabicPeriod"/>
            </a:pPr>
            <a:r>
              <a:rPr lang="en-US" dirty="0" smtClean="0"/>
              <a:t>What is soil degradation?</a:t>
            </a:r>
          </a:p>
          <a:p>
            <a:pPr marL="457200" indent="-457200">
              <a:buFont typeface="+mj-lt"/>
              <a:buAutoNum type="arabicPeriod"/>
            </a:pPr>
            <a:r>
              <a:rPr lang="en-US" dirty="0" err="1" smtClean="0"/>
              <a:t>Monocropping</a:t>
            </a:r>
            <a:r>
              <a:rPr lang="en-US" dirty="0" smtClean="0"/>
              <a:t>, Soil compaction, Salinization, Amount of Organic matter, Too Basic, Too Acidic</a:t>
            </a:r>
            <a:r>
              <a:rPr lang="en-US" dirty="0"/>
              <a:t> </a:t>
            </a:r>
            <a:r>
              <a:rPr lang="en-US" dirty="0" smtClean="0"/>
              <a:t>are some examples of how soil can be degraded.  Choose one and explain what you think it is.</a:t>
            </a:r>
          </a:p>
          <a:p>
            <a:pPr marL="457200" indent="-457200">
              <a:buFont typeface="+mj-lt"/>
              <a:buAutoNum type="arabicPeriod"/>
            </a:pPr>
            <a:r>
              <a:rPr lang="en-US" dirty="0" smtClean="0"/>
              <a:t>How could you test to see if the soil is bad?</a:t>
            </a:r>
            <a:endParaRPr lang="en-US" dirty="0"/>
          </a:p>
        </p:txBody>
      </p:sp>
    </p:spTree>
    <p:extLst>
      <p:ext uri="{BB962C8B-B14F-4D97-AF65-F5344CB8AC3E}">
        <p14:creationId xmlns:p14="http://schemas.microsoft.com/office/powerpoint/2010/main" val="23918211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30</TotalTime>
  <Words>1076</Words>
  <Application>Microsoft Office PowerPoint</Application>
  <PresentationFormat>Widescreen</PresentationFormat>
  <Paragraphs>139</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Garamond</vt:lpstr>
      <vt:lpstr>Organic</vt:lpstr>
      <vt:lpstr>F2F2</vt:lpstr>
      <vt:lpstr> Soil Erosion Obj. TSW learn about soil erosion and damaging impacts on farming and the environment. </vt:lpstr>
      <vt:lpstr>The Unfortunate Homeowner </vt:lpstr>
      <vt:lpstr>PowerPoint Presentation</vt:lpstr>
      <vt:lpstr>Soil – It’s running away… Obj. TSW learn about stream flow, soil erosion, and nutrient depletion during a Stream table activity. </vt:lpstr>
      <vt:lpstr>Activity – Soil it’s running away </vt:lpstr>
      <vt:lpstr>Activity- Nutrients – Where did they go? </vt:lpstr>
      <vt:lpstr>Activity- Nutrients – Where did they go? P.   NB</vt:lpstr>
      <vt:lpstr>Soil Degradation Obj. TSW learn about how healthy soil supports life and itself needs to be properly cared for. </vt:lpstr>
      <vt:lpstr> It can’t be all that bad. Obj. TSW learn about healthy characteristics of soil to help grow healthy food. </vt:lpstr>
      <vt:lpstr>Soil Degradation World Wide What is Soil Degradation?  What are some examples of it?  How do we correct it?</vt:lpstr>
      <vt:lpstr>  At a Loss?  Let’s find Nutrients? Obj. TSW watch some best management practices from a Journey 2050 video.  </vt:lpstr>
      <vt:lpstr>Best Management Practices  </vt:lpstr>
      <vt:lpstr> Activity: It can’t be that bad.</vt:lpstr>
      <vt:lpstr>Activity:  It can’t be all that bad.  Data Table  </vt:lpstr>
      <vt:lpstr>What is the impact of degraded soil on plant growth? Conclusion of Lab </vt:lpstr>
      <vt:lpstr> Sustainability Obj. TSW apply sustainability practices with experience out in the garden.  </vt:lpstr>
      <vt:lpstr>Abiotic factors in the Garden</vt:lpstr>
      <vt:lpstr> Measuring Abiotic factors in the garden      </vt:lpstr>
      <vt:lpstr>Ground Rules for the Garden</vt:lpstr>
      <vt:lpstr> Test those nutrients! Obj. TSW learn how to test the Nitrate, Phosphate, and Potassium of the soil in the garden.  </vt:lpstr>
      <vt:lpstr>Apply those Nutrients</vt:lpstr>
      <vt:lpstr>Ewh!  Why is the water so gross? Biomonitoring Study for Biodiversity</vt:lpstr>
      <vt:lpstr>Effects of Eutrophication</vt:lpstr>
      <vt:lpstr>This water is making me thirsty!</vt:lpstr>
      <vt:lpstr>To Suds or not to Suds</vt:lpstr>
      <vt:lpstr>Water, Water Everywhere, not a drop to drink</vt:lpstr>
      <vt:lpstr>Design and Build a Miniature Aquaponics System</vt:lpstr>
      <vt:lpstr>Aquaponics in North Carolina &amp; Haiti</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F2F2</dc:title>
  <dc:creator>Jennifer Mc Allister</dc:creator>
  <cp:lastModifiedBy>Jennifer Mc Allister</cp:lastModifiedBy>
  <cp:revision>14</cp:revision>
  <dcterms:created xsi:type="dcterms:W3CDTF">2016-10-01T22:41:31Z</dcterms:created>
  <dcterms:modified xsi:type="dcterms:W3CDTF">2016-10-04T23:21:46Z</dcterms:modified>
</cp:coreProperties>
</file>