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6" r:id="rId3"/>
    <p:sldId id="339" r:id="rId4"/>
    <p:sldId id="331" r:id="rId5"/>
    <p:sldId id="333" r:id="rId6"/>
    <p:sldId id="307" r:id="rId7"/>
    <p:sldId id="308" r:id="rId8"/>
    <p:sldId id="309" r:id="rId9"/>
    <p:sldId id="310" r:id="rId10"/>
    <p:sldId id="311" r:id="rId11"/>
    <p:sldId id="312" r:id="rId12"/>
    <p:sldId id="334" r:id="rId13"/>
    <p:sldId id="327" r:id="rId14"/>
    <p:sldId id="326" r:id="rId15"/>
    <p:sldId id="302" r:id="rId16"/>
    <p:sldId id="325" r:id="rId17"/>
    <p:sldId id="336" r:id="rId18"/>
    <p:sldId id="337" r:id="rId19"/>
    <p:sldId id="338"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40" r:id="rId33"/>
    <p:sldId id="341" r:id="rId34"/>
    <p:sldId id="342"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35" r:id="rId6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ihavenotv.com/how-to-end-poverty-in-15-yea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nourishlife.org/2011/03/from-the-soi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j8ia8Kq_DwE&amp;feature=player_embedde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ourishlife.org/teach/curriculum/activity-1-the-story-of-foo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aquaponics.com/build-a-mini-aquaponic-syste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newsela.com/articles/water-farming/id/84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money.usnews.com/money/careers/slideshows/the-10-most-common-interview-questions/1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cacareerzone.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cacareerzone.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fa.ca.gov/employment/" TargetMode="External"/><Relationship Id="rId2" Type="http://schemas.openxmlformats.org/officeDocument/2006/relationships/hyperlink" Target="https://www.cdfa.ca.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ed.com/talks/hans_rosling_on_global_population_growth"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un.org/en/development/desa/population/commission/pdf/48/CPD48ConciseRepor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Farm to Fork</a:t>
            </a:r>
            <a:endParaRPr lang="en-US" dirty="0"/>
          </a:p>
        </p:txBody>
      </p:sp>
      <p:sp>
        <p:nvSpPr>
          <p:cNvPr id="3" name="Subtitle 2"/>
          <p:cNvSpPr>
            <a:spLocks noGrp="1"/>
          </p:cNvSpPr>
          <p:nvPr>
            <p:ph type="subTitle" idx="1"/>
          </p:nvPr>
        </p:nvSpPr>
        <p:spPr/>
        <p:txBody>
          <a:bodyPr/>
          <a:lstStyle/>
          <a:p>
            <a:r>
              <a:rPr lang="en-US" dirty="0" smtClean="0"/>
              <a:t>UNIT 4 Feed the World</a:t>
            </a:r>
          </a:p>
          <a:p>
            <a:r>
              <a:rPr lang="en-US" dirty="0" smtClean="0"/>
              <a:t>Economics, Poverty, Population and Carrying Capacity, Genetically Modified Organisms</a:t>
            </a:r>
            <a:endParaRPr lang="en-US" dirty="0"/>
          </a:p>
        </p:txBody>
      </p:sp>
    </p:spTree>
    <p:extLst>
      <p:ext uri="{BB962C8B-B14F-4D97-AF65-F5344CB8AC3E}">
        <p14:creationId xmlns:p14="http://schemas.microsoft.com/office/powerpoint/2010/main" val="3874916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7" y="502276"/>
            <a:ext cx="11165982" cy="1783723"/>
          </a:xfrm>
        </p:spPr>
        <p:txBody>
          <a:bodyPr>
            <a:normAutofit/>
          </a:bodyPr>
          <a:lstStyle/>
          <a:p>
            <a:r>
              <a:rPr lang="en-US" sz="3200" dirty="0" smtClean="0"/>
              <a:t>12/14 Earth’s Carrying Capacity</a:t>
            </a:r>
            <a:br>
              <a:rPr lang="en-US" sz="3200" dirty="0" smtClean="0"/>
            </a:br>
            <a:r>
              <a:rPr lang="en-US" sz="3200" dirty="0" smtClean="0"/>
              <a:t>Obj. TSW understand that Biocapacity of countries and the carrying capacity of the planet are interlinked. P.62 NB</a:t>
            </a:r>
            <a:endParaRPr lang="en-US" sz="32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1064" y="2443238"/>
            <a:ext cx="6047771" cy="3738621"/>
          </a:xfrm>
        </p:spPr>
      </p:pic>
      <p:sp>
        <p:nvSpPr>
          <p:cNvPr id="4" name="Content Placeholder 3"/>
          <p:cNvSpPr>
            <a:spLocks noGrp="1"/>
          </p:cNvSpPr>
          <p:nvPr>
            <p:ph sz="half" idx="2"/>
          </p:nvPr>
        </p:nvSpPr>
        <p:spPr>
          <a:xfrm>
            <a:off x="6581104" y="2560320"/>
            <a:ext cx="5087154" cy="3310128"/>
          </a:xfrm>
        </p:spPr>
        <p:txBody>
          <a:bodyPr/>
          <a:lstStyle/>
          <a:p>
            <a:pPr marL="457200" indent="-457200">
              <a:buFont typeface="+mj-lt"/>
              <a:buAutoNum type="arabicPeriod"/>
            </a:pPr>
            <a:r>
              <a:rPr lang="en-US" dirty="0" smtClean="0"/>
              <a:t>What are limiting factors in a Carrying Capacity graph?</a:t>
            </a:r>
          </a:p>
          <a:p>
            <a:pPr marL="457200" indent="-457200">
              <a:buFont typeface="+mj-lt"/>
              <a:buAutoNum type="arabicPeriod"/>
            </a:pPr>
            <a:r>
              <a:rPr lang="en-US" dirty="0" smtClean="0"/>
              <a:t>What are some Density Dependent Factors?</a:t>
            </a:r>
          </a:p>
          <a:p>
            <a:pPr marL="457200" indent="-457200">
              <a:buFont typeface="+mj-lt"/>
              <a:buAutoNum type="arabicPeriod"/>
            </a:pPr>
            <a:r>
              <a:rPr lang="en-US" dirty="0" smtClean="0"/>
              <a:t>What are some Density Independent Factors?</a:t>
            </a:r>
            <a:endParaRPr lang="en-US" dirty="0"/>
          </a:p>
        </p:txBody>
      </p:sp>
    </p:spTree>
    <p:extLst>
      <p:ext uri="{BB962C8B-B14F-4D97-AF65-F5344CB8AC3E}">
        <p14:creationId xmlns:p14="http://schemas.microsoft.com/office/powerpoint/2010/main" val="3816393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12/15 Sustainability Worldwide</a:t>
            </a:r>
            <a:br>
              <a:rPr lang="en-US" sz="3200" dirty="0" smtClean="0"/>
            </a:br>
            <a:r>
              <a:rPr lang="en-US" sz="3200" dirty="0" smtClean="0"/>
              <a:t>Obj. TSW apply and discuss why it is important for sustainable practices to be enforced worldwide.p.64 NB </a:t>
            </a:r>
            <a:endParaRPr lang="en-US" sz="32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3436" y="2444729"/>
            <a:ext cx="3740356" cy="3762888"/>
          </a:xfr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Describe sustainability.</a:t>
            </a:r>
          </a:p>
          <a:p>
            <a:pPr marL="457200" indent="-457200">
              <a:buFont typeface="+mj-lt"/>
              <a:buAutoNum type="arabicPeriod"/>
            </a:pPr>
            <a:r>
              <a:rPr lang="en-US" dirty="0" smtClean="0"/>
              <a:t>Describe 3 sustainable practices you have learned in this class.</a:t>
            </a:r>
          </a:p>
          <a:p>
            <a:pPr marL="457200" indent="-457200">
              <a:buFont typeface="+mj-lt"/>
              <a:buAutoNum type="arabicPeriod"/>
            </a:pPr>
            <a:r>
              <a:rPr lang="en-US" dirty="0" smtClean="0"/>
              <a:t>What are the implications of increased population growth if sustainable practices are not enforced?</a:t>
            </a:r>
            <a:endParaRPr lang="en-US" dirty="0"/>
          </a:p>
        </p:txBody>
      </p:sp>
    </p:spTree>
    <p:extLst>
      <p:ext uri="{BB962C8B-B14F-4D97-AF65-F5344CB8AC3E}">
        <p14:creationId xmlns:p14="http://schemas.microsoft.com/office/powerpoint/2010/main" val="3892281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How to end poverty in 15 years video</a:t>
            </a:r>
            <a:endParaRPr lang="en-US" dirty="0"/>
          </a:p>
        </p:txBody>
      </p:sp>
      <p:sp>
        <p:nvSpPr>
          <p:cNvPr id="3" name="Content Placeholder 2"/>
          <p:cNvSpPr>
            <a:spLocks noGrp="1"/>
          </p:cNvSpPr>
          <p:nvPr>
            <p:ph idx="1"/>
          </p:nvPr>
        </p:nvSpPr>
        <p:spPr/>
        <p:txBody>
          <a:bodyPr/>
          <a:lstStyle/>
          <a:p>
            <a:r>
              <a:rPr lang="en-US" dirty="0" smtClean="0"/>
              <a:t>I have no TV.com</a:t>
            </a:r>
          </a:p>
          <a:p>
            <a:r>
              <a:rPr lang="en-US" dirty="0" smtClean="0"/>
              <a:t>Take notes on page 67 NB</a:t>
            </a:r>
            <a:endParaRPr lang="en-US" dirty="0"/>
          </a:p>
        </p:txBody>
      </p:sp>
    </p:spTree>
    <p:extLst>
      <p:ext uri="{BB962C8B-B14F-4D97-AF65-F5344CB8AC3E}">
        <p14:creationId xmlns:p14="http://schemas.microsoft.com/office/powerpoint/2010/main" val="188032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Article: Has Earth reached its Carrying Capacity? P. 65 NB</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3493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Maxine </a:t>
            </a:r>
            <a:r>
              <a:rPr lang="en-US" dirty="0" err="1" smtClean="0"/>
              <a:t>Abrulo</a:t>
            </a:r>
            <a:r>
              <a:rPr lang="en-US" dirty="0" smtClean="0"/>
              <a:t> – </a:t>
            </a:r>
            <a:r>
              <a:rPr lang="en-US" dirty="0" err="1" smtClean="0"/>
              <a:t>Coit</a:t>
            </a:r>
            <a:r>
              <a:rPr lang="en-US" dirty="0" smtClean="0"/>
              <a:t> Tower   P. 69 NB</a:t>
            </a:r>
            <a:endParaRPr lang="en-US" dirty="0"/>
          </a:p>
        </p:txBody>
      </p:sp>
      <p:sp>
        <p:nvSpPr>
          <p:cNvPr id="3" name="Content Placeholder 2"/>
          <p:cNvSpPr>
            <a:spLocks noGrp="1"/>
          </p:cNvSpPr>
          <p:nvPr>
            <p:ph idx="1"/>
          </p:nvPr>
        </p:nvSpPr>
        <p:spPr/>
        <p:txBody>
          <a:bodyPr/>
          <a:lstStyle/>
          <a:p>
            <a:r>
              <a:rPr lang="en-US" dirty="0" smtClean="0"/>
              <a:t>Answer questions from the WS.</a:t>
            </a:r>
            <a:endParaRPr lang="en-US" dirty="0"/>
          </a:p>
        </p:txBody>
      </p:sp>
    </p:spTree>
    <p:extLst>
      <p:ext uri="{BB962C8B-B14F-4D97-AF65-F5344CB8AC3E}">
        <p14:creationId xmlns:p14="http://schemas.microsoft.com/office/powerpoint/2010/main" val="302725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Students should answer the following questions after they have gathered all their research:</a:t>
            </a:r>
          </a:p>
          <a:p>
            <a:r>
              <a:rPr lang="en-US" dirty="0"/>
              <a:t>Which of your five foods did you find for sale in other circulars? Why do you think they were for sale in more than one place?</a:t>
            </a:r>
          </a:p>
          <a:p>
            <a:r>
              <a:rPr lang="en-US" dirty="0"/>
              <a:t>Which of your 5 foods were more expensive or less expensive? Why do you think that is?</a:t>
            </a:r>
          </a:p>
          <a:p>
            <a:r>
              <a:rPr lang="en-US" dirty="0"/>
              <a:t>Notice and write about any trends that developed at certain grocery stores. For example, was the Dollar Store always the cheapest? Why? </a:t>
            </a:r>
          </a:p>
          <a:p>
            <a:r>
              <a:rPr lang="en-US" dirty="0"/>
              <a:t>Finally, the class will have a discussion about the supply and demand of food in our grocery markets. </a:t>
            </a:r>
          </a:p>
          <a:p>
            <a:r>
              <a:rPr lang="en-US" dirty="0"/>
              <a:t>What drives the economy of food? </a:t>
            </a:r>
          </a:p>
          <a:p>
            <a:r>
              <a:rPr lang="en-US" dirty="0"/>
              <a:t>Students will write a reflective 1 page paper summarizing all the activities from this key assignment, tying in the </a:t>
            </a:r>
            <a:r>
              <a:rPr lang="en-US" dirty="0" err="1"/>
              <a:t>biocapacity</a:t>
            </a:r>
            <a:r>
              <a:rPr lang="en-US" dirty="0"/>
              <a:t> of countries, the imports of food from other countries, and changes they may make in their lifestyle as a result.</a:t>
            </a:r>
          </a:p>
          <a:p>
            <a:endParaRPr lang="en-US" dirty="0"/>
          </a:p>
        </p:txBody>
      </p:sp>
    </p:spTree>
    <p:extLst>
      <p:ext uri="{BB962C8B-B14F-4D97-AF65-F5344CB8AC3E}">
        <p14:creationId xmlns:p14="http://schemas.microsoft.com/office/powerpoint/2010/main" val="22708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496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8851" y="364203"/>
            <a:ext cx="8128000" cy="6070600"/>
          </a:xfrm>
          <a:prstGeom prst="rect">
            <a:avLst/>
          </a:prstGeom>
        </p:spPr>
      </p:pic>
      <p:sp>
        <p:nvSpPr>
          <p:cNvPr id="3" name="TextBox 2"/>
          <p:cNvSpPr txBox="1"/>
          <p:nvPr/>
        </p:nvSpPr>
        <p:spPr>
          <a:xfrm>
            <a:off x="648929" y="634181"/>
            <a:ext cx="2739922" cy="1815882"/>
          </a:xfrm>
          <a:prstGeom prst="rect">
            <a:avLst/>
          </a:prstGeom>
          <a:noFill/>
        </p:spPr>
        <p:txBody>
          <a:bodyPr wrap="square" rtlCol="0">
            <a:spAutoFit/>
          </a:bodyPr>
          <a:lstStyle/>
          <a:p>
            <a:r>
              <a:rPr lang="en-US" sz="2800" dirty="0" smtClean="0"/>
              <a:t>American River at Nimbus Dam </a:t>
            </a:r>
          </a:p>
          <a:p>
            <a:r>
              <a:rPr lang="en-US" sz="2800" dirty="0" smtClean="0"/>
              <a:t>December 17, 2016</a:t>
            </a:r>
            <a:endParaRPr lang="en-US" sz="2800" dirty="0"/>
          </a:p>
        </p:txBody>
      </p:sp>
    </p:spTree>
    <p:extLst>
      <p:ext uri="{BB962C8B-B14F-4D97-AF65-F5344CB8AC3E}">
        <p14:creationId xmlns:p14="http://schemas.microsoft.com/office/powerpoint/2010/main" val="110762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437" y="0"/>
            <a:ext cx="5143500" cy="6858000"/>
          </a:xfrm>
          <a:prstGeom prst="rect">
            <a:avLst/>
          </a:prstGeom>
        </p:spPr>
      </p:pic>
      <p:sp>
        <p:nvSpPr>
          <p:cNvPr id="3" name="TextBox 2"/>
          <p:cNvSpPr txBox="1"/>
          <p:nvPr/>
        </p:nvSpPr>
        <p:spPr>
          <a:xfrm>
            <a:off x="575187" y="589935"/>
            <a:ext cx="3465871" cy="2554545"/>
          </a:xfrm>
          <a:prstGeom prst="rect">
            <a:avLst/>
          </a:prstGeom>
          <a:noFill/>
        </p:spPr>
        <p:txBody>
          <a:bodyPr wrap="square" rtlCol="0">
            <a:spAutoFit/>
          </a:bodyPr>
          <a:lstStyle/>
          <a:p>
            <a:r>
              <a:rPr lang="en-US" sz="3200" dirty="0" smtClean="0"/>
              <a:t>RCHS Construction Students make McAllister an </a:t>
            </a:r>
            <a:r>
              <a:rPr lang="en-US" sz="3200" dirty="0" err="1" smtClean="0"/>
              <a:t>Anderondike</a:t>
            </a:r>
            <a:r>
              <a:rPr lang="en-US" sz="3200" dirty="0" smtClean="0"/>
              <a:t> Chair for Christmas!</a:t>
            </a:r>
            <a:endParaRPr lang="en-US" sz="3200" dirty="0"/>
          </a:p>
        </p:txBody>
      </p:sp>
    </p:spTree>
    <p:extLst>
      <p:ext uri="{BB962C8B-B14F-4D97-AF65-F5344CB8AC3E}">
        <p14:creationId xmlns:p14="http://schemas.microsoft.com/office/powerpoint/2010/main" val="227322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534" y="0"/>
            <a:ext cx="5143500" cy="6858000"/>
          </a:xfrm>
          <a:prstGeom prst="rect">
            <a:avLst/>
          </a:prstGeom>
        </p:spPr>
      </p:pic>
      <p:sp>
        <p:nvSpPr>
          <p:cNvPr id="3" name="TextBox 2"/>
          <p:cNvSpPr txBox="1"/>
          <p:nvPr/>
        </p:nvSpPr>
        <p:spPr>
          <a:xfrm>
            <a:off x="825909" y="693174"/>
            <a:ext cx="3937819" cy="1815882"/>
          </a:xfrm>
          <a:prstGeom prst="rect">
            <a:avLst/>
          </a:prstGeom>
          <a:noFill/>
        </p:spPr>
        <p:txBody>
          <a:bodyPr wrap="square" rtlCol="0">
            <a:spAutoFit/>
          </a:bodyPr>
          <a:lstStyle/>
          <a:p>
            <a:r>
              <a:rPr lang="en-US" sz="2800" dirty="0" smtClean="0"/>
              <a:t>Thank you Mr. </a:t>
            </a:r>
            <a:r>
              <a:rPr lang="en-US" sz="2800" dirty="0" err="1" smtClean="0"/>
              <a:t>Billington</a:t>
            </a:r>
            <a:r>
              <a:rPr lang="en-US" sz="2800" dirty="0" smtClean="0"/>
              <a:t> for teaching your students how to make </a:t>
            </a:r>
            <a:r>
              <a:rPr lang="en-US" sz="2800" dirty="0" err="1" smtClean="0"/>
              <a:t>Adderondike</a:t>
            </a:r>
            <a:r>
              <a:rPr lang="en-US" sz="2800" dirty="0" smtClean="0"/>
              <a:t> chairs!</a:t>
            </a:r>
            <a:endParaRPr lang="en-US" sz="2800" dirty="0"/>
          </a:p>
        </p:txBody>
      </p:sp>
    </p:spTree>
    <p:extLst>
      <p:ext uri="{BB962C8B-B14F-4D97-AF65-F5344CB8AC3E}">
        <p14:creationId xmlns:p14="http://schemas.microsoft.com/office/powerpoint/2010/main" val="26420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Lesson 4: Populations-People &amp; Carrying Capacity</a:t>
            </a:r>
            <a:endParaRPr lang="en-US" sz="4000" dirty="0"/>
          </a:p>
        </p:txBody>
      </p:sp>
      <p:sp>
        <p:nvSpPr>
          <p:cNvPr id="3" name="Subtitle 2"/>
          <p:cNvSpPr>
            <a:spLocks noGrp="1"/>
          </p:cNvSpPr>
          <p:nvPr>
            <p:ph type="subTitle" idx="1"/>
          </p:nvPr>
        </p:nvSpPr>
        <p:spPr/>
        <p:txBody>
          <a:bodyPr>
            <a:normAutofit/>
          </a:bodyPr>
          <a:lstStyle/>
          <a:p>
            <a:r>
              <a:rPr lang="en-US" sz="2400" dirty="0" smtClean="0"/>
              <a:t>F2F1   UNIT 4</a:t>
            </a:r>
          </a:p>
          <a:p>
            <a:r>
              <a:rPr lang="en-US" sz="2400" dirty="0" smtClean="0"/>
              <a:t>Global Food</a:t>
            </a:r>
            <a:endParaRPr lang="en-US" sz="2400" dirty="0"/>
          </a:p>
        </p:txBody>
      </p:sp>
    </p:spTree>
    <p:extLst>
      <p:ext uri="{BB962C8B-B14F-4D97-AF65-F5344CB8AC3E}">
        <p14:creationId xmlns:p14="http://schemas.microsoft.com/office/powerpoint/2010/main" val="159260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January 3rd </a:t>
            </a:r>
            <a:r>
              <a:rPr lang="en-US" dirty="0" smtClean="0">
                <a:hlinkClick r:id="rId2"/>
              </a:rPr>
              <a:t>From the Soil</a:t>
            </a:r>
            <a:br>
              <a:rPr lang="en-US" dirty="0" smtClean="0">
                <a:hlinkClick r:id="rId2"/>
              </a:rPr>
            </a:br>
            <a:r>
              <a:rPr lang="en-US" dirty="0" smtClean="0"/>
              <a:t>Obj. TSW gain a better perspective of the importance of healthy soil. P. 66 NB</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7443" y="2717443"/>
            <a:ext cx="5514489" cy="2348105"/>
          </a:xfrm>
        </p:spPr>
      </p:pic>
      <p:sp>
        <p:nvSpPr>
          <p:cNvPr id="4" name="Content Placeholder 3"/>
          <p:cNvSpPr>
            <a:spLocks noGrp="1"/>
          </p:cNvSpPr>
          <p:nvPr>
            <p:ph sz="half" idx="2"/>
          </p:nvPr>
        </p:nvSpPr>
        <p:spPr>
          <a:xfrm>
            <a:off x="6838167" y="2495926"/>
            <a:ext cx="4718304" cy="3310128"/>
          </a:xfrm>
        </p:spPr>
        <p:txBody>
          <a:bodyPr/>
          <a:lstStyle/>
          <a:p>
            <a:pPr marL="457200" indent="-457200">
              <a:buFont typeface="+mj-lt"/>
              <a:buAutoNum type="arabicPeriod"/>
            </a:pPr>
            <a:r>
              <a:rPr lang="en-US" dirty="0" smtClean="0"/>
              <a:t>What are the components of healthy soil?</a:t>
            </a:r>
          </a:p>
          <a:p>
            <a:pPr marL="457200" indent="-457200">
              <a:buFont typeface="+mj-lt"/>
              <a:buAutoNum type="arabicPeriod"/>
            </a:pPr>
            <a:r>
              <a:rPr lang="en-US" dirty="0" smtClean="0"/>
              <a:t>Why is Farm to Fork important?</a:t>
            </a:r>
          </a:p>
          <a:p>
            <a:pPr marL="457200" indent="-457200">
              <a:buFont typeface="+mj-lt"/>
              <a:buAutoNum type="arabicPeriod"/>
            </a:pPr>
            <a:r>
              <a:rPr lang="en-US" dirty="0" smtClean="0"/>
              <a:t>Explain what you have learned about growing healthy food for RCHS students and Culinary?</a:t>
            </a:r>
          </a:p>
          <a:p>
            <a:pPr marL="457200" indent="-457200">
              <a:buFont typeface="+mj-lt"/>
              <a:buAutoNum type="arabicPeriod"/>
            </a:pPr>
            <a:endParaRPr lang="en-US" dirty="0"/>
          </a:p>
        </p:txBody>
      </p:sp>
    </p:spTree>
    <p:extLst>
      <p:ext uri="{BB962C8B-B14F-4D97-AF65-F5344CB8AC3E}">
        <p14:creationId xmlns:p14="http://schemas.microsoft.com/office/powerpoint/2010/main" val="12882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Second Barcode</a:t>
            </a:r>
            <a:endParaRPr lang="en-US" dirty="0"/>
          </a:p>
        </p:txBody>
      </p:sp>
      <p:sp>
        <p:nvSpPr>
          <p:cNvPr id="3" name="Content Placeholder 2"/>
          <p:cNvSpPr>
            <a:spLocks noGrp="1"/>
          </p:cNvSpPr>
          <p:nvPr>
            <p:ph idx="1"/>
          </p:nvPr>
        </p:nvSpPr>
        <p:spPr/>
        <p:txBody>
          <a:bodyPr/>
          <a:lstStyle/>
          <a:p>
            <a:r>
              <a:rPr lang="en-US" dirty="0" smtClean="0"/>
              <a:t>Take 3 – 4 Notes in the 2 minute video.</a:t>
            </a:r>
          </a:p>
          <a:p>
            <a:r>
              <a:rPr lang="en-US" dirty="0" smtClean="0"/>
              <a:t>After watching the short video clip, what are your thoughts?</a:t>
            </a:r>
          </a:p>
          <a:p>
            <a:r>
              <a:rPr lang="en-US" dirty="0" smtClean="0"/>
              <a:t>How realistic is a second barcode?</a:t>
            </a:r>
            <a:endParaRPr lang="en-US" dirty="0"/>
          </a:p>
        </p:txBody>
      </p:sp>
    </p:spTree>
    <p:extLst>
      <p:ext uri="{BB962C8B-B14F-4D97-AF65-F5344CB8AC3E}">
        <p14:creationId xmlns:p14="http://schemas.microsoft.com/office/powerpoint/2010/main" val="3253479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The Story of Food</a:t>
            </a:r>
            <a:br>
              <a:rPr lang="en-US" dirty="0" smtClean="0"/>
            </a:br>
            <a:r>
              <a:rPr lang="en-US" dirty="0" smtClean="0">
                <a:hlinkClick r:id="rId2"/>
              </a:rPr>
              <a:t>nourish.org</a:t>
            </a:r>
            <a:r>
              <a:rPr lang="en-US" dirty="0" smtClean="0"/>
              <a:t/>
            </a:r>
            <a:br>
              <a:rPr lang="en-US" dirty="0" smtClean="0"/>
            </a:br>
            <a:endParaRPr lang="en-US" dirty="0"/>
          </a:p>
        </p:txBody>
      </p:sp>
      <p:sp>
        <p:nvSpPr>
          <p:cNvPr id="3" name="Content Placeholder 2"/>
          <p:cNvSpPr>
            <a:spLocks noGrp="1"/>
          </p:cNvSpPr>
          <p:nvPr>
            <p:ph idx="1"/>
          </p:nvPr>
        </p:nvSpPr>
        <p:spPr>
          <a:xfrm>
            <a:off x="772732" y="2446986"/>
            <a:ext cx="10663707" cy="3428882"/>
          </a:xfrm>
        </p:spPr>
        <p:txBody>
          <a:bodyPr/>
          <a:lstStyle/>
          <a:p>
            <a:r>
              <a:rPr lang="en-US" b="1" dirty="0"/>
              <a:t>Objective:</a:t>
            </a:r>
            <a:r>
              <a:rPr lang="en-US" dirty="0"/>
              <a:t> </a:t>
            </a:r>
            <a:r>
              <a:rPr lang="en-US" dirty="0" smtClean="0"/>
              <a:t>Students </a:t>
            </a:r>
            <a:r>
              <a:rPr lang="en-US" dirty="0"/>
              <a:t>examine food labels and conduct research to trace food paths from the original plant or animal source. They then make posters describing the story of a particular food</a:t>
            </a:r>
            <a:r>
              <a:rPr lang="en-US" dirty="0" smtClean="0"/>
              <a:t>.   </a:t>
            </a:r>
          </a:p>
          <a:p>
            <a:r>
              <a:rPr lang="en-US" b="1" dirty="0"/>
              <a:t>Question:</a:t>
            </a:r>
            <a:r>
              <a:rPr lang="en-US" dirty="0"/>
              <a:t>  How does the way food is raised, processed, transported, and eaten impact both people </a:t>
            </a:r>
            <a:r>
              <a:rPr lang="en-US" dirty="0" smtClean="0"/>
              <a:t>and </a:t>
            </a:r>
            <a:r>
              <a:rPr lang="en-US" dirty="0"/>
              <a:t>the environment</a:t>
            </a:r>
            <a:r>
              <a:rPr lang="en-US" dirty="0" smtClean="0"/>
              <a:t>?</a:t>
            </a:r>
          </a:p>
          <a:p>
            <a:r>
              <a:rPr lang="en-US" dirty="0" smtClean="0"/>
              <a:t>Read the background information.</a:t>
            </a:r>
            <a:endParaRPr lang="en-US" dirty="0"/>
          </a:p>
        </p:txBody>
      </p:sp>
    </p:spTree>
    <p:extLst>
      <p:ext uri="{BB962C8B-B14F-4D97-AF65-F5344CB8AC3E}">
        <p14:creationId xmlns:p14="http://schemas.microsoft.com/office/powerpoint/2010/main" val="114931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1/4 Bayer Crop Science</a:t>
            </a:r>
            <a:br>
              <a:rPr lang="en-US" dirty="0" smtClean="0"/>
            </a:br>
            <a:r>
              <a:rPr lang="en-US" dirty="0" smtClean="0"/>
              <a:t>Obj. TSW learn about local companies that play a role in our Agricultural success. p.68 NB</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8794" y="2679007"/>
            <a:ext cx="5109205" cy="2614210"/>
          </a:xfrm>
        </p:spPr>
      </p:pic>
      <p:sp>
        <p:nvSpPr>
          <p:cNvPr id="4" name="Content Placeholder 3"/>
          <p:cNvSpPr>
            <a:spLocks noGrp="1"/>
          </p:cNvSpPr>
          <p:nvPr>
            <p:ph sz="half" idx="2"/>
          </p:nvPr>
        </p:nvSpPr>
        <p:spPr>
          <a:xfrm>
            <a:off x="6181343" y="2560320"/>
            <a:ext cx="5371005" cy="3310128"/>
          </a:xfrm>
        </p:spPr>
        <p:txBody>
          <a:bodyPr>
            <a:normAutofit fontScale="92500"/>
          </a:bodyPr>
          <a:lstStyle/>
          <a:p>
            <a:pPr marL="457200" indent="-457200">
              <a:buFont typeface="+mj-lt"/>
              <a:buAutoNum type="arabicPeriod"/>
            </a:pPr>
            <a:r>
              <a:rPr lang="en-US" dirty="0" smtClean="0"/>
              <a:t> What association do you have with Bayer?</a:t>
            </a:r>
          </a:p>
          <a:p>
            <a:pPr marL="457200" indent="-457200">
              <a:buFont typeface="+mj-lt"/>
              <a:buAutoNum type="arabicPeriod"/>
            </a:pPr>
            <a:r>
              <a:rPr lang="en-US" dirty="0"/>
              <a:t> </a:t>
            </a:r>
            <a:r>
              <a:rPr lang="en-US" dirty="0" smtClean="0"/>
              <a:t> Why would a Pharmaceutical company get involved with Crops and growing Food?</a:t>
            </a:r>
          </a:p>
          <a:p>
            <a:pPr marL="457200" indent="-457200">
              <a:buFont typeface="+mj-lt"/>
              <a:buAutoNum type="arabicPeriod"/>
            </a:pPr>
            <a:r>
              <a:rPr lang="en-US" dirty="0" smtClean="0"/>
              <a:t>How does what you have learned about Bayer Crop Science under score the importance to growing healthy food worldwide?</a:t>
            </a:r>
            <a:endParaRPr lang="en-US" dirty="0"/>
          </a:p>
        </p:txBody>
      </p:sp>
    </p:spTree>
    <p:extLst>
      <p:ext uri="{BB962C8B-B14F-4D97-AF65-F5344CB8AC3E}">
        <p14:creationId xmlns:p14="http://schemas.microsoft.com/office/powerpoint/2010/main" val="838384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160" y="0"/>
            <a:ext cx="9601196" cy="480387"/>
          </a:xfrm>
        </p:spPr>
        <p:txBody>
          <a:bodyPr>
            <a:normAutofit fontScale="90000"/>
          </a:bodyPr>
          <a:lstStyle/>
          <a:p>
            <a:r>
              <a:rPr lang="en-US" dirty="0" smtClean="0"/>
              <a:t>Final Presentation –PPT </a:t>
            </a:r>
            <a:endParaRPr lang="en-US" dirty="0"/>
          </a:p>
        </p:txBody>
      </p:sp>
      <p:sp>
        <p:nvSpPr>
          <p:cNvPr id="3" name="Content Placeholder 2"/>
          <p:cNvSpPr>
            <a:spLocks noGrp="1"/>
          </p:cNvSpPr>
          <p:nvPr>
            <p:ph idx="1"/>
          </p:nvPr>
        </p:nvSpPr>
        <p:spPr>
          <a:xfrm>
            <a:off x="859809" y="586854"/>
            <a:ext cx="11027583" cy="6271145"/>
          </a:xfrm>
        </p:spPr>
        <p:txBody>
          <a:bodyPr>
            <a:normAutofit fontScale="77500" lnSpcReduction="20000"/>
          </a:bodyPr>
          <a:lstStyle/>
          <a:p>
            <a:pPr marL="0" indent="0">
              <a:buNone/>
            </a:pPr>
            <a:r>
              <a:rPr lang="en-US" b="1" dirty="0"/>
              <a:t>Farm to Fork </a:t>
            </a:r>
            <a:r>
              <a:rPr lang="en-US" b="1" dirty="0" smtClean="0"/>
              <a:t>Project</a:t>
            </a:r>
            <a:r>
              <a:rPr lang="en-US" dirty="0"/>
              <a:t>	</a:t>
            </a:r>
            <a:r>
              <a:rPr lang="en-US" b="1" dirty="0" smtClean="0"/>
              <a:t>PART </a:t>
            </a:r>
            <a:r>
              <a:rPr lang="en-US" b="1" dirty="0"/>
              <a:t>2  DUE</a:t>
            </a:r>
            <a:r>
              <a:rPr lang="en-US" dirty="0"/>
              <a:t>  McAllister needs to review your progress of your project before </a:t>
            </a:r>
            <a:r>
              <a:rPr lang="en-US" b="1" dirty="0"/>
              <a:t>January 8</a:t>
            </a:r>
            <a:r>
              <a:rPr lang="en-US" b="1" baseline="30000" dirty="0"/>
              <a:t>TH</a:t>
            </a:r>
            <a:r>
              <a:rPr lang="en-US" dirty="0" smtClean="0"/>
              <a:t>.</a:t>
            </a:r>
          </a:p>
          <a:p>
            <a:pPr marL="0" indent="0">
              <a:buNone/>
            </a:pPr>
            <a:r>
              <a:rPr lang="en-US" dirty="0" smtClean="0"/>
              <a:t>PPT Individual: 10 – 15 Slides		PPT Two students: 15 – 20 Slides</a:t>
            </a:r>
            <a:endParaRPr lang="en-US" dirty="0"/>
          </a:p>
          <a:p>
            <a:pPr marL="0" indent="0">
              <a:buNone/>
            </a:pPr>
            <a:r>
              <a:rPr lang="en-US" b="1" dirty="0" smtClean="0"/>
              <a:t>Introduction</a:t>
            </a:r>
            <a:r>
              <a:rPr lang="en-US" dirty="0" smtClean="0"/>
              <a:t>:  Briefly </a:t>
            </a:r>
            <a:r>
              <a:rPr lang="en-US" dirty="0"/>
              <a:t>review your project for us.</a:t>
            </a:r>
          </a:p>
          <a:p>
            <a:pPr marL="0" indent="0">
              <a:buNone/>
            </a:pPr>
            <a:r>
              <a:rPr lang="en-US" b="1" dirty="0"/>
              <a:t>Data</a:t>
            </a:r>
            <a:endParaRPr lang="en-US" dirty="0"/>
          </a:p>
          <a:p>
            <a:pPr lvl="0"/>
            <a:r>
              <a:rPr lang="en-US" dirty="0"/>
              <a:t>Qualitative Data: Words, Descriptions, Pictures,  Video</a:t>
            </a:r>
          </a:p>
          <a:p>
            <a:pPr lvl="0"/>
            <a:r>
              <a:rPr lang="en-US" dirty="0"/>
              <a:t>Quantitative Data: Tables, Charts, Graphs</a:t>
            </a:r>
          </a:p>
          <a:p>
            <a:pPr marL="0" indent="0">
              <a:buNone/>
            </a:pPr>
            <a:r>
              <a:rPr lang="en-US" b="1" dirty="0"/>
              <a:t>Data Analysis</a:t>
            </a:r>
            <a:endParaRPr lang="en-US" dirty="0"/>
          </a:p>
          <a:p>
            <a:pPr lvl="0"/>
            <a:r>
              <a:rPr lang="en-US" dirty="0"/>
              <a:t>What does the data mean?</a:t>
            </a:r>
          </a:p>
          <a:p>
            <a:pPr lvl="0"/>
            <a:r>
              <a:rPr lang="en-US" dirty="0"/>
              <a:t>What were some things that you learned from mistakes you made?</a:t>
            </a:r>
          </a:p>
          <a:p>
            <a:pPr lvl="0"/>
            <a:r>
              <a:rPr lang="en-US" dirty="0"/>
              <a:t>What would you do differently next time?</a:t>
            </a:r>
          </a:p>
          <a:p>
            <a:pPr marL="0" indent="0">
              <a:buNone/>
            </a:pPr>
            <a:r>
              <a:rPr lang="en-US" b="1" dirty="0"/>
              <a:t>Conclusion</a:t>
            </a:r>
            <a:endParaRPr lang="en-US" dirty="0"/>
          </a:p>
          <a:p>
            <a:pPr lvl="0"/>
            <a:r>
              <a:rPr lang="en-US" dirty="0"/>
              <a:t>Explain what your project meant to you and how the class Farm 2 Fork has helped you gain a better understanding of your project/ gardening caring for plants/&amp; or soil .  If you were in charge of feeding </a:t>
            </a:r>
            <a:r>
              <a:rPr lang="en-US" dirty="0" smtClean="0"/>
              <a:t>the </a:t>
            </a:r>
            <a:r>
              <a:rPr lang="en-US" dirty="0"/>
              <a:t>world, or creating more sustainable practices worldwide how you would go about it</a:t>
            </a:r>
            <a:r>
              <a:rPr lang="en-US" dirty="0" smtClean="0"/>
              <a:t>?</a:t>
            </a:r>
          </a:p>
          <a:p>
            <a:pPr lvl="0"/>
            <a:r>
              <a:rPr lang="en-US" b="1" dirty="0" smtClean="0"/>
              <a:t>Works Cited    Title. Author. Website link.</a:t>
            </a:r>
          </a:p>
          <a:p>
            <a:pPr lvl="0"/>
            <a:r>
              <a:rPr lang="en-US" i="1" dirty="0" smtClean="0"/>
              <a:t>Yolo </a:t>
            </a:r>
            <a:r>
              <a:rPr lang="en-US" i="1" dirty="0"/>
              <a:t>Farm to Fork</a:t>
            </a:r>
            <a:r>
              <a:rPr lang="en-US" dirty="0"/>
              <a:t>. By </a:t>
            </a:r>
            <a:r>
              <a:rPr lang="en-US" dirty="0" err="1"/>
              <a:t>Dorthy</a:t>
            </a:r>
            <a:r>
              <a:rPr lang="en-US" dirty="0"/>
              <a:t> Peterson. Dir. Dominic </a:t>
            </a:r>
            <a:r>
              <a:rPr lang="en-US" dirty="0" err="1"/>
              <a:t>Machi</a:t>
            </a:r>
            <a:r>
              <a:rPr lang="en-US" dirty="0"/>
              <a:t>. </a:t>
            </a:r>
            <a:r>
              <a:rPr lang="en-US" dirty="0" err="1"/>
              <a:t>Perf</a:t>
            </a:r>
            <a:r>
              <a:rPr lang="en-US" dirty="0"/>
              <a:t>. Beth Harrison. </a:t>
            </a:r>
            <a:r>
              <a:rPr lang="en-US" i="1" dirty="0"/>
              <a:t>Yolo Farm To Fork</a:t>
            </a:r>
            <a:r>
              <a:rPr lang="en-US" dirty="0"/>
              <a:t>. Yolo Farm to Fork.org, </a:t>
            </a:r>
            <a:r>
              <a:rPr lang="en-US" dirty="0" err="1"/>
              <a:t>n.d.</a:t>
            </a:r>
            <a:r>
              <a:rPr lang="en-US" dirty="0"/>
              <a:t> Web. </a:t>
            </a:r>
            <a:endParaRPr lang="en-US" b="1" dirty="0" smtClean="0"/>
          </a:p>
          <a:p>
            <a:pPr lvl="0"/>
            <a:endParaRPr lang="en-US" b="1" dirty="0" smtClean="0"/>
          </a:p>
          <a:p>
            <a:pPr lvl="0"/>
            <a:endParaRPr lang="en-US" b="1" dirty="0"/>
          </a:p>
          <a:p>
            <a:endParaRPr lang="en-US" dirty="0"/>
          </a:p>
        </p:txBody>
      </p:sp>
    </p:spTree>
    <p:extLst>
      <p:ext uri="{BB962C8B-B14F-4D97-AF65-F5344CB8AC3E}">
        <p14:creationId xmlns:p14="http://schemas.microsoft.com/office/powerpoint/2010/main" val="2506586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Cycle Review  P. 84 NB</a:t>
            </a:r>
            <a:br>
              <a:rPr lang="en-US" dirty="0" smtClean="0"/>
            </a:br>
            <a:r>
              <a:rPr lang="en-US" dirty="0" err="1" smtClean="0"/>
              <a:t>Obj</a:t>
            </a:r>
            <a:r>
              <a:rPr lang="en-US" dirty="0" smtClean="0"/>
              <a:t> TSW review how important the carbon cycle is to us.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7369790" y="2560320"/>
            <a:ext cx="3529857" cy="3310128"/>
          </a:xfrm>
        </p:spPr>
        <p:txBody>
          <a:bodyPr/>
          <a:lstStyle/>
          <a:p>
            <a:pPr marL="457200" indent="-457200">
              <a:buFont typeface="+mj-lt"/>
              <a:buAutoNum type="arabicPeriod"/>
            </a:pPr>
            <a:r>
              <a:rPr lang="en-US" dirty="0" smtClean="0"/>
              <a:t>What is the Carbon Cycle?</a:t>
            </a:r>
          </a:p>
          <a:p>
            <a:pPr marL="457200" indent="-457200">
              <a:buFont typeface="+mj-lt"/>
              <a:buAutoNum type="arabicPeriod"/>
            </a:pPr>
            <a:r>
              <a:rPr lang="en-US" dirty="0" smtClean="0"/>
              <a:t>How does CO2 cycle through the Biotic and abiotic factors?</a:t>
            </a:r>
          </a:p>
          <a:p>
            <a:pPr marL="457200" indent="-457200">
              <a:buFont typeface="+mj-lt"/>
              <a:buAutoNum type="arabicPeriod"/>
            </a:pPr>
            <a:r>
              <a:rPr lang="en-US" dirty="0" smtClean="0"/>
              <a:t>List 6 processes of the Carbon cycle.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42" y="2514698"/>
            <a:ext cx="5866689" cy="4100986"/>
          </a:xfrm>
          <a:prstGeom prst="rect">
            <a:avLst/>
          </a:prstGeom>
        </p:spPr>
      </p:pic>
    </p:spTree>
    <p:extLst>
      <p:ext uri="{BB962C8B-B14F-4D97-AF65-F5344CB8AC3E}">
        <p14:creationId xmlns:p14="http://schemas.microsoft.com/office/powerpoint/2010/main" val="341446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Greenhouses &amp; Carbon Cycle Activity. p. 85NB</a:t>
            </a:r>
            <a:endParaRPr lang="en-US" dirty="0"/>
          </a:p>
        </p:txBody>
      </p:sp>
      <p:sp>
        <p:nvSpPr>
          <p:cNvPr id="3" name="Content Placeholder 2"/>
          <p:cNvSpPr>
            <a:spLocks noGrp="1"/>
          </p:cNvSpPr>
          <p:nvPr>
            <p:ph idx="1"/>
          </p:nvPr>
        </p:nvSpPr>
        <p:spPr/>
        <p:txBody>
          <a:bodyPr/>
          <a:lstStyle/>
          <a:p>
            <a:r>
              <a:rPr lang="en-US" dirty="0"/>
              <a:t>"What happens to the carbon dioxide you breathe out or the carbon dioxide released from a burning paper</a:t>
            </a:r>
            <a:r>
              <a:rPr lang="en-US" dirty="0" smtClean="0"/>
              <a:t>?”</a:t>
            </a:r>
          </a:p>
          <a:p>
            <a:r>
              <a:rPr lang="en-US" dirty="0" smtClean="0"/>
              <a:t>How </a:t>
            </a:r>
            <a:r>
              <a:rPr lang="en-US" dirty="0"/>
              <a:t>does the carbon cycle influence the greenhouse effect?</a:t>
            </a:r>
          </a:p>
          <a:p>
            <a:r>
              <a:rPr lang="en-US" dirty="0"/>
              <a:t>How do greenhouses utilize the greenhouse effect to promote plant growth?</a:t>
            </a:r>
          </a:p>
          <a:p>
            <a:r>
              <a:rPr lang="en-US" dirty="0"/>
              <a:t>How is greenhouse plant cultivation a sustainable practice?</a:t>
            </a:r>
          </a:p>
          <a:p>
            <a:endParaRPr lang="en-US" dirty="0" smtClean="0"/>
          </a:p>
          <a:p>
            <a:endParaRPr lang="en-US" dirty="0"/>
          </a:p>
        </p:txBody>
      </p:sp>
    </p:spTree>
    <p:extLst>
      <p:ext uri="{BB962C8B-B14F-4D97-AF65-F5344CB8AC3E}">
        <p14:creationId xmlns:p14="http://schemas.microsoft.com/office/powerpoint/2010/main" val="4162201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9549" y="579549"/>
            <a:ext cx="4744926" cy="7717278"/>
          </a:xfrm>
        </p:spPr>
        <p:txBody>
          <a:bodyPr/>
          <a:lstStyle/>
          <a:p>
            <a:r>
              <a:rPr lang="en-US" dirty="0"/>
              <a:t>Students will draw the carbon </a:t>
            </a:r>
            <a:r>
              <a:rPr lang="en-US" dirty="0" smtClean="0"/>
              <a:t>cycle. </a:t>
            </a:r>
            <a:r>
              <a:rPr lang="en-US" dirty="0"/>
              <a:t>L</a:t>
            </a:r>
            <a:r>
              <a:rPr lang="en-US" dirty="0" smtClean="0"/>
              <a:t>abeling </a:t>
            </a:r>
            <a:r>
              <a:rPr lang="en-US" dirty="0"/>
              <a:t>the 6 processes that take place: </a:t>
            </a:r>
            <a:r>
              <a:rPr lang="en-US" b="1" dirty="0"/>
              <a:t>Photosynthesis, Cellular Respiration, Exchange, Sedimentation &amp; Burial, Extraction and Combustion</a:t>
            </a:r>
            <a:r>
              <a:rPr lang="en-US" dirty="0"/>
              <a:t>. Students will gain a better understanding of how carbon cycles between the atmosphere, geosphere, hydrosphere, and biosphere form their graphical simulation of the carbon cycle.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475" y="9776"/>
            <a:ext cx="6867525" cy="4800600"/>
          </a:xfrm>
          <a:prstGeom prst="rect">
            <a:avLst/>
          </a:prstGeom>
        </p:spPr>
      </p:pic>
    </p:spTree>
    <p:extLst>
      <p:ext uri="{BB962C8B-B14F-4D97-AF65-F5344CB8AC3E}">
        <p14:creationId xmlns:p14="http://schemas.microsoft.com/office/powerpoint/2010/main" val="1833514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Bayer Crop Science P. 85 NB</a:t>
            </a:r>
            <a:endParaRPr lang="en-US" dirty="0"/>
          </a:p>
        </p:txBody>
      </p:sp>
      <p:sp>
        <p:nvSpPr>
          <p:cNvPr id="3" name="Content Placeholder 2"/>
          <p:cNvSpPr>
            <a:spLocks noGrp="1"/>
          </p:cNvSpPr>
          <p:nvPr>
            <p:ph idx="1"/>
          </p:nvPr>
        </p:nvSpPr>
        <p:spPr/>
        <p:txBody>
          <a:bodyPr/>
          <a:lstStyle/>
          <a:p>
            <a:r>
              <a:rPr lang="en-US" dirty="0" smtClean="0"/>
              <a:t>Where is Bayer Crop Science in West Sac?</a:t>
            </a:r>
          </a:p>
          <a:p>
            <a:r>
              <a:rPr lang="en-US" dirty="0" smtClean="0"/>
              <a:t>What does Bayer Crop Science do concerning agriculture?</a:t>
            </a:r>
          </a:p>
          <a:p>
            <a:r>
              <a:rPr lang="en-US" dirty="0" smtClean="0"/>
              <a:t>Give 3 examples of how  they are involved in agriculture.</a:t>
            </a:r>
          </a:p>
          <a:p>
            <a:r>
              <a:rPr lang="en-US" dirty="0" smtClean="0"/>
              <a:t>How does it relate to Farm to Fork?</a:t>
            </a:r>
          </a:p>
          <a:p>
            <a:endParaRPr lang="en-US" dirty="0"/>
          </a:p>
        </p:txBody>
      </p:sp>
    </p:spTree>
    <p:extLst>
      <p:ext uri="{BB962C8B-B14F-4D97-AF65-F5344CB8AC3E}">
        <p14:creationId xmlns:p14="http://schemas.microsoft.com/office/powerpoint/2010/main" val="3217514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631066"/>
            <a:ext cx="11024316" cy="1654934"/>
          </a:xfrm>
        </p:spPr>
        <p:txBody>
          <a:bodyPr>
            <a:normAutofit fontScale="90000"/>
          </a:bodyPr>
          <a:lstStyle/>
          <a:p>
            <a:r>
              <a:rPr lang="en-US" dirty="0" smtClean="0"/>
              <a:t/>
            </a:r>
            <a:br>
              <a:rPr lang="en-US" dirty="0" smtClean="0"/>
            </a:br>
            <a:r>
              <a:rPr lang="en-US" sz="3100" dirty="0" smtClean="0"/>
              <a:t>1/5  Food Inc.</a:t>
            </a:r>
            <a:br>
              <a:rPr lang="en-US" sz="3100" dirty="0" smtClean="0"/>
            </a:br>
            <a:r>
              <a:rPr lang="en-US" sz="3100" dirty="0" smtClean="0"/>
              <a:t>Obj. TSW make connections between how food is produced and why Farm to Fork is so important. 86 NB</a:t>
            </a:r>
            <a:endParaRPr lang="en-US" sz="31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25014" y="2415113"/>
            <a:ext cx="2704304" cy="3819639"/>
          </a:xfrm>
        </p:spPr>
      </p:pic>
      <p:sp>
        <p:nvSpPr>
          <p:cNvPr id="4" name="Content Placeholder 3"/>
          <p:cNvSpPr>
            <a:spLocks noGrp="1"/>
          </p:cNvSpPr>
          <p:nvPr>
            <p:ph sz="half" idx="2"/>
          </p:nvPr>
        </p:nvSpPr>
        <p:spPr/>
        <p:txBody>
          <a:bodyPr>
            <a:normAutofit lnSpcReduction="10000"/>
          </a:bodyPr>
          <a:lstStyle/>
          <a:p>
            <a:pPr marL="457200" indent="-457200">
              <a:buFont typeface="+mj-lt"/>
              <a:buAutoNum type="arabicPeriod"/>
            </a:pPr>
            <a:r>
              <a:rPr lang="en-US" dirty="0" smtClean="0"/>
              <a:t>What impression was left on you by the movie Food Inc.?</a:t>
            </a:r>
          </a:p>
          <a:p>
            <a:pPr marL="457200" indent="-457200">
              <a:buFont typeface="+mj-lt"/>
              <a:buAutoNum type="arabicPeriod"/>
            </a:pPr>
            <a:r>
              <a:rPr lang="en-US" dirty="0" smtClean="0"/>
              <a:t>What did you learn from Food Inc. that changes how you think about food?</a:t>
            </a:r>
          </a:p>
          <a:p>
            <a:pPr marL="457200" indent="-457200">
              <a:buFont typeface="+mj-lt"/>
              <a:buAutoNum type="arabicPeriod"/>
            </a:pPr>
            <a:r>
              <a:rPr lang="en-US" dirty="0" smtClean="0"/>
              <a:t>If you got to meet </a:t>
            </a:r>
            <a:r>
              <a:rPr lang="en-US" dirty="0" err="1" smtClean="0"/>
              <a:t>Micheal</a:t>
            </a:r>
            <a:r>
              <a:rPr lang="en-US" dirty="0" smtClean="0"/>
              <a:t> </a:t>
            </a:r>
            <a:r>
              <a:rPr lang="en-US" dirty="0" err="1" smtClean="0"/>
              <a:t>Pollan</a:t>
            </a:r>
            <a:r>
              <a:rPr lang="en-US" dirty="0" smtClean="0"/>
              <a:t> in person, what would you like to ask him?</a:t>
            </a:r>
          </a:p>
          <a:p>
            <a:pPr marL="457200" indent="-457200">
              <a:buFont typeface="+mj-lt"/>
              <a:buAutoNum type="arabicPeriod"/>
            </a:pPr>
            <a:endParaRPr lang="en-US" dirty="0"/>
          </a:p>
        </p:txBody>
      </p:sp>
    </p:spTree>
    <p:extLst>
      <p:ext uri="{BB962C8B-B14F-4D97-AF65-F5344CB8AC3E}">
        <p14:creationId xmlns:p14="http://schemas.microsoft.com/office/powerpoint/2010/main" val="360489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 Website</a:t>
            </a:r>
            <a:endParaRPr lang="en-US" dirty="0"/>
          </a:p>
        </p:txBody>
      </p:sp>
      <p:sp>
        <p:nvSpPr>
          <p:cNvPr id="3" name="Content Placeholder 2"/>
          <p:cNvSpPr>
            <a:spLocks noGrp="1"/>
          </p:cNvSpPr>
          <p:nvPr>
            <p:ph idx="1"/>
          </p:nvPr>
        </p:nvSpPr>
        <p:spPr/>
        <p:txBody>
          <a:bodyPr/>
          <a:lstStyle/>
          <a:p>
            <a:r>
              <a:rPr lang="en-US" dirty="0" smtClean="0"/>
              <a:t>Log in using your username and password.</a:t>
            </a:r>
          </a:p>
          <a:p>
            <a:r>
              <a:rPr lang="en-US" dirty="0" smtClean="0"/>
              <a:t>Complete your profile.</a:t>
            </a:r>
          </a:p>
          <a:p>
            <a:r>
              <a:rPr lang="en-US" dirty="0" smtClean="0"/>
              <a:t>Enter your SAE specifics.</a:t>
            </a:r>
          </a:p>
          <a:p>
            <a:r>
              <a:rPr lang="en-US" dirty="0" smtClean="0"/>
              <a:t>Include </a:t>
            </a:r>
            <a:r>
              <a:rPr lang="en-US" smtClean="0"/>
              <a:t>all volunteer hours and POA’s for FFA.</a:t>
            </a:r>
            <a:endParaRPr lang="en-US"/>
          </a:p>
        </p:txBody>
      </p:sp>
    </p:spTree>
    <p:extLst>
      <p:ext uri="{BB962C8B-B14F-4D97-AF65-F5344CB8AC3E}">
        <p14:creationId xmlns:p14="http://schemas.microsoft.com/office/powerpoint/2010/main" val="2136388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 Nourish.org</a:t>
            </a:r>
            <a:br>
              <a:rPr lang="en-US" dirty="0" smtClean="0"/>
            </a:br>
            <a:r>
              <a:rPr lang="en-US" dirty="0" smtClean="0"/>
              <a:t>Obj. TSW learn p. 88 NB</a:t>
            </a:r>
            <a:endParaRPr lang="en-US" dirty="0"/>
          </a:p>
        </p:txBody>
      </p:sp>
      <p:pic>
        <p:nvPicPr>
          <p:cNvPr id="5" name="Content Placeholder 4"/>
          <p:cNvPicPr>
            <a:picLocks noGrp="1" noChangeAspect="1"/>
          </p:cNvPicPr>
          <p:nvPr>
            <p:ph sz="half" idx="1"/>
          </p:nvPr>
        </p:nvPicPr>
        <p:blipFill rotWithShape="1">
          <a:blip r:embed="rId2"/>
          <a:srcRect t="13914" r="1412" b="6462"/>
          <a:stretch/>
        </p:blipFill>
        <p:spPr>
          <a:xfrm>
            <a:off x="1298575" y="3258355"/>
            <a:ext cx="4651464" cy="2112135"/>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Name three things about the video that you learned.</a:t>
            </a:r>
          </a:p>
          <a:p>
            <a:pPr marL="457200" indent="-457200">
              <a:buFont typeface="+mj-lt"/>
              <a:buAutoNum type="arabicPeriod"/>
            </a:pPr>
            <a:r>
              <a:rPr lang="en-US" dirty="0" smtClean="0"/>
              <a:t>How does Nourish relate to Food Inc. and to Farm to Fork?</a:t>
            </a:r>
          </a:p>
          <a:p>
            <a:pPr marL="457200" indent="-457200">
              <a:buFont typeface="+mj-lt"/>
              <a:buAutoNum type="arabicPeriod"/>
            </a:pPr>
            <a:r>
              <a:rPr lang="en-US" dirty="0" smtClean="0"/>
              <a:t>How has Nourish changed your thinking about food?  And what is healthy.</a:t>
            </a:r>
            <a:endParaRPr lang="en-US" dirty="0"/>
          </a:p>
        </p:txBody>
      </p:sp>
    </p:spTree>
    <p:extLst>
      <p:ext uri="{BB962C8B-B14F-4D97-AF65-F5344CB8AC3E}">
        <p14:creationId xmlns:p14="http://schemas.microsoft.com/office/powerpoint/2010/main" val="3785901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59" y="605118"/>
            <a:ext cx="10945906" cy="1680882"/>
          </a:xfrm>
        </p:spPr>
        <p:txBody>
          <a:bodyPr>
            <a:normAutofit/>
          </a:bodyPr>
          <a:lstStyle/>
          <a:p>
            <a:r>
              <a:rPr lang="en-US" sz="2400" dirty="0" smtClean="0"/>
              <a:t>1/10 Understanding where our food comes from</a:t>
            </a:r>
            <a:br>
              <a:rPr lang="en-US" sz="2400" dirty="0" smtClean="0"/>
            </a:br>
            <a:r>
              <a:rPr lang="en-US" sz="2400" dirty="0" smtClean="0"/>
              <a:t>Obj. TSW explain three aspects of how this class has impacted themselves, or the school or the community. </a:t>
            </a:r>
            <a:br>
              <a:rPr lang="en-US" sz="2400" dirty="0" smtClean="0"/>
            </a:br>
            <a:r>
              <a:rPr lang="en-US" sz="2400" dirty="0" smtClean="0"/>
              <a:t>P. 90 NB</a:t>
            </a:r>
            <a:endParaRPr lang="en-US" sz="2400" dirty="0"/>
          </a:p>
        </p:txBody>
      </p:sp>
      <p:sp>
        <p:nvSpPr>
          <p:cNvPr id="4" name="Content Placeholder 3"/>
          <p:cNvSpPr>
            <a:spLocks noGrp="1"/>
          </p:cNvSpPr>
          <p:nvPr>
            <p:ph sz="half" idx="2"/>
          </p:nvPr>
        </p:nvSpPr>
        <p:spPr>
          <a:xfrm>
            <a:off x="6181343" y="2560320"/>
            <a:ext cx="5410021" cy="3310128"/>
          </a:xfrm>
        </p:spPr>
        <p:txBody>
          <a:bodyPr/>
          <a:lstStyle/>
          <a:p>
            <a:pPr marL="457200" indent="-457200">
              <a:buFont typeface="+mj-lt"/>
              <a:buAutoNum type="arabicPeriod"/>
            </a:pPr>
            <a:r>
              <a:rPr lang="en-US" dirty="0" smtClean="0"/>
              <a:t>If someone were to ask you, “What was the Farm to Fork” class like?  How would you describe what was taught in the class?</a:t>
            </a:r>
          </a:p>
          <a:p>
            <a:pPr marL="0" indent="0">
              <a:buNone/>
            </a:pPr>
            <a:endParaRPr lang="en-US" dirty="0" smtClean="0"/>
          </a:p>
          <a:p>
            <a:pPr marL="457200" indent="-457200">
              <a:buFont typeface="+mj-lt"/>
              <a:buAutoNum type="arabicPeriod"/>
            </a:pP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29" y="2477837"/>
            <a:ext cx="3783078" cy="3666931"/>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412" y="4076340"/>
            <a:ext cx="4249270" cy="2068428"/>
          </a:xfrm>
          <a:prstGeom prst="rect">
            <a:avLst/>
          </a:prstGeom>
        </p:spPr>
      </p:pic>
    </p:spTree>
    <p:extLst>
      <p:ext uri="{BB962C8B-B14F-4D97-AF65-F5344CB8AC3E}">
        <p14:creationId xmlns:p14="http://schemas.microsoft.com/office/powerpoint/2010/main" val="3224652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Lesson </a:t>
            </a:r>
            <a:br>
              <a:rPr lang="en-US" sz="3600" dirty="0" smtClean="0"/>
            </a:br>
            <a:r>
              <a:rPr lang="en-US" sz="3600" dirty="0" smtClean="0"/>
              <a:t>Aquaponics</a:t>
            </a:r>
            <a:endParaRPr lang="en-US" sz="3600" dirty="0"/>
          </a:p>
        </p:txBody>
      </p:sp>
      <p:sp>
        <p:nvSpPr>
          <p:cNvPr id="3" name="Subtitle 2"/>
          <p:cNvSpPr>
            <a:spLocks noGrp="1"/>
          </p:cNvSpPr>
          <p:nvPr>
            <p:ph type="subTitle" idx="1"/>
          </p:nvPr>
        </p:nvSpPr>
        <p:spPr/>
        <p:txBody>
          <a:bodyPr/>
          <a:lstStyle/>
          <a:p>
            <a:r>
              <a:rPr lang="en-US" dirty="0" smtClean="0"/>
              <a:t> </a:t>
            </a:r>
            <a:r>
              <a:rPr lang="en-US" dirty="0" smtClean="0"/>
              <a:t>F2F</a:t>
            </a:r>
          </a:p>
          <a:p>
            <a:endParaRPr lang="en-US" dirty="0"/>
          </a:p>
        </p:txBody>
      </p:sp>
      <p:pic>
        <p:nvPicPr>
          <p:cNvPr id="4" name="Picture 3"/>
          <p:cNvPicPr>
            <a:picLocks noChangeAspect="1"/>
          </p:cNvPicPr>
          <p:nvPr/>
        </p:nvPicPr>
        <p:blipFill>
          <a:blip r:embed="rId2"/>
          <a:stretch>
            <a:fillRect/>
          </a:stretch>
        </p:blipFill>
        <p:spPr>
          <a:xfrm>
            <a:off x="334849" y="212501"/>
            <a:ext cx="3902299" cy="2926724"/>
          </a:xfrm>
          <a:prstGeom prst="rect">
            <a:avLst/>
          </a:prstGeom>
        </p:spPr>
      </p:pic>
      <p:pic>
        <p:nvPicPr>
          <p:cNvPr id="5" name="Picture 4"/>
          <p:cNvPicPr>
            <a:picLocks noChangeAspect="1"/>
          </p:cNvPicPr>
          <p:nvPr/>
        </p:nvPicPr>
        <p:blipFill>
          <a:blip r:embed="rId3"/>
          <a:stretch>
            <a:fillRect/>
          </a:stretch>
        </p:blipFill>
        <p:spPr>
          <a:xfrm>
            <a:off x="8001000" y="3657597"/>
            <a:ext cx="4191000" cy="3143250"/>
          </a:xfrm>
          <a:prstGeom prst="rect">
            <a:avLst/>
          </a:prstGeom>
        </p:spPr>
      </p:pic>
    </p:spTree>
    <p:extLst>
      <p:ext uri="{BB962C8B-B14F-4D97-AF65-F5344CB8AC3E}">
        <p14:creationId xmlns:p14="http://schemas.microsoft.com/office/powerpoint/2010/main" val="2028622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1" y="982132"/>
            <a:ext cx="10895527" cy="1387581"/>
          </a:xfrm>
        </p:spPr>
        <p:txBody>
          <a:bodyPr>
            <a:noAutofit/>
          </a:bodyPr>
          <a:lstStyle/>
          <a:p>
            <a:r>
              <a:rPr lang="en-US" sz="3200" dirty="0" smtClean="0"/>
              <a:t>01</a:t>
            </a:r>
            <a:r>
              <a:rPr lang="en-US" sz="3200" dirty="0" smtClean="0"/>
              <a:t>/05 </a:t>
            </a:r>
            <a:r>
              <a:rPr lang="en-US" sz="3200" dirty="0" smtClean="0">
                <a:hlinkClick r:id="rId2"/>
              </a:rPr>
              <a:t>Aquaponics</a:t>
            </a:r>
            <a:r>
              <a:rPr lang="en-US" sz="3200" dirty="0" smtClean="0"/>
              <a:t/>
            </a:r>
            <a:br>
              <a:rPr lang="en-US" sz="3200" dirty="0" smtClean="0"/>
            </a:br>
            <a:r>
              <a:rPr lang="en-US" sz="3200" dirty="0" smtClean="0"/>
              <a:t>Obj. TSW construct ideas about how the mini aquaponics unit will be assembled and how it works. P. </a:t>
            </a:r>
            <a:r>
              <a:rPr lang="en-US" sz="3200" dirty="0" smtClean="0"/>
              <a:t>70 </a:t>
            </a:r>
            <a:r>
              <a:rPr lang="en-US" sz="3200" dirty="0" smtClean="0"/>
              <a:t>NB</a:t>
            </a:r>
            <a:endParaRPr lang="en-US" sz="3200" dirty="0"/>
          </a:p>
        </p:txBody>
      </p:sp>
      <p:pic>
        <p:nvPicPr>
          <p:cNvPr id="5" name="Content Placeholder 4"/>
          <p:cNvPicPr>
            <a:picLocks noGrp="1" noChangeAspect="1"/>
          </p:cNvPicPr>
          <p:nvPr>
            <p:ph sz="half" idx="1"/>
          </p:nvPr>
        </p:nvPicPr>
        <p:blipFill>
          <a:blip r:embed="rId3"/>
          <a:stretch>
            <a:fillRect/>
          </a:stretch>
        </p:blipFill>
        <p:spPr>
          <a:xfrm>
            <a:off x="669701" y="2753503"/>
            <a:ext cx="4765183" cy="3573888"/>
          </a:xfrm>
          <a:prstGeom prst="rect">
            <a:avLst/>
          </a:prstGeom>
        </p:spPr>
      </p:pic>
      <p:sp>
        <p:nvSpPr>
          <p:cNvPr id="4" name="Content Placeholder 3"/>
          <p:cNvSpPr>
            <a:spLocks noGrp="1"/>
          </p:cNvSpPr>
          <p:nvPr>
            <p:ph sz="half" idx="2"/>
          </p:nvPr>
        </p:nvSpPr>
        <p:spPr>
          <a:xfrm>
            <a:off x="6178294" y="2885383"/>
            <a:ext cx="5206630" cy="3310128"/>
          </a:xfrm>
        </p:spPr>
        <p:txBody>
          <a:bodyPr/>
          <a:lstStyle/>
          <a:p>
            <a:pPr marL="457200" indent="-457200">
              <a:buFont typeface="+mj-lt"/>
              <a:buAutoNum type="arabicPeriod"/>
            </a:pPr>
            <a:r>
              <a:rPr lang="en-US" dirty="0" smtClean="0"/>
              <a:t>How does an aquaponics system work?</a:t>
            </a:r>
          </a:p>
          <a:p>
            <a:pPr marL="457200" indent="-457200">
              <a:buFont typeface="+mj-lt"/>
              <a:buAutoNum type="arabicPeriod"/>
            </a:pPr>
            <a:r>
              <a:rPr lang="en-US" dirty="0" smtClean="0"/>
              <a:t>Read through the assembly instruction:  Which step are you unclear about?</a:t>
            </a:r>
          </a:p>
          <a:p>
            <a:pPr marL="457200" indent="-457200">
              <a:buFont typeface="+mj-lt"/>
              <a:buAutoNum type="arabicPeriod"/>
            </a:pPr>
            <a:r>
              <a:rPr lang="en-US" dirty="0" smtClean="0"/>
              <a:t>What is the Nitrification cycle?</a:t>
            </a:r>
            <a:endParaRPr lang="en-US" dirty="0"/>
          </a:p>
        </p:txBody>
      </p:sp>
    </p:spTree>
    <p:extLst>
      <p:ext uri="{BB962C8B-B14F-4D97-AF65-F5344CB8AC3E}">
        <p14:creationId xmlns:p14="http://schemas.microsoft.com/office/powerpoint/2010/main" val="3181430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Prefabricated Mini Aquaponics Unit</a:t>
            </a:r>
            <a:endParaRPr lang="en-US" dirty="0"/>
          </a:p>
        </p:txBody>
      </p:sp>
      <p:pic>
        <p:nvPicPr>
          <p:cNvPr id="4" name="Content Placeholder 3"/>
          <p:cNvPicPr>
            <a:picLocks noGrp="1" noChangeAspect="1"/>
          </p:cNvPicPr>
          <p:nvPr>
            <p:ph idx="1"/>
          </p:nvPr>
        </p:nvPicPr>
        <p:blipFill>
          <a:blip r:embed="rId2"/>
          <a:stretch>
            <a:fillRect/>
          </a:stretch>
        </p:blipFill>
        <p:spPr>
          <a:xfrm>
            <a:off x="2535230" y="2406918"/>
            <a:ext cx="5084770" cy="3813578"/>
          </a:xfrm>
          <a:prstGeom prst="rect">
            <a:avLst/>
          </a:prstGeom>
        </p:spPr>
      </p:pic>
    </p:spTree>
    <p:extLst>
      <p:ext uri="{BB962C8B-B14F-4D97-AF65-F5344CB8AC3E}">
        <p14:creationId xmlns:p14="http://schemas.microsoft.com/office/powerpoint/2010/main" val="3027275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dirty="0" smtClean="0"/>
              <a:t>/09 </a:t>
            </a:r>
            <a:r>
              <a:rPr lang="en-US" dirty="0" smtClean="0"/>
              <a:t>Mini Aquaponics Unit</a:t>
            </a:r>
            <a:br>
              <a:rPr lang="en-US" dirty="0" smtClean="0"/>
            </a:br>
            <a:r>
              <a:rPr lang="en-US" dirty="0"/>
              <a:t>Obj. TSW develop a plan to assemble an mini aquaponics </a:t>
            </a:r>
            <a:r>
              <a:rPr lang="en-US" dirty="0" smtClean="0"/>
              <a:t>unit. P. </a:t>
            </a:r>
            <a:r>
              <a:rPr lang="en-US" dirty="0" smtClean="0"/>
              <a:t>72 </a:t>
            </a:r>
            <a:r>
              <a:rPr lang="en-US" dirty="0" smtClean="0"/>
              <a:t>NB</a:t>
            </a:r>
            <a:endParaRPr lang="en-US" dirty="0"/>
          </a:p>
        </p:txBody>
      </p:sp>
      <p:pic>
        <p:nvPicPr>
          <p:cNvPr id="5" name="Content Placeholder 4"/>
          <p:cNvPicPr>
            <a:picLocks noGrp="1" noChangeAspect="1"/>
          </p:cNvPicPr>
          <p:nvPr>
            <p:ph sz="half" idx="1"/>
          </p:nvPr>
        </p:nvPicPr>
        <p:blipFill>
          <a:blip r:embed="rId2"/>
          <a:stretch>
            <a:fillRect/>
          </a:stretch>
        </p:blipFill>
        <p:spPr>
          <a:xfrm>
            <a:off x="824248" y="2560320"/>
            <a:ext cx="2965629" cy="4234818"/>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are the benefits of an aquaponics system?</a:t>
            </a:r>
          </a:p>
          <a:p>
            <a:pPr marL="457200" indent="-457200">
              <a:buFont typeface="+mj-lt"/>
              <a:buAutoNum type="arabicPeriod"/>
            </a:pPr>
            <a:r>
              <a:rPr lang="en-US" dirty="0" smtClean="0"/>
              <a:t>How does it “fit”, into our sustainable model?</a:t>
            </a:r>
          </a:p>
          <a:p>
            <a:pPr marL="457200" indent="-457200">
              <a:buFont typeface="+mj-lt"/>
              <a:buAutoNum type="arabicPeriod"/>
            </a:pPr>
            <a:r>
              <a:rPr lang="en-US" dirty="0" smtClean="0"/>
              <a:t>What concerns do you have about assembling one?</a:t>
            </a:r>
          </a:p>
          <a:p>
            <a:pPr marL="457200" indent="-457200">
              <a:buFont typeface="+mj-lt"/>
              <a:buAutoNum type="arabicPeriod"/>
            </a:pPr>
            <a:endParaRPr lang="en-US" dirty="0"/>
          </a:p>
        </p:txBody>
      </p:sp>
    </p:spTree>
    <p:extLst>
      <p:ext uri="{BB962C8B-B14F-4D97-AF65-F5344CB8AC3E}">
        <p14:creationId xmlns:p14="http://schemas.microsoft.com/office/powerpoint/2010/main" val="552418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Aquaponics Benefits</a:t>
            </a:r>
            <a:endParaRPr lang="en-US" dirty="0"/>
          </a:p>
        </p:txBody>
      </p:sp>
      <p:sp>
        <p:nvSpPr>
          <p:cNvPr id="3" name="Content Placeholder 2"/>
          <p:cNvSpPr>
            <a:spLocks noGrp="1"/>
          </p:cNvSpPr>
          <p:nvPr>
            <p:ph idx="1"/>
          </p:nvPr>
        </p:nvSpPr>
        <p:spPr/>
        <p:txBody>
          <a:bodyPr/>
          <a:lstStyle/>
          <a:p>
            <a:r>
              <a:rPr lang="en-US" dirty="0" smtClean="0"/>
              <a:t>Efficient use of space</a:t>
            </a:r>
          </a:p>
          <a:p>
            <a:r>
              <a:rPr lang="en-US" dirty="0" smtClean="0"/>
              <a:t>Reuse matter and Nutrients</a:t>
            </a:r>
          </a:p>
          <a:p>
            <a:r>
              <a:rPr lang="en-US" dirty="0" smtClean="0"/>
              <a:t>Recycling Waste (nutrients)</a:t>
            </a:r>
          </a:p>
          <a:p>
            <a:r>
              <a:rPr lang="en-US" dirty="0" smtClean="0"/>
              <a:t>Experience Symbiotic Relationships between organisms</a:t>
            </a:r>
          </a:p>
          <a:p>
            <a:r>
              <a:rPr lang="en-US" dirty="0" smtClean="0"/>
              <a:t>Grow your own food</a:t>
            </a:r>
            <a:endParaRPr lang="en-US" dirty="0"/>
          </a:p>
        </p:txBody>
      </p:sp>
    </p:spTree>
    <p:extLst>
      <p:ext uri="{BB962C8B-B14F-4D97-AF65-F5344CB8AC3E}">
        <p14:creationId xmlns:p14="http://schemas.microsoft.com/office/powerpoint/2010/main" val="455059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592428"/>
            <a:ext cx="11281893" cy="1964504"/>
          </a:xfrm>
        </p:spPr>
        <p:txBody>
          <a:bodyPr>
            <a:normAutofit fontScale="90000"/>
          </a:bodyPr>
          <a:lstStyle/>
          <a:p>
            <a:r>
              <a:rPr lang="en-US" sz="2800" b="1" dirty="0" smtClean="0"/>
              <a:t>Aquaponics Unit</a:t>
            </a:r>
            <a:br>
              <a:rPr lang="en-US" sz="2800" b="1" dirty="0" smtClean="0"/>
            </a:br>
            <a:r>
              <a:rPr lang="en-US" sz="2800" dirty="0" smtClean="0"/>
              <a:t>Assigning Tasks – Nelson / </a:t>
            </a:r>
            <a:r>
              <a:rPr lang="en-US" sz="2800" dirty="0" err="1" smtClean="0"/>
              <a:t>Pade</a:t>
            </a:r>
            <a:r>
              <a:rPr lang="en-US" sz="2800" dirty="0" smtClean="0"/>
              <a:t> 	Mini Aquaponics System</a:t>
            </a:r>
            <a:br>
              <a:rPr lang="en-US" sz="2800" dirty="0" smtClean="0"/>
            </a:br>
            <a:r>
              <a:rPr lang="en-US" sz="2800" dirty="0" smtClean="0"/>
              <a:t>Read through the directions as a team. Decide who will have what roles.</a:t>
            </a:r>
            <a:br>
              <a:rPr lang="en-US" sz="2800" dirty="0" smtClean="0"/>
            </a:br>
            <a:r>
              <a:rPr lang="en-US" sz="2800" dirty="0" smtClean="0"/>
              <a:t>Write down questions (</a:t>
            </a:r>
            <a:r>
              <a:rPr lang="en-US" sz="2800" b="1" dirty="0" smtClean="0"/>
              <a:t>RFI </a:t>
            </a:r>
            <a:r>
              <a:rPr lang="en-US" sz="2800" dirty="0" smtClean="0"/>
              <a:t>– </a:t>
            </a:r>
            <a:r>
              <a:rPr lang="en-US" sz="2800" b="1" dirty="0" smtClean="0"/>
              <a:t>R</a:t>
            </a:r>
            <a:r>
              <a:rPr lang="en-US" sz="2800" dirty="0" smtClean="0"/>
              <a:t>equest </a:t>
            </a:r>
            <a:r>
              <a:rPr lang="en-US" sz="2800" b="1" dirty="0"/>
              <a:t>F</a:t>
            </a:r>
            <a:r>
              <a:rPr lang="en-US" sz="2800" dirty="0" smtClean="0"/>
              <a:t>or </a:t>
            </a:r>
            <a:r>
              <a:rPr lang="en-US" sz="2800" b="1" dirty="0" smtClean="0"/>
              <a:t>I</a:t>
            </a:r>
            <a:r>
              <a:rPr lang="en-US" sz="2800" dirty="0" smtClean="0"/>
              <a:t>nformation) that you have or highlight parts of the directions you need clarification on. </a:t>
            </a:r>
            <a:r>
              <a:rPr lang="en-US" sz="2800" b="1" dirty="0" smtClean="0"/>
              <a:t>P. 79 NB</a:t>
            </a:r>
            <a:endParaRPr lang="en-US" sz="2800" b="1" dirty="0"/>
          </a:p>
        </p:txBody>
      </p:sp>
      <p:sp>
        <p:nvSpPr>
          <p:cNvPr id="3" name="Content Placeholder 2"/>
          <p:cNvSpPr>
            <a:spLocks noGrp="1"/>
          </p:cNvSpPr>
          <p:nvPr>
            <p:ph idx="1"/>
          </p:nvPr>
        </p:nvSpPr>
        <p:spPr/>
        <p:txBody>
          <a:bodyPr/>
          <a:lstStyle/>
          <a:p>
            <a:r>
              <a:rPr lang="en-US" b="1" dirty="0" smtClean="0"/>
              <a:t>(1)  Foreman:  </a:t>
            </a:r>
            <a:r>
              <a:rPr lang="en-US" dirty="0" smtClean="0"/>
              <a:t>Read ALL directions and assigns tasks to construction crew and Gopher and makes sure ALL tasks are carried out appropriately.</a:t>
            </a:r>
          </a:p>
          <a:p>
            <a:r>
              <a:rPr lang="en-US" b="1" dirty="0" smtClean="0"/>
              <a:t>(3) Construction: </a:t>
            </a:r>
            <a:r>
              <a:rPr lang="en-US" dirty="0" smtClean="0"/>
              <a:t>Responsible for cutting supplies to appropriate length and assembling the aquaponics unit.</a:t>
            </a:r>
          </a:p>
          <a:p>
            <a:r>
              <a:rPr lang="en-US" b="1" dirty="0" smtClean="0"/>
              <a:t>(1) Gopher: </a:t>
            </a:r>
            <a:r>
              <a:rPr lang="en-US" dirty="0" smtClean="0"/>
              <a:t>person responsible for set up, clean up and getting the appropriate supplies.</a:t>
            </a:r>
          </a:p>
          <a:p>
            <a:endParaRPr lang="en-US" dirty="0"/>
          </a:p>
        </p:txBody>
      </p:sp>
    </p:spTree>
    <p:extLst>
      <p:ext uri="{BB962C8B-B14F-4D97-AF65-F5344CB8AC3E}">
        <p14:creationId xmlns:p14="http://schemas.microsoft.com/office/powerpoint/2010/main" val="410449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592428"/>
            <a:ext cx="11011436" cy="1828800"/>
          </a:xfrm>
        </p:spPr>
        <p:txBody>
          <a:bodyPr>
            <a:normAutofit fontScale="90000"/>
          </a:bodyPr>
          <a:lstStyle/>
          <a:p>
            <a:r>
              <a:rPr lang="en-US" dirty="0" smtClean="0"/>
              <a:t>5/10  </a:t>
            </a:r>
            <a:r>
              <a:rPr lang="en-US" dirty="0" smtClean="0"/>
              <a:t>Getting started with the Mini Aquaponics Unit</a:t>
            </a:r>
            <a:br>
              <a:rPr lang="en-US" dirty="0" smtClean="0"/>
            </a:br>
            <a:r>
              <a:rPr lang="en-US" dirty="0" smtClean="0"/>
              <a:t>Obj. TSW learn first hand skills assembling a mini aquaponics unit. </a:t>
            </a:r>
            <a:r>
              <a:rPr lang="en-US" dirty="0" smtClean="0"/>
              <a:t>P.74 </a:t>
            </a:r>
            <a:r>
              <a:rPr lang="en-US" dirty="0" smtClean="0"/>
              <a:t>NB</a:t>
            </a:r>
            <a:endParaRPr lang="en-US" dirty="0"/>
          </a:p>
        </p:txBody>
      </p:sp>
      <p:pic>
        <p:nvPicPr>
          <p:cNvPr id="5" name="Content Placeholder 4"/>
          <p:cNvPicPr>
            <a:picLocks noGrp="1" noChangeAspect="1"/>
          </p:cNvPicPr>
          <p:nvPr>
            <p:ph sz="half" idx="1"/>
          </p:nvPr>
        </p:nvPicPr>
        <p:blipFill>
          <a:blip r:embed="rId2"/>
          <a:stretch>
            <a:fillRect/>
          </a:stretch>
        </p:blipFill>
        <p:spPr>
          <a:xfrm>
            <a:off x="785611" y="2752274"/>
            <a:ext cx="5231014" cy="3244863"/>
          </a:xfrm>
          <a:prstGeom prst="rect">
            <a:avLst/>
          </a:prstGeom>
        </p:spPr>
      </p:pic>
      <p:sp>
        <p:nvSpPr>
          <p:cNvPr id="4" name="Content Placeholder 3"/>
          <p:cNvSpPr>
            <a:spLocks noGrp="1"/>
          </p:cNvSpPr>
          <p:nvPr>
            <p:ph sz="half" idx="2"/>
          </p:nvPr>
        </p:nvSpPr>
        <p:spPr>
          <a:xfrm>
            <a:off x="6181343" y="2560320"/>
            <a:ext cx="5422521" cy="3310128"/>
          </a:xfrm>
        </p:spPr>
        <p:txBody>
          <a:bodyPr>
            <a:normAutofit/>
          </a:bodyPr>
          <a:lstStyle/>
          <a:p>
            <a:pPr marL="457200" indent="-457200">
              <a:buFont typeface="+mj-lt"/>
              <a:buAutoNum type="arabicPeriod"/>
            </a:pPr>
            <a:r>
              <a:rPr lang="en-US" dirty="0" smtClean="0"/>
              <a:t>What was the construction of the mini aquaponics unit like yesterday?</a:t>
            </a:r>
          </a:p>
          <a:p>
            <a:pPr marL="457200" indent="-457200">
              <a:buFont typeface="+mj-lt"/>
              <a:buAutoNum type="arabicPeriod"/>
            </a:pPr>
            <a:r>
              <a:rPr lang="en-US" dirty="0" smtClean="0"/>
              <a:t>Draw a sketch of what your mini aquaponics unit will look like.</a:t>
            </a:r>
          </a:p>
          <a:p>
            <a:pPr marL="457200" indent="-457200">
              <a:buFont typeface="+mj-lt"/>
              <a:buAutoNum type="arabicPeriod"/>
            </a:pPr>
            <a:r>
              <a:rPr lang="en-US" dirty="0" smtClean="0"/>
              <a:t>What safety measures were taken to make sure McAllister did not lose her mind or have heart complications?</a:t>
            </a:r>
            <a:endParaRPr lang="en-US" dirty="0"/>
          </a:p>
        </p:txBody>
      </p:sp>
    </p:spTree>
    <p:extLst>
      <p:ext uri="{BB962C8B-B14F-4D97-AF65-F5344CB8AC3E}">
        <p14:creationId xmlns:p14="http://schemas.microsoft.com/office/powerpoint/2010/main" val="1559469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a:t>
            </a:r>
            <a:r>
              <a:rPr lang="en-US" dirty="0" smtClean="0"/>
              <a:t>/11 </a:t>
            </a:r>
            <a:r>
              <a:rPr lang="en-US" dirty="0" smtClean="0"/>
              <a:t>Mini Aquaponics Reflection</a:t>
            </a:r>
            <a:br>
              <a:rPr lang="en-US" dirty="0" smtClean="0"/>
            </a:br>
            <a:r>
              <a:rPr lang="en-US" dirty="0" smtClean="0"/>
              <a:t>Obj. TSW reflect on their experience building and assembling the aquaponics unit. P. </a:t>
            </a:r>
            <a:r>
              <a:rPr lang="en-US" dirty="0" smtClean="0"/>
              <a:t>76</a:t>
            </a:r>
            <a:r>
              <a:rPr lang="en-US" dirty="0" smtClean="0"/>
              <a:t> </a:t>
            </a:r>
            <a:r>
              <a:rPr lang="en-US" dirty="0" smtClean="0"/>
              <a:t>NB</a:t>
            </a:r>
            <a:endParaRPr lang="en-US" dirty="0"/>
          </a:p>
        </p:txBody>
      </p:sp>
      <p:pic>
        <p:nvPicPr>
          <p:cNvPr id="5" name="Content Placeholder 4"/>
          <p:cNvPicPr>
            <a:picLocks noGrp="1" noChangeAspect="1"/>
          </p:cNvPicPr>
          <p:nvPr>
            <p:ph sz="half" idx="1"/>
          </p:nvPr>
        </p:nvPicPr>
        <p:blipFill>
          <a:blip r:embed="rId2"/>
          <a:stretch>
            <a:fillRect/>
          </a:stretch>
        </p:blipFill>
        <p:spPr>
          <a:xfrm>
            <a:off x="1609860" y="2560638"/>
            <a:ext cx="3600782" cy="3837103"/>
          </a:xfrm>
          <a:prstGeom prst="rect">
            <a:avLst/>
          </a:prstGeom>
        </p:spPr>
      </p:pic>
      <p:sp>
        <p:nvSpPr>
          <p:cNvPr id="4" name="Content Placeholder 3"/>
          <p:cNvSpPr>
            <a:spLocks noGrp="1"/>
          </p:cNvSpPr>
          <p:nvPr>
            <p:ph sz="half" idx="2"/>
          </p:nvPr>
        </p:nvSpPr>
        <p:spPr>
          <a:xfrm>
            <a:off x="6181344" y="2910625"/>
            <a:ext cx="5216460" cy="3322749"/>
          </a:xfrm>
        </p:spPr>
        <p:txBody>
          <a:bodyPr/>
          <a:lstStyle/>
          <a:p>
            <a:pPr marL="457200" indent="-457200">
              <a:buFont typeface="+mj-lt"/>
              <a:buAutoNum type="arabicPeriod"/>
            </a:pPr>
            <a:r>
              <a:rPr lang="en-US" dirty="0" smtClean="0"/>
              <a:t>How can Aquaponics benefit people throughout the world?</a:t>
            </a:r>
          </a:p>
          <a:p>
            <a:pPr marL="457200" indent="-457200">
              <a:buFont typeface="+mj-lt"/>
              <a:buAutoNum type="arabicPeriod"/>
            </a:pPr>
            <a:r>
              <a:rPr lang="en-US" dirty="0" smtClean="0"/>
              <a:t>What would you do differently with you mini aquaponics unit?</a:t>
            </a:r>
          </a:p>
          <a:p>
            <a:pPr marL="457200" indent="-457200">
              <a:buFont typeface="+mj-lt"/>
              <a:buAutoNum type="arabicPeriod"/>
            </a:pPr>
            <a:r>
              <a:rPr lang="en-US" dirty="0" smtClean="0"/>
              <a:t>What was one of your successes?</a:t>
            </a:r>
            <a:endParaRPr lang="en-US" dirty="0"/>
          </a:p>
        </p:txBody>
      </p:sp>
    </p:spTree>
    <p:extLst>
      <p:ext uri="{BB962C8B-B14F-4D97-AF65-F5344CB8AC3E}">
        <p14:creationId xmlns:p14="http://schemas.microsoft.com/office/powerpoint/2010/main" val="184001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Greenhand Test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Jacob, Miguel, Quincy look at the test and figure out which questions you got wrong and why.</a:t>
            </a:r>
          </a:p>
          <a:p>
            <a:r>
              <a:rPr lang="en-US" dirty="0" smtClean="0"/>
              <a:t>Students get into one of the 3 groups of Jacob, Miguel and Quincy.</a:t>
            </a:r>
          </a:p>
          <a:p>
            <a:r>
              <a:rPr lang="en-US" dirty="0" smtClean="0"/>
              <a:t>Get a Official FFA Manual</a:t>
            </a:r>
          </a:p>
          <a:p>
            <a:r>
              <a:rPr lang="en-US" dirty="0" smtClean="0"/>
              <a:t>Page 47 Notebook – Write down the questions you got wrong, find the answer in the FFA Manual, Write the answer in the Notebook.  Discuss the correct answer with your team leader.</a:t>
            </a:r>
          </a:p>
          <a:p>
            <a:r>
              <a:rPr lang="en-US" dirty="0" smtClean="0"/>
              <a:t>Then students can retake the test again.</a:t>
            </a:r>
          </a:p>
          <a:p>
            <a:r>
              <a:rPr lang="en-US" dirty="0" smtClean="0"/>
              <a:t>Must earn a 20 or &gt; to be Proficient to earn your </a:t>
            </a:r>
            <a:r>
              <a:rPr lang="en-US" smtClean="0"/>
              <a:t>Greenhand degree.</a:t>
            </a:r>
            <a:endParaRPr lang="en-US" dirty="0"/>
          </a:p>
        </p:txBody>
      </p:sp>
    </p:spTree>
    <p:extLst>
      <p:ext uri="{BB962C8B-B14F-4D97-AF65-F5344CB8AC3E}">
        <p14:creationId xmlns:p14="http://schemas.microsoft.com/office/powerpoint/2010/main" val="1438480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Aquaponics Article</a:t>
            </a:r>
            <a:r>
              <a:rPr lang="en-US" dirty="0" smtClean="0"/>
              <a:t> p. 81 NB</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Do you think the general tone of the article is optimistic or pessimistic?</a:t>
            </a:r>
          </a:p>
          <a:p>
            <a:pPr marL="457200" indent="-457200">
              <a:buFont typeface="+mj-lt"/>
              <a:buAutoNum type="arabicPeriod"/>
            </a:pPr>
            <a:r>
              <a:rPr lang="en-US" dirty="0" smtClean="0"/>
              <a:t>Why did Morgan travel to Haiti after the 2010 earthquake?</a:t>
            </a:r>
          </a:p>
          <a:p>
            <a:pPr marL="457200" indent="-457200">
              <a:buFont typeface="+mj-lt"/>
              <a:buAutoNum type="arabicPeriod"/>
            </a:pPr>
            <a:r>
              <a:rPr lang="en-US" dirty="0" smtClean="0"/>
              <a:t>What is the main reason the Haitian people face food shortages?</a:t>
            </a:r>
          </a:p>
          <a:p>
            <a:pPr marL="457200" indent="-457200">
              <a:buFont typeface="+mj-lt"/>
              <a:buAutoNum type="arabicPeriod"/>
            </a:pPr>
            <a:r>
              <a:rPr lang="en-US" dirty="0" smtClean="0"/>
              <a:t>Who is George Powell?</a:t>
            </a:r>
          </a:p>
          <a:p>
            <a:pPr marL="457200" indent="-457200">
              <a:buFont typeface="+mj-lt"/>
              <a:buAutoNum type="arabicPeriod"/>
            </a:pPr>
            <a:r>
              <a:rPr lang="en-US" dirty="0" smtClean="0"/>
              <a:t>How do the teenagers at Stonewall Jackson help?</a:t>
            </a:r>
            <a:endParaRPr lang="en-US" dirty="0"/>
          </a:p>
        </p:txBody>
      </p:sp>
    </p:spTree>
    <p:extLst>
      <p:ext uri="{BB962C8B-B14F-4D97-AF65-F5344CB8AC3E}">
        <p14:creationId xmlns:p14="http://schemas.microsoft.com/office/powerpoint/2010/main" val="2583303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 P. 59 NB</a:t>
            </a:r>
            <a:endParaRPr lang="en-US" dirty="0"/>
          </a:p>
        </p:txBody>
      </p:sp>
      <p:sp>
        <p:nvSpPr>
          <p:cNvPr id="3" name="Content Placeholder 2"/>
          <p:cNvSpPr>
            <a:spLocks noGrp="1"/>
          </p:cNvSpPr>
          <p:nvPr>
            <p:ph idx="1"/>
          </p:nvPr>
        </p:nvSpPr>
        <p:spPr/>
        <p:txBody>
          <a:bodyPr/>
          <a:lstStyle/>
          <a:p>
            <a:r>
              <a:rPr lang="en-US" dirty="0" smtClean="0"/>
              <a:t>Tape your transcript to page 59 NB.</a:t>
            </a:r>
          </a:p>
          <a:p>
            <a:r>
              <a:rPr lang="en-US" dirty="0" smtClean="0"/>
              <a:t>Write three short term goals you want to accomplish before the end of the year.</a:t>
            </a:r>
          </a:p>
          <a:p>
            <a:r>
              <a:rPr lang="en-US" dirty="0" smtClean="0"/>
              <a:t>Write three long term goals you want to accomplish before you graduate/ life goals.</a:t>
            </a:r>
            <a:endParaRPr lang="en-US" dirty="0"/>
          </a:p>
        </p:txBody>
      </p:sp>
    </p:spTree>
    <p:extLst>
      <p:ext uri="{BB962C8B-B14F-4D97-AF65-F5344CB8AC3E}">
        <p14:creationId xmlns:p14="http://schemas.microsoft.com/office/powerpoint/2010/main" val="1953422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Internships.com</a:t>
            </a:r>
            <a:br>
              <a:rPr lang="en-US" dirty="0" smtClean="0"/>
            </a:br>
            <a:r>
              <a:rPr lang="en-US" dirty="0" smtClean="0"/>
              <a:t>  P. 71 NB</a:t>
            </a:r>
            <a:endParaRPr lang="en-US" dirty="0"/>
          </a:p>
        </p:txBody>
      </p:sp>
      <p:sp>
        <p:nvSpPr>
          <p:cNvPr id="3" name="Content Placeholder 2"/>
          <p:cNvSpPr>
            <a:spLocks noGrp="1"/>
          </p:cNvSpPr>
          <p:nvPr>
            <p:ph idx="1"/>
          </p:nvPr>
        </p:nvSpPr>
        <p:spPr/>
        <p:txBody>
          <a:bodyPr/>
          <a:lstStyle/>
          <a:p>
            <a:r>
              <a:rPr lang="en-US" dirty="0" smtClean="0"/>
              <a:t>Where are you interested in working?</a:t>
            </a:r>
          </a:p>
          <a:p>
            <a:r>
              <a:rPr lang="en-US" dirty="0" smtClean="0"/>
              <a:t>What type of work?</a:t>
            </a:r>
            <a:endParaRPr lang="en-US" dirty="0"/>
          </a:p>
        </p:txBody>
      </p:sp>
    </p:spTree>
    <p:extLst>
      <p:ext uri="{BB962C8B-B14F-4D97-AF65-F5344CB8AC3E}">
        <p14:creationId xmlns:p14="http://schemas.microsoft.com/office/powerpoint/2010/main" val="636129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10 most Common Interview questions</a:t>
            </a:r>
            <a:br>
              <a:rPr lang="en-US" dirty="0" smtClean="0"/>
            </a:br>
            <a:r>
              <a:rPr lang="en-US" dirty="0" smtClean="0"/>
              <a:t>p. 73 NB</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money.usnews.com/money/careers/slideshows/the-10-most-common-interview-questions/11</a:t>
            </a:r>
            <a:endParaRPr lang="en-US" dirty="0" smtClean="0"/>
          </a:p>
          <a:p>
            <a:r>
              <a:rPr lang="en-US" dirty="0" smtClean="0"/>
              <a:t>Choose 3 of these 10 questions and write our you answer on page 73 NB.</a:t>
            </a:r>
            <a:endParaRPr lang="en-US" dirty="0"/>
          </a:p>
        </p:txBody>
      </p:sp>
    </p:spTree>
    <p:extLst>
      <p:ext uri="{BB962C8B-B14F-4D97-AF65-F5344CB8AC3E}">
        <p14:creationId xmlns:p14="http://schemas.microsoft.com/office/powerpoint/2010/main" val="1010298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5/11 Aquaponics</a:t>
            </a:r>
            <a:br>
              <a:rPr lang="en-US" dirty="0" smtClean="0"/>
            </a:br>
            <a:r>
              <a:rPr lang="en-US" dirty="0" smtClean="0"/>
              <a:t>Obj. TSW realize one of the solutions to feeding the world is aquaponics. P. 72 NB</a:t>
            </a:r>
            <a:endParaRPr lang="en-US" dirty="0"/>
          </a:p>
        </p:txBody>
      </p:sp>
      <p:pic>
        <p:nvPicPr>
          <p:cNvPr id="5" name="Content Placeholder 4"/>
          <p:cNvPicPr>
            <a:picLocks noGrp="1" noChangeAspect="1"/>
          </p:cNvPicPr>
          <p:nvPr>
            <p:ph sz="half" idx="1"/>
          </p:nvPr>
        </p:nvPicPr>
        <p:blipFill>
          <a:blip r:embed="rId2"/>
          <a:stretch>
            <a:fillRect/>
          </a:stretch>
        </p:blipFill>
        <p:spPr>
          <a:xfrm>
            <a:off x="1724477" y="2560638"/>
            <a:ext cx="3866246" cy="3309937"/>
          </a:xfrm>
          <a:prstGeom prst="rect">
            <a:avLst/>
          </a:prstGeo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is aquaponics?</a:t>
            </a:r>
          </a:p>
          <a:p>
            <a:pPr marL="457200" indent="-457200">
              <a:buFont typeface="+mj-lt"/>
              <a:buAutoNum type="arabicPeriod"/>
            </a:pPr>
            <a:r>
              <a:rPr lang="en-US" dirty="0" smtClean="0"/>
              <a:t>What skills might you need to build an aquaponics unit.</a:t>
            </a:r>
          </a:p>
          <a:p>
            <a:pPr marL="457200" indent="-457200">
              <a:buFont typeface="+mj-lt"/>
              <a:buAutoNum type="arabicPeriod"/>
            </a:pPr>
            <a:r>
              <a:rPr lang="en-US" dirty="0" smtClean="0"/>
              <a:t>Describe some characteristics (steps) of building an aquaponics unit.</a:t>
            </a:r>
            <a:endParaRPr lang="en-US" dirty="0"/>
          </a:p>
        </p:txBody>
      </p:sp>
    </p:spTree>
    <p:extLst>
      <p:ext uri="{BB962C8B-B14F-4D97-AF65-F5344CB8AC3E}">
        <p14:creationId xmlns:p14="http://schemas.microsoft.com/office/powerpoint/2010/main" val="3148475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13" y="595766"/>
            <a:ext cx="9601196" cy="1303867"/>
          </a:xfrm>
        </p:spPr>
        <p:txBody>
          <a:bodyPr/>
          <a:lstStyle/>
          <a:p>
            <a:r>
              <a:rPr lang="en-US" dirty="0" smtClean="0"/>
              <a:t>Final Project – Garden Plants</a:t>
            </a:r>
            <a:endParaRPr lang="en-US" dirty="0"/>
          </a:p>
        </p:txBody>
      </p:sp>
      <p:sp>
        <p:nvSpPr>
          <p:cNvPr id="3" name="Content Placeholder 2"/>
          <p:cNvSpPr>
            <a:spLocks noGrp="1"/>
          </p:cNvSpPr>
          <p:nvPr>
            <p:ph idx="1"/>
          </p:nvPr>
        </p:nvSpPr>
        <p:spPr>
          <a:xfrm>
            <a:off x="695460" y="1700011"/>
            <a:ext cx="10201138" cy="4175857"/>
          </a:xfrm>
        </p:spPr>
        <p:txBody>
          <a:bodyPr>
            <a:normAutofit fontScale="62500" lnSpcReduction="20000"/>
          </a:bodyPr>
          <a:lstStyle/>
          <a:p>
            <a:r>
              <a:rPr lang="en-US" b="1" dirty="0"/>
              <a:t>PART 2  DUE</a:t>
            </a:r>
            <a:r>
              <a:rPr lang="en-US" dirty="0"/>
              <a:t>  McAllister needs to review your progress of your project before </a:t>
            </a:r>
            <a:r>
              <a:rPr lang="en-US" b="1" dirty="0"/>
              <a:t>May 27</a:t>
            </a:r>
            <a:r>
              <a:rPr lang="en-US" b="1" baseline="30000" dirty="0"/>
              <a:t>TH</a:t>
            </a:r>
            <a:r>
              <a:rPr lang="en-US" dirty="0"/>
              <a:t>.</a:t>
            </a:r>
          </a:p>
          <a:p>
            <a:r>
              <a:rPr lang="en-US" b="1" dirty="0"/>
              <a:t>Introduction</a:t>
            </a:r>
            <a:endParaRPr lang="en-US" dirty="0"/>
          </a:p>
          <a:p>
            <a:pPr lvl="0"/>
            <a:r>
              <a:rPr lang="en-US" dirty="0"/>
              <a:t>Briefly review your project for us.</a:t>
            </a:r>
          </a:p>
          <a:p>
            <a:r>
              <a:rPr lang="en-US" b="1" dirty="0"/>
              <a:t>Data</a:t>
            </a:r>
            <a:endParaRPr lang="en-US" dirty="0"/>
          </a:p>
          <a:p>
            <a:pPr lvl="0"/>
            <a:r>
              <a:rPr lang="en-US" dirty="0"/>
              <a:t>Qualitative Data: Words, Descriptions, Pictures,  Video</a:t>
            </a:r>
          </a:p>
          <a:p>
            <a:pPr lvl="0"/>
            <a:r>
              <a:rPr lang="en-US" dirty="0"/>
              <a:t>Quantitative Data: Tables, Charts, Graphs</a:t>
            </a:r>
          </a:p>
          <a:p>
            <a:r>
              <a:rPr lang="en-US" b="1" dirty="0"/>
              <a:t>Data Analysis</a:t>
            </a:r>
            <a:endParaRPr lang="en-US" dirty="0"/>
          </a:p>
          <a:p>
            <a:pPr lvl="0"/>
            <a:r>
              <a:rPr lang="en-US" dirty="0"/>
              <a:t>What does the data mean?</a:t>
            </a:r>
          </a:p>
          <a:p>
            <a:pPr lvl="0"/>
            <a:r>
              <a:rPr lang="en-US" dirty="0"/>
              <a:t>What were some things that you learned from mistakes you made?</a:t>
            </a:r>
          </a:p>
          <a:p>
            <a:pPr lvl="0"/>
            <a:r>
              <a:rPr lang="en-US" dirty="0"/>
              <a:t>What would you do differently next time?</a:t>
            </a:r>
          </a:p>
          <a:p>
            <a:r>
              <a:rPr lang="en-US" b="1" dirty="0"/>
              <a:t>Conclusion</a:t>
            </a:r>
            <a:endParaRPr lang="en-US" dirty="0"/>
          </a:p>
          <a:p>
            <a:pPr lvl="0"/>
            <a:r>
              <a:rPr lang="en-US" dirty="0"/>
              <a:t>Explain what your project meant to you and how the class Farm 2 Fork has helped you gain a better understanding of your project/ gardening caring for plants/&amp; or soil .  If you were in charge of feeding the world, or creating more sustainable practices worldwide how you would go about it?</a:t>
            </a:r>
          </a:p>
          <a:p>
            <a:endParaRPr lang="en-US" dirty="0"/>
          </a:p>
        </p:txBody>
      </p:sp>
    </p:spTree>
    <p:extLst>
      <p:ext uri="{BB962C8B-B14F-4D97-AF65-F5344CB8AC3E}">
        <p14:creationId xmlns:p14="http://schemas.microsoft.com/office/powerpoint/2010/main" val="42305299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44251"/>
            <a:ext cx="9601196" cy="717879"/>
          </a:xfrm>
        </p:spPr>
        <p:txBody>
          <a:bodyPr>
            <a:normAutofit fontScale="90000"/>
          </a:bodyPr>
          <a:lstStyle/>
          <a:p>
            <a:r>
              <a:rPr lang="en-US" dirty="0" smtClean="0"/>
              <a:t>Final Project - Aquaponics </a:t>
            </a:r>
            <a:r>
              <a:rPr lang="en-US" dirty="0"/>
              <a:t>Unit</a:t>
            </a:r>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695460" y="1262130"/>
            <a:ext cx="11496540" cy="5164427"/>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dirty="0" smtClean="0"/>
              <a:t>PART 2  DUE</a:t>
            </a:r>
            <a:r>
              <a:rPr lang="en-US" dirty="0" smtClean="0"/>
              <a:t>  McAllister needs to review your progress of your project before </a:t>
            </a:r>
            <a:r>
              <a:rPr lang="en-US" b="1" dirty="0" smtClean="0"/>
              <a:t>May 27</a:t>
            </a:r>
            <a:r>
              <a:rPr lang="en-US" b="1" baseline="30000" dirty="0" smtClean="0"/>
              <a:t>TH</a:t>
            </a:r>
            <a:r>
              <a:rPr lang="en-US" dirty="0" smtClean="0"/>
              <a:t>.</a:t>
            </a:r>
          </a:p>
          <a:p>
            <a:r>
              <a:rPr lang="en-US" b="1" dirty="0" smtClean="0"/>
              <a:t>Introduction</a:t>
            </a:r>
            <a:endParaRPr lang="en-US" dirty="0" smtClean="0"/>
          </a:p>
          <a:p>
            <a:r>
              <a:rPr lang="en-US" dirty="0" smtClean="0"/>
              <a:t>Briefly review your project for us.</a:t>
            </a:r>
          </a:p>
          <a:p>
            <a:r>
              <a:rPr lang="en-US" b="1" dirty="0" smtClean="0"/>
              <a:t>Materials: </a:t>
            </a:r>
            <a:r>
              <a:rPr lang="en-US" dirty="0" smtClean="0"/>
              <a:t>List them</a:t>
            </a:r>
          </a:p>
          <a:p>
            <a:r>
              <a:rPr lang="en-US" b="1" dirty="0" smtClean="0"/>
              <a:t>Procedure: </a:t>
            </a:r>
            <a:r>
              <a:rPr lang="en-US" dirty="0" smtClean="0"/>
              <a:t>Step 1… Step 2…  Explain how you put it together</a:t>
            </a:r>
            <a:r>
              <a:rPr lang="en-US" b="1" dirty="0" smtClean="0"/>
              <a:t>.</a:t>
            </a:r>
          </a:p>
          <a:p>
            <a:r>
              <a:rPr lang="en-US" b="1" dirty="0" smtClean="0"/>
              <a:t>Data</a:t>
            </a:r>
            <a:endParaRPr lang="en-US" dirty="0" smtClean="0"/>
          </a:p>
          <a:p>
            <a:r>
              <a:rPr lang="en-US" dirty="0" smtClean="0"/>
              <a:t>Qualitative Data: Words, Descriptions, Pictures,  Video</a:t>
            </a:r>
          </a:p>
          <a:p>
            <a:r>
              <a:rPr lang="en-US" dirty="0" smtClean="0"/>
              <a:t>Quantitative Data: Tables, Charts, Graphs, Flow Rate</a:t>
            </a:r>
          </a:p>
          <a:p>
            <a:r>
              <a:rPr lang="en-US" b="1" dirty="0" smtClean="0"/>
              <a:t>Data Analysis</a:t>
            </a:r>
            <a:endParaRPr lang="en-US" dirty="0" smtClean="0"/>
          </a:p>
          <a:p>
            <a:r>
              <a:rPr lang="en-US" dirty="0" smtClean="0"/>
              <a:t>What were some things that you learned from mistakes you made?</a:t>
            </a:r>
          </a:p>
          <a:p>
            <a:r>
              <a:rPr lang="en-US" dirty="0" smtClean="0"/>
              <a:t>What would you do differently next time?</a:t>
            </a:r>
          </a:p>
          <a:p>
            <a:r>
              <a:rPr lang="en-US" b="1" dirty="0" smtClean="0"/>
              <a:t>Conclusion</a:t>
            </a:r>
            <a:endParaRPr lang="en-US" dirty="0" smtClean="0"/>
          </a:p>
          <a:p>
            <a:r>
              <a:rPr lang="en-US" dirty="0" smtClean="0"/>
              <a:t>Explain what your project meant to you and how the class Farm 2 Fork has helped you gain a better understanding of your project/ gardening caring for plants/&amp; or soil .  If you were in charge of feeding the world, or creating more sustainable practices worldwide how you would go about it?</a:t>
            </a:r>
          </a:p>
          <a:p>
            <a:endParaRPr lang="en-US" dirty="0"/>
          </a:p>
        </p:txBody>
      </p:sp>
    </p:spTree>
    <p:extLst>
      <p:ext uri="{BB962C8B-B14F-4D97-AF65-F5344CB8AC3E}">
        <p14:creationId xmlns:p14="http://schemas.microsoft.com/office/powerpoint/2010/main" val="20179408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be good questions to ask during an interview?  P. 73 NB</a:t>
            </a:r>
            <a:endParaRPr lang="en-US" dirty="0"/>
          </a:p>
        </p:txBody>
      </p:sp>
      <p:sp>
        <p:nvSpPr>
          <p:cNvPr id="3" name="Content Placeholder 2"/>
          <p:cNvSpPr>
            <a:spLocks noGrp="1"/>
          </p:cNvSpPr>
          <p:nvPr>
            <p:ph idx="1"/>
          </p:nvPr>
        </p:nvSpPr>
        <p:spPr/>
        <p:txBody>
          <a:bodyPr/>
          <a:lstStyle/>
          <a:p>
            <a:r>
              <a:rPr lang="en-US" dirty="0" smtClean="0"/>
              <a:t>Read the article, “How to prepare for an Entry-Level interview”</a:t>
            </a:r>
            <a:endParaRPr lang="en-US" dirty="0"/>
          </a:p>
        </p:txBody>
      </p:sp>
    </p:spTree>
    <p:extLst>
      <p:ext uri="{BB962C8B-B14F-4D97-AF65-F5344CB8AC3E}">
        <p14:creationId xmlns:p14="http://schemas.microsoft.com/office/powerpoint/2010/main" val="1882668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can’t get enough…</a:t>
            </a:r>
            <a:endParaRPr lang="en-US" dirty="0"/>
          </a:p>
        </p:txBody>
      </p:sp>
      <p:sp>
        <p:nvSpPr>
          <p:cNvPr id="3" name="Content Placeholder 2"/>
          <p:cNvSpPr>
            <a:spLocks noGrp="1"/>
          </p:cNvSpPr>
          <p:nvPr>
            <p:ph idx="1"/>
          </p:nvPr>
        </p:nvSpPr>
        <p:spPr>
          <a:xfrm>
            <a:off x="592428" y="2556932"/>
            <a:ext cx="11127347" cy="3318936"/>
          </a:xfrm>
        </p:spPr>
        <p:txBody>
          <a:bodyPr>
            <a:normAutofit fontScale="92500" lnSpcReduction="10000"/>
          </a:bodyPr>
          <a:lstStyle/>
          <a:p>
            <a:r>
              <a:rPr lang="en-US" dirty="0" smtClean="0"/>
              <a:t>There are yet more Service Learning Opportunities at the Farmer’s Market.</a:t>
            </a:r>
          </a:p>
          <a:p>
            <a:pPr lvl="1"/>
            <a:r>
              <a:rPr lang="en-US" sz="2400" dirty="0" smtClean="0"/>
              <a:t>Thursday May 19</a:t>
            </a:r>
            <a:r>
              <a:rPr lang="en-US" sz="2400" baseline="30000" dirty="0" smtClean="0"/>
              <a:t>th</a:t>
            </a:r>
            <a:r>
              <a:rPr lang="en-US" sz="2400" dirty="0" smtClean="0"/>
              <a:t> from 5 – 7 pm</a:t>
            </a:r>
          </a:p>
          <a:p>
            <a:pPr lvl="1"/>
            <a:r>
              <a:rPr lang="en-US" sz="2400" dirty="0" smtClean="0"/>
              <a:t>Thursday May 26</a:t>
            </a:r>
            <a:r>
              <a:rPr lang="en-US" sz="2400" baseline="30000" dirty="0" smtClean="0"/>
              <a:t>th</a:t>
            </a:r>
            <a:r>
              <a:rPr lang="en-US" sz="2400" dirty="0" smtClean="0"/>
              <a:t> from 4:30 – 6:30 pm  (this is the last one… or not)</a:t>
            </a:r>
          </a:p>
          <a:p>
            <a:pPr lvl="1"/>
            <a:r>
              <a:rPr lang="en-US" sz="2400" dirty="0" smtClean="0"/>
              <a:t>Just kidding…</a:t>
            </a:r>
          </a:p>
          <a:p>
            <a:pPr lvl="1"/>
            <a:r>
              <a:rPr lang="en-US" sz="2400" dirty="0" smtClean="0"/>
              <a:t>June 4</a:t>
            </a:r>
            <a:r>
              <a:rPr lang="en-US" sz="2400" baseline="30000" dirty="0" smtClean="0"/>
              <a:t>th</a:t>
            </a:r>
            <a:r>
              <a:rPr lang="en-US" sz="2400" dirty="0" smtClean="0"/>
              <a:t> &amp; 5</a:t>
            </a:r>
            <a:r>
              <a:rPr lang="en-US" sz="2400" baseline="30000" dirty="0" smtClean="0"/>
              <a:t>th</a:t>
            </a:r>
            <a:r>
              <a:rPr lang="en-US" sz="2400" dirty="0" smtClean="0"/>
              <a:t> Join the Relay for Life Team to fight Cancer</a:t>
            </a:r>
          </a:p>
          <a:p>
            <a:pPr lvl="2"/>
            <a:r>
              <a:rPr lang="en-US" sz="2400" dirty="0" smtClean="0"/>
              <a:t>A member(s) of our RCHS Ag team will be walking the track continuously for 24 hours to raise awareness of cancer, education, prevention, treatment and in memory of those who have lost their battle.  </a:t>
            </a:r>
            <a:endParaRPr lang="en-US" sz="2400" dirty="0"/>
          </a:p>
        </p:txBody>
      </p:sp>
    </p:spTree>
    <p:extLst>
      <p:ext uri="{BB962C8B-B14F-4D97-AF65-F5344CB8AC3E}">
        <p14:creationId xmlns:p14="http://schemas.microsoft.com/office/powerpoint/2010/main" val="2400402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other local businesses support the Farm to Fork movement? P.   41 NB</a:t>
            </a:r>
            <a:endParaRPr lang="en-US" dirty="0"/>
          </a:p>
        </p:txBody>
      </p:sp>
      <p:sp>
        <p:nvSpPr>
          <p:cNvPr id="3" name="Content Placeholder 2"/>
          <p:cNvSpPr>
            <a:spLocks noGrp="1"/>
          </p:cNvSpPr>
          <p:nvPr>
            <p:ph idx="1"/>
          </p:nvPr>
        </p:nvSpPr>
        <p:spPr/>
        <p:txBody>
          <a:bodyPr/>
          <a:lstStyle/>
          <a:p>
            <a:r>
              <a:rPr lang="en-US" dirty="0" smtClean="0"/>
              <a:t>Research 3 businesses with in 100 miles that raise, grow, sell, buy, and distribute local produce and meat, including dairy cattle?</a:t>
            </a:r>
          </a:p>
          <a:p>
            <a:r>
              <a:rPr lang="en-US" dirty="0" smtClean="0"/>
              <a:t>Explain what they do and how they do it.</a:t>
            </a:r>
          </a:p>
          <a:p>
            <a:r>
              <a:rPr lang="en-US" dirty="0" smtClean="0"/>
              <a:t>Some of this information can be included in your 1 – 2 page paper.</a:t>
            </a:r>
            <a:endParaRPr lang="en-US" dirty="0"/>
          </a:p>
        </p:txBody>
      </p:sp>
    </p:spTree>
    <p:extLst>
      <p:ext uri="{BB962C8B-B14F-4D97-AF65-F5344CB8AC3E}">
        <p14:creationId xmlns:p14="http://schemas.microsoft.com/office/powerpoint/2010/main" val="534237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sz="2800" dirty="0"/>
              <a:t>SAE Qualification Questionnaire</a:t>
            </a:r>
            <a:br>
              <a:rPr lang="en-US" sz="2800" dirty="0"/>
            </a:br>
            <a:r>
              <a:rPr lang="en-US" sz="2800" dirty="0"/>
              <a:t>Your SAE must be agriculturally related,  created by you,  invested time of 8 hours, supervised by your Ag Teacher and be part of your  grade. </a:t>
            </a:r>
          </a:p>
        </p:txBody>
      </p:sp>
      <p:sp>
        <p:nvSpPr>
          <p:cNvPr id="3" name="Content Placeholder 2"/>
          <p:cNvSpPr>
            <a:spLocks noGrp="1"/>
          </p:cNvSpPr>
          <p:nvPr>
            <p:ph idx="1"/>
          </p:nvPr>
        </p:nvSpPr>
        <p:spPr>
          <a:xfrm>
            <a:off x="1524000" y="1417638"/>
            <a:ext cx="9144000" cy="5135562"/>
          </a:xfrm>
        </p:spPr>
        <p:txBody>
          <a:bodyPr>
            <a:normAutofit/>
          </a:bodyPr>
          <a:lstStyle/>
          <a:p>
            <a:r>
              <a:rPr lang="en-US" dirty="0" smtClean="0"/>
              <a:t>How does it provide real work situations?</a:t>
            </a:r>
          </a:p>
          <a:p>
            <a:r>
              <a:rPr lang="en-US" dirty="0" smtClean="0"/>
              <a:t>What careers is it related to?</a:t>
            </a:r>
          </a:p>
          <a:p>
            <a:r>
              <a:rPr lang="en-US" dirty="0" smtClean="0"/>
              <a:t>How is it part of your career goal?</a:t>
            </a:r>
          </a:p>
          <a:p>
            <a:r>
              <a:rPr lang="en-US" dirty="0" smtClean="0"/>
              <a:t>List the skills, knowledge and attitudes you need for this career that your SAE might apply to.</a:t>
            </a:r>
          </a:p>
          <a:p>
            <a:r>
              <a:rPr lang="en-US" dirty="0" smtClean="0"/>
              <a:t>How can you grow, and become more competent each year in the Ag program with this SAE?</a:t>
            </a:r>
          </a:p>
          <a:p>
            <a:r>
              <a:rPr lang="en-US" dirty="0" smtClean="0"/>
              <a:t>How does your SAE allow for expansion, and/or change?</a:t>
            </a:r>
          </a:p>
          <a:p>
            <a:r>
              <a:rPr lang="en-US" dirty="0" smtClean="0"/>
              <a:t>Have you kept records of your money, and time?</a:t>
            </a:r>
          </a:p>
          <a:p>
            <a:endParaRPr lang="en-US" dirty="0" smtClean="0"/>
          </a:p>
          <a:p>
            <a:endParaRPr lang="en-US" dirty="0" smtClean="0"/>
          </a:p>
          <a:p>
            <a:endParaRPr lang="en-US" dirty="0"/>
          </a:p>
        </p:txBody>
      </p:sp>
    </p:spTree>
    <p:extLst>
      <p:ext uri="{BB962C8B-B14F-4D97-AF65-F5344CB8AC3E}">
        <p14:creationId xmlns:p14="http://schemas.microsoft.com/office/powerpoint/2010/main" val="1224691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Omnivores Dilemma</a:t>
            </a:r>
            <a:br>
              <a:rPr lang="en-US" dirty="0" smtClean="0"/>
            </a:br>
            <a:r>
              <a:rPr lang="en-US" dirty="0" smtClean="0"/>
              <a:t>How Corn Took Over America &amp; The Farm p. 47 NB</a:t>
            </a:r>
            <a:endParaRPr lang="en-US" dirty="0"/>
          </a:p>
        </p:txBody>
      </p:sp>
      <p:sp>
        <p:nvSpPr>
          <p:cNvPr id="3" name="Content Placeholder 2"/>
          <p:cNvSpPr>
            <a:spLocks noGrp="1"/>
          </p:cNvSpPr>
          <p:nvPr>
            <p:ph idx="1"/>
          </p:nvPr>
        </p:nvSpPr>
        <p:spPr/>
        <p:txBody>
          <a:bodyPr/>
          <a:lstStyle/>
          <a:p>
            <a:r>
              <a:rPr lang="en-US" dirty="0" smtClean="0"/>
              <a:t>How is the supermarket like a field of corn?  P.10</a:t>
            </a:r>
          </a:p>
          <a:p>
            <a:r>
              <a:rPr lang="en-US" dirty="0" smtClean="0"/>
              <a:t>Name some products made from corn. P. 11</a:t>
            </a:r>
          </a:p>
          <a:p>
            <a:r>
              <a:rPr lang="en-US" dirty="0" smtClean="0"/>
              <a:t>How much biodiversity was lost from 1920 – 2002? P. 26 NB</a:t>
            </a:r>
          </a:p>
          <a:p>
            <a:r>
              <a:rPr lang="en-US" dirty="0" smtClean="0"/>
              <a:t>Discuss a result of growing so much corn. P. 26 - 27</a:t>
            </a:r>
            <a:endParaRPr lang="en-US" dirty="0"/>
          </a:p>
        </p:txBody>
      </p:sp>
    </p:spTree>
    <p:extLst>
      <p:ext uri="{BB962C8B-B14F-4D97-AF65-F5344CB8AC3E}">
        <p14:creationId xmlns:p14="http://schemas.microsoft.com/office/powerpoint/2010/main" val="1505280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907" y="518306"/>
            <a:ext cx="9601196" cy="1303867"/>
          </a:xfrm>
        </p:spPr>
        <p:txBody>
          <a:bodyPr>
            <a:normAutofit fontScale="90000"/>
          </a:bodyPr>
          <a:lstStyle/>
          <a:p>
            <a:r>
              <a:rPr lang="en-US" dirty="0" smtClean="0"/>
              <a:t>1 – 2 page paper Due May 12th</a:t>
            </a:r>
            <a:br>
              <a:rPr lang="en-US" dirty="0" smtClean="0"/>
            </a:br>
            <a:r>
              <a:rPr lang="en-US" dirty="0" smtClean="0"/>
              <a:t>Where does your food come from?</a:t>
            </a:r>
            <a:endParaRPr lang="en-US" dirty="0"/>
          </a:p>
        </p:txBody>
      </p:sp>
      <p:sp>
        <p:nvSpPr>
          <p:cNvPr id="3" name="Content Placeholder 2"/>
          <p:cNvSpPr>
            <a:spLocks noGrp="1"/>
          </p:cNvSpPr>
          <p:nvPr>
            <p:ph idx="1"/>
          </p:nvPr>
        </p:nvSpPr>
        <p:spPr>
          <a:xfrm>
            <a:off x="424070" y="1921566"/>
            <a:ext cx="11290852" cy="4439478"/>
          </a:xfrm>
        </p:spPr>
        <p:txBody>
          <a:bodyPr>
            <a:normAutofit lnSpcReduction="10000"/>
          </a:bodyPr>
          <a:lstStyle/>
          <a:p>
            <a:r>
              <a:rPr lang="en-US" dirty="0" smtClean="0"/>
              <a:t>Where does your food </a:t>
            </a:r>
            <a:r>
              <a:rPr lang="en-US" dirty="0"/>
              <a:t>c</a:t>
            </a:r>
            <a:r>
              <a:rPr lang="en-US" dirty="0" smtClean="0"/>
              <a:t>ome </a:t>
            </a:r>
            <a:r>
              <a:rPr lang="en-US" dirty="0"/>
              <a:t>f</a:t>
            </a:r>
            <a:r>
              <a:rPr lang="en-US" dirty="0" smtClean="0"/>
              <a:t>rom?</a:t>
            </a:r>
          </a:p>
          <a:p>
            <a:pPr lvl="1"/>
            <a:r>
              <a:rPr lang="en-US" dirty="0" smtClean="0"/>
              <a:t>Discuss where your family buys food.  Discuss what Farm to Fork is and it’s benefits.</a:t>
            </a:r>
          </a:p>
          <a:p>
            <a:r>
              <a:rPr lang="en-US" dirty="0" smtClean="0"/>
              <a:t>Why is it important to know where your food comes from?</a:t>
            </a:r>
          </a:p>
          <a:p>
            <a:pPr lvl="1"/>
            <a:r>
              <a:rPr lang="en-US" dirty="0" smtClean="0"/>
              <a:t>Include examples, explanations, and show the significance of where our food comes from.</a:t>
            </a:r>
          </a:p>
          <a:p>
            <a:pPr lvl="2"/>
            <a:r>
              <a:rPr lang="en-US" dirty="0" smtClean="0"/>
              <a:t>Maybe include ingredients such as High Fructose Corn Syrup, salt, fat, sugar in our diet.</a:t>
            </a:r>
          </a:p>
          <a:p>
            <a:pPr lvl="2"/>
            <a:r>
              <a:rPr lang="en-US" dirty="0" smtClean="0"/>
              <a:t>Discuss the video: Fed Up.</a:t>
            </a:r>
          </a:p>
          <a:p>
            <a:pPr lvl="2"/>
            <a:r>
              <a:rPr lang="en-US" dirty="0" smtClean="0"/>
              <a:t>Include notes from Kari Pina’s Guest presentation about how she sources healthy fresh food for 7700 students.</a:t>
            </a:r>
          </a:p>
          <a:p>
            <a:pPr lvl="1"/>
            <a:r>
              <a:rPr lang="en-US" dirty="0" smtClean="0"/>
              <a:t>Include the difference between processed and natural foods.  Why is that important?</a:t>
            </a:r>
          </a:p>
          <a:p>
            <a:pPr lvl="1"/>
            <a:r>
              <a:rPr lang="en-US" dirty="0" smtClean="0"/>
              <a:t>Include companies, businesses that are part of the solution to eat healthier, and companies that could improve to become part of the solution.  How are companies trying to change their image?</a:t>
            </a:r>
          </a:p>
          <a:p>
            <a:r>
              <a:rPr lang="en-US" dirty="0" smtClean="0"/>
              <a:t>APA Style:  purdue.owl.edu</a:t>
            </a:r>
            <a:endParaRPr lang="en-US" dirty="0"/>
          </a:p>
        </p:txBody>
      </p:sp>
    </p:spTree>
    <p:extLst>
      <p:ext uri="{BB962C8B-B14F-4D97-AF65-F5344CB8AC3E}">
        <p14:creationId xmlns:p14="http://schemas.microsoft.com/office/powerpoint/2010/main" val="4240896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www.cacareerzone.org</a:t>
            </a:r>
            <a:r>
              <a:rPr lang="en-US" dirty="0" smtClean="0"/>
              <a:t/>
            </a:r>
            <a:br>
              <a:rPr lang="en-US" dirty="0" smtClean="0"/>
            </a:br>
            <a:r>
              <a:rPr lang="en-US" dirty="0" smtClean="0"/>
              <a:t>p.49</a:t>
            </a:r>
            <a:endParaRPr lang="en-US" dirty="0"/>
          </a:p>
        </p:txBody>
      </p:sp>
      <p:sp>
        <p:nvSpPr>
          <p:cNvPr id="3" name="Content Placeholder 2"/>
          <p:cNvSpPr>
            <a:spLocks noGrp="1"/>
          </p:cNvSpPr>
          <p:nvPr>
            <p:ph idx="1"/>
          </p:nvPr>
        </p:nvSpPr>
        <p:spPr>
          <a:xfrm>
            <a:off x="1295401" y="2446986"/>
            <a:ext cx="9601195" cy="3428882"/>
          </a:xfrm>
        </p:spPr>
        <p:txBody>
          <a:bodyPr>
            <a:normAutofit lnSpcReduction="10000"/>
          </a:bodyPr>
          <a:lstStyle/>
          <a:p>
            <a:r>
              <a:rPr lang="en-US" dirty="0" smtClean="0"/>
              <a:t>Begin the Career Assessment</a:t>
            </a:r>
          </a:p>
          <a:p>
            <a:r>
              <a:rPr lang="en-US" dirty="0" smtClean="0"/>
              <a:t>Write an occupation you are interested in.</a:t>
            </a:r>
          </a:p>
          <a:p>
            <a:r>
              <a:rPr lang="en-US" dirty="0" smtClean="0"/>
              <a:t>One sentence describing the job in your own words</a:t>
            </a:r>
          </a:p>
          <a:p>
            <a:r>
              <a:rPr lang="en-US" dirty="0" smtClean="0"/>
              <a:t>Describe the preparation required for that occupation</a:t>
            </a:r>
          </a:p>
          <a:p>
            <a:r>
              <a:rPr lang="en-US" dirty="0" smtClean="0"/>
              <a:t>What is the range of salary?</a:t>
            </a:r>
          </a:p>
          <a:p>
            <a:r>
              <a:rPr lang="en-US" dirty="0" smtClean="0"/>
              <a:t>What is that occupations outlook?  Expanding, stagnant, decreasing?</a:t>
            </a:r>
          </a:p>
          <a:p>
            <a:r>
              <a:rPr lang="en-US" dirty="0" smtClean="0"/>
              <a:t>What are the common College Majors?</a:t>
            </a:r>
          </a:p>
        </p:txBody>
      </p:sp>
    </p:spTree>
    <p:extLst>
      <p:ext uri="{BB962C8B-B14F-4D97-AF65-F5344CB8AC3E}">
        <p14:creationId xmlns:p14="http://schemas.microsoft.com/office/powerpoint/2010/main" val="1140492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www.cacareerzone.org</a:t>
            </a:r>
            <a:r>
              <a:rPr lang="en-US" dirty="0" smtClean="0"/>
              <a:t/>
            </a:r>
            <a:br>
              <a:rPr lang="en-US" dirty="0" smtClean="0"/>
            </a:br>
            <a:r>
              <a:rPr lang="en-US" dirty="0" smtClean="0"/>
              <a:t>P. 51NB</a:t>
            </a:r>
            <a:br>
              <a:rPr lang="en-US" dirty="0" smtClean="0"/>
            </a:br>
            <a:endParaRPr lang="en-US" dirty="0"/>
          </a:p>
        </p:txBody>
      </p:sp>
      <p:sp>
        <p:nvSpPr>
          <p:cNvPr id="3" name="Content Placeholder 2"/>
          <p:cNvSpPr>
            <a:spLocks noGrp="1"/>
          </p:cNvSpPr>
          <p:nvPr>
            <p:ph idx="1"/>
          </p:nvPr>
        </p:nvSpPr>
        <p:spPr/>
        <p:txBody>
          <a:bodyPr/>
          <a:lstStyle/>
          <a:p>
            <a:r>
              <a:rPr lang="en-US" dirty="0" smtClean="0"/>
              <a:t>Read: “Things they need to be able to do”</a:t>
            </a:r>
          </a:p>
          <a:p>
            <a:r>
              <a:rPr lang="en-US" dirty="0" smtClean="0"/>
              <a:t>Write one - three skill(s) or job description that you are good at.</a:t>
            </a:r>
            <a:endParaRPr lang="en-US" dirty="0"/>
          </a:p>
        </p:txBody>
      </p:sp>
    </p:spTree>
    <p:extLst>
      <p:ext uri="{BB962C8B-B14F-4D97-AF65-F5344CB8AC3E}">
        <p14:creationId xmlns:p14="http://schemas.microsoft.com/office/powerpoint/2010/main" val="3886042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Level Research P. 53 NB</a:t>
            </a:r>
            <a:endParaRPr lang="en-US" dirty="0"/>
          </a:p>
        </p:txBody>
      </p:sp>
      <p:sp>
        <p:nvSpPr>
          <p:cNvPr id="3" name="Content Placeholder 2"/>
          <p:cNvSpPr>
            <a:spLocks noGrp="1"/>
          </p:cNvSpPr>
          <p:nvPr>
            <p:ph idx="1"/>
          </p:nvPr>
        </p:nvSpPr>
        <p:spPr/>
        <p:txBody>
          <a:bodyPr/>
          <a:lstStyle/>
          <a:p>
            <a:r>
              <a:rPr lang="en-US" dirty="0" smtClean="0"/>
              <a:t>Find 3 Entry – Level employment opportunities from the Skills Profiler of California Career Zone</a:t>
            </a:r>
          </a:p>
          <a:p>
            <a:r>
              <a:rPr lang="en-US" dirty="0" smtClean="0"/>
              <a:t>State your skill that will be an asset to that type of work.</a:t>
            </a:r>
            <a:endParaRPr lang="en-US" dirty="0"/>
          </a:p>
        </p:txBody>
      </p:sp>
    </p:spTree>
    <p:extLst>
      <p:ext uri="{BB962C8B-B14F-4D97-AF65-F5344CB8AC3E}">
        <p14:creationId xmlns:p14="http://schemas.microsoft.com/office/powerpoint/2010/main" val="2316466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Omnivore’s Dilemma</a:t>
            </a:r>
            <a:br>
              <a:rPr lang="en-US" dirty="0" smtClean="0"/>
            </a:br>
            <a:r>
              <a:rPr lang="en-US" dirty="0" smtClean="0"/>
              <a:t>CH 3 From Farm to Factory</a:t>
            </a:r>
            <a:br>
              <a:rPr lang="en-US" dirty="0" smtClean="0"/>
            </a:br>
            <a:r>
              <a:rPr lang="en-US" dirty="0" smtClean="0"/>
              <a:t>Turning bombs into Fertilizer p. 57 NB</a:t>
            </a:r>
            <a:endParaRPr lang="en-US" dirty="0"/>
          </a:p>
        </p:txBody>
      </p:sp>
      <p:sp>
        <p:nvSpPr>
          <p:cNvPr id="3" name="Content Placeholder 2"/>
          <p:cNvSpPr>
            <a:spLocks noGrp="1"/>
          </p:cNvSpPr>
          <p:nvPr>
            <p:ph idx="1"/>
          </p:nvPr>
        </p:nvSpPr>
        <p:spPr/>
        <p:txBody>
          <a:bodyPr/>
          <a:lstStyle/>
          <a:p>
            <a:r>
              <a:rPr lang="en-US" dirty="0" smtClean="0"/>
              <a:t>What is Agribusiness? P. 29 NB</a:t>
            </a:r>
          </a:p>
          <a:p>
            <a:r>
              <a:rPr lang="en-US" dirty="0" smtClean="0"/>
              <a:t>What is the main ingredient in fertilizer?</a:t>
            </a:r>
          </a:p>
          <a:p>
            <a:r>
              <a:rPr lang="en-US" dirty="0" smtClean="0"/>
              <a:t>How is recycling fertilizer in a natural loop different than applying ammonium nitrate?</a:t>
            </a:r>
            <a:endParaRPr lang="en-US" dirty="0"/>
          </a:p>
        </p:txBody>
      </p:sp>
    </p:spTree>
    <p:extLst>
      <p:ext uri="{BB962C8B-B14F-4D97-AF65-F5344CB8AC3E}">
        <p14:creationId xmlns:p14="http://schemas.microsoft.com/office/powerpoint/2010/main" val="2723814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a:t>
            </a:r>
            <a:r>
              <a:rPr lang="en-US" dirty="0"/>
              <a:t>D</a:t>
            </a:r>
            <a:r>
              <a:rPr lang="en-US" dirty="0" smtClean="0"/>
              <a:t>epartment of Food &amp; Agriculture</a:t>
            </a:r>
            <a:br>
              <a:rPr lang="en-US" dirty="0" smtClean="0"/>
            </a:br>
            <a:r>
              <a:rPr lang="en-US" dirty="0" smtClean="0"/>
              <a:t>p.75 NB</a:t>
            </a:r>
            <a:endParaRPr lang="en-US" dirty="0"/>
          </a:p>
        </p:txBody>
      </p:sp>
      <p:sp>
        <p:nvSpPr>
          <p:cNvPr id="3" name="Content Placeholder 2"/>
          <p:cNvSpPr>
            <a:spLocks noGrp="1"/>
          </p:cNvSpPr>
          <p:nvPr>
            <p:ph idx="1"/>
          </p:nvPr>
        </p:nvSpPr>
        <p:spPr/>
        <p:txBody>
          <a:bodyPr/>
          <a:lstStyle/>
          <a:p>
            <a:r>
              <a:rPr lang="en-US" dirty="0">
                <a:hlinkClick r:id="rId2"/>
              </a:rPr>
              <a:t>https://www.cdfa.ca.gov</a:t>
            </a:r>
            <a:r>
              <a:rPr lang="en-US" dirty="0" smtClean="0">
                <a:hlinkClick r:id="rId2"/>
              </a:rPr>
              <a:t>/</a:t>
            </a:r>
            <a:endParaRPr lang="en-US" dirty="0" smtClean="0"/>
          </a:p>
          <a:p>
            <a:r>
              <a:rPr lang="en-US" dirty="0">
                <a:hlinkClick r:id="rId3"/>
              </a:rPr>
              <a:t>https://www.cdfa.ca.gov/employment</a:t>
            </a:r>
            <a:r>
              <a:rPr lang="en-US" dirty="0" smtClean="0">
                <a:hlinkClick r:id="rId3"/>
              </a:rPr>
              <a:t>/</a:t>
            </a:r>
            <a:endParaRPr lang="en-US" dirty="0" smtClean="0"/>
          </a:p>
          <a:p>
            <a:r>
              <a:rPr lang="en-US" dirty="0" smtClean="0"/>
              <a:t>View the above websites.</a:t>
            </a:r>
          </a:p>
          <a:p>
            <a:r>
              <a:rPr lang="en-US" dirty="0" smtClean="0"/>
              <a:t>Write in your notebook a summary of what the website has to offer.</a:t>
            </a:r>
          </a:p>
          <a:p>
            <a:r>
              <a:rPr lang="en-US" dirty="0" smtClean="0"/>
              <a:t>What are some available employment positions offered in </a:t>
            </a:r>
            <a:r>
              <a:rPr lang="en-US" smtClean="0"/>
              <a:t>the CDFA?</a:t>
            </a:r>
            <a:endParaRPr lang="en-US" dirty="0"/>
          </a:p>
        </p:txBody>
      </p:sp>
    </p:spTree>
    <p:extLst>
      <p:ext uri="{BB962C8B-B14F-4D97-AF65-F5344CB8AC3E}">
        <p14:creationId xmlns:p14="http://schemas.microsoft.com/office/powerpoint/2010/main" val="404400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25" y="680196"/>
            <a:ext cx="3718455" cy="1371600"/>
          </a:xfrm>
        </p:spPr>
        <p:txBody>
          <a:bodyPr>
            <a:normAutofit fontScale="90000"/>
          </a:bodyPr>
          <a:lstStyle/>
          <a:p>
            <a:r>
              <a:rPr lang="en-US" dirty="0" smtClean="0"/>
              <a:t>Assembling the Ramp for loading the garden beds with soil.</a:t>
            </a:r>
            <a:br>
              <a:rPr lang="en-US" dirty="0" smtClean="0"/>
            </a:br>
            <a:r>
              <a:rPr lang="en-US" smtClean="0"/>
              <a:t>May 15</a:t>
            </a:r>
            <a:r>
              <a:rPr lang="en-US" baseline="30000" smtClean="0"/>
              <a:t>th</a:t>
            </a:r>
            <a:r>
              <a:rPr lang="en-US" smtClean="0"/>
              <a:t>, 2016</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844" y="2051796"/>
            <a:ext cx="3474486" cy="465203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719" y="1030309"/>
            <a:ext cx="3861991" cy="5170867"/>
          </a:xfrm>
          <a:prstGeom prst="rect">
            <a:avLst/>
          </a:prstGeom>
        </p:spPr>
      </p:pic>
    </p:spTree>
    <p:extLst>
      <p:ext uri="{BB962C8B-B14F-4D97-AF65-F5344CB8AC3E}">
        <p14:creationId xmlns:p14="http://schemas.microsoft.com/office/powerpoint/2010/main" val="923097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Still building the ramp…</a:t>
            </a:r>
            <a:br>
              <a:rPr lang="en-US" dirty="0" smtClean="0"/>
            </a:br>
            <a:r>
              <a:rPr lang="en-US" dirty="0" smtClean="0"/>
              <a:t>Finally we get to move soil, even the puppy dog gets to help.</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21545" y="2560638"/>
            <a:ext cx="2472109" cy="330993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04695" y="2560638"/>
            <a:ext cx="2472109" cy="3309937"/>
          </a:xfrm>
        </p:spPr>
      </p:pic>
    </p:spTree>
    <p:extLst>
      <p:ext uri="{BB962C8B-B14F-4D97-AF65-F5344CB8AC3E}">
        <p14:creationId xmlns:p14="http://schemas.microsoft.com/office/powerpoint/2010/main" val="4087934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453128" cy="5499046"/>
          </a:xfrm>
        </p:spPr>
        <p:txBody>
          <a:bodyPr>
            <a:normAutofit/>
          </a:bodyPr>
          <a:lstStyle/>
          <a:p>
            <a:r>
              <a:rPr lang="en-US" dirty="0" smtClean="0"/>
              <a:t>I hope my future students appreciate all the hard work that went into building the garden beds and moving soil into them!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9290" y="471085"/>
            <a:ext cx="4488787" cy="6010093"/>
          </a:xfrm>
        </p:spPr>
      </p:pic>
    </p:spTree>
    <p:extLst>
      <p:ext uri="{BB962C8B-B14F-4D97-AF65-F5344CB8AC3E}">
        <p14:creationId xmlns:p14="http://schemas.microsoft.com/office/powerpoint/2010/main" val="101882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4182"/>
            <a:ext cx="10311579" cy="1651818"/>
          </a:xfrm>
        </p:spPr>
        <p:txBody>
          <a:bodyPr>
            <a:normAutofit fontScale="90000"/>
          </a:bodyPr>
          <a:lstStyle/>
          <a:p>
            <a:r>
              <a:rPr lang="en-US" dirty="0" smtClean="0"/>
              <a:t>  Earth’s Carrying Capacity</a:t>
            </a:r>
            <a:br>
              <a:rPr lang="en-US" dirty="0" smtClean="0"/>
            </a:br>
            <a:r>
              <a:rPr lang="en-US" dirty="0" smtClean="0"/>
              <a:t>Obj. TSW learn how the increase in world population will have an impact on them. P.60 NB </a:t>
            </a:r>
            <a:endParaRPr lang="en-US" dirty="0"/>
          </a:p>
        </p:txBody>
      </p:sp>
      <p:sp>
        <p:nvSpPr>
          <p:cNvPr id="4" name="Content Placeholder 3"/>
          <p:cNvSpPr>
            <a:spLocks noGrp="1"/>
          </p:cNvSpPr>
          <p:nvPr>
            <p:ph sz="half" idx="2"/>
          </p:nvPr>
        </p:nvSpPr>
        <p:spPr>
          <a:xfrm>
            <a:off x="6181344" y="2560320"/>
            <a:ext cx="5229338" cy="3310128"/>
          </a:xfrm>
        </p:spPr>
        <p:txBody>
          <a:bodyPr/>
          <a:lstStyle/>
          <a:p>
            <a:pPr marL="457200" indent="-457200">
              <a:buFont typeface="+mj-lt"/>
              <a:buAutoNum type="arabicPeriod"/>
            </a:pPr>
            <a:r>
              <a:rPr lang="en-US" dirty="0" smtClean="0"/>
              <a:t>Approximately how many people live in CA?</a:t>
            </a:r>
          </a:p>
          <a:p>
            <a:pPr marL="457200" indent="-457200">
              <a:buFont typeface="+mj-lt"/>
              <a:buAutoNum type="arabicPeriod"/>
            </a:pPr>
            <a:r>
              <a:rPr lang="en-US" dirty="0" smtClean="0"/>
              <a:t>Approximately how many people live in the US?</a:t>
            </a:r>
          </a:p>
          <a:p>
            <a:pPr marL="457200" indent="-457200">
              <a:buFont typeface="+mj-lt"/>
              <a:buAutoNum type="arabicPeriod"/>
            </a:pPr>
            <a:r>
              <a:rPr lang="en-US" dirty="0" smtClean="0"/>
              <a:t>Approximately how many people live on the Planet?</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2886" y="2669002"/>
            <a:ext cx="5112174" cy="3599263"/>
          </a:xfrm>
        </p:spPr>
      </p:pic>
    </p:spTree>
    <p:extLst>
      <p:ext uri="{BB962C8B-B14F-4D97-AF65-F5344CB8AC3E}">
        <p14:creationId xmlns:p14="http://schemas.microsoft.com/office/powerpoint/2010/main" val="40388320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McAllister</a:t>
            </a:r>
            <a:r>
              <a:rPr lang="en-US" dirty="0"/>
              <a:t> </a:t>
            </a:r>
            <a:r>
              <a:rPr lang="en-US" dirty="0" smtClean="0"/>
              <a:t>gets to play in the soil!!! </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Silly Goose…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1743" y="2560638"/>
            <a:ext cx="4431714" cy="330993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04695" y="2560638"/>
            <a:ext cx="2472109" cy="3309937"/>
          </a:xfrm>
        </p:spPr>
      </p:pic>
    </p:spTree>
    <p:extLst>
      <p:ext uri="{BB962C8B-B14F-4D97-AF65-F5344CB8AC3E}">
        <p14:creationId xmlns:p14="http://schemas.microsoft.com/office/powerpoint/2010/main" val="3457771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56375"/>
            <a:ext cx="9601196" cy="1303867"/>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West Sacramento Rotary, Centennial – Tony, Matt &amp; Chris</a:t>
            </a:r>
          </a:p>
          <a:p>
            <a:r>
              <a:rPr lang="en-US" dirty="0" smtClean="0"/>
              <a:t>Cheryle Sutton – Culinary Teacher</a:t>
            </a:r>
          </a:p>
          <a:p>
            <a:r>
              <a:rPr lang="en-US" dirty="0" smtClean="0"/>
              <a:t>Jesus &amp; </a:t>
            </a:r>
            <a:r>
              <a:rPr lang="en-US" dirty="0" err="1" smtClean="0"/>
              <a:t>Reshe</a:t>
            </a:r>
            <a:r>
              <a:rPr lang="en-US" dirty="0" smtClean="0"/>
              <a:t>- Student Volunteers</a:t>
            </a:r>
          </a:p>
          <a:p>
            <a:pPr marL="0" indent="0">
              <a:buNone/>
            </a:pPr>
            <a:endParaRPr lang="en-US" dirty="0"/>
          </a:p>
        </p:txBody>
      </p:sp>
    </p:spTree>
    <p:extLst>
      <p:ext uri="{BB962C8B-B14F-4D97-AF65-F5344CB8AC3E}">
        <p14:creationId xmlns:p14="http://schemas.microsoft.com/office/powerpoint/2010/main" val="51518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1/05 Aquaponics</a:t>
            </a:r>
            <a:br>
              <a:rPr lang="en-US" sz="2800" dirty="0" smtClean="0"/>
            </a:br>
            <a:r>
              <a:rPr lang="en-US" sz="2800" dirty="0" smtClean="0"/>
              <a:t>Obj. </a:t>
            </a:r>
            <a:r>
              <a:rPr lang="en-US" sz="2800" dirty="0" smtClean="0"/>
              <a:t>TSW assemble an aquaponics unit demonstrating how abiotic factors such as nitrogen transition between biotic and abiotic factors. P. 70 NB</a:t>
            </a:r>
            <a:endParaRPr lang="en-US" sz="2800" dirty="0"/>
          </a:p>
        </p:txBody>
      </p:sp>
      <p:sp>
        <p:nvSpPr>
          <p:cNvPr id="3" name="Content Placeholder 2"/>
          <p:cNvSpPr>
            <a:spLocks noGrp="1"/>
          </p:cNvSpPr>
          <p:nvPr>
            <p:ph idx="1"/>
          </p:nvPr>
        </p:nvSpPr>
        <p:spPr/>
        <p:txBody>
          <a:bodyPr/>
          <a:lstStyle/>
          <a:p>
            <a:pPr marL="457200" indent="-457200">
              <a:buFont typeface="+mj-lt"/>
              <a:buAutoNum type="arabicPeriod"/>
            </a:pPr>
            <a:endParaRPr lang="en-US" dirty="0"/>
          </a:p>
        </p:txBody>
      </p:sp>
    </p:spTree>
    <p:extLst>
      <p:ext uri="{BB962C8B-B14F-4D97-AF65-F5344CB8AC3E}">
        <p14:creationId xmlns:p14="http://schemas.microsoft.com/office/powerpoint/2010/main" val="372132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a:t>
            </a:r>
            <a:r>
              <a:rPr lang="en-US" dirty="0" smtClean="0">
                <a:hlinkClick r:id="rId2"/>
              </a:rPr>
              <a:t>Human Population Growth </a:t>
            </a:r>
            <a:endParaRPr lang="en-US" dirty="0"/>
          </a:p>
        </p:txBody>
      </p:sp>
      <p:pic>
        <p:nvPicPr>
          <p:cNvPr id="4" name="Content Placeholder 3"/>
          <p:cNvPicPr>
            <a:picLocks noGrp="1" noChangeAspect="1"/>
          </p:cNvPicPr>
          <p:nvPr>
            <p:ph idx="1"/>
          </p:nvPr>
        </p:nvPicPr>
        <p:blipFill>
          <a:blip r:embed="rId3"/>
          <a:stretch>
            <a:fillRect/>
          </a:stretch>
        </p:blipFill>
        <p:spPr>
          <a:xfrm>
            <a:off x="665830" y="2285999"/>
            <a:ext cx="5993371" cy="4000651"/>
          </a:xfrm>
          <a:prstGeom prst="rect">
            <a:avLst/>
          </a:prstGeom>
        </p:spPr>
      </p:pic>
      <p:pic>
        <p:nvPicPr>
          <p:cNvPr id="3" name="Picture 2"/>
          <p:cNvPicPr>
            <a:picLocks noChangeAspect="1"/>
          </p:cNvPicPr>
          <p:nvPr/>
        </p:nvPicPr>
        <p:blipFill>
          <a:blip r:embed="rId4"/>
          <a:stretch>
            <a:fillRect/>
          </a:stretch>
        </p:blipFill>
        <p:spPr>
          <a:xfrm>
            <a:off x="6659201" y="2285999"/>
            <a:ext cx="4642774" cy="3460414"/>
          </a:xfrm>
          <a:prstGeom prst="rect">
            <a:avLst/>
          </a:prstGeom>
        </p:spPr>
      </p:pic>
    </p:spTree>
    <p:extLst>
      <p:ext uri="{BB962C8B-B14F-4D97-AF65-F5344CB8AC3E}">
        <p14:creationId xmlns:p14="http://schemas.microsoft.com/office/powerpoint/2010/main" val="1048798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Population Growth Analysis</a:t>
            </a:r>
            <a:endParaRPr lang="en-US" dirty="0"/>
          </a:p>
        </p:txBody>
      </p:sp>
      <p:sp>
        <p:nvSpPr>
          <p:cNvPr id="3" name="Content Placeholder 2"/>
          <p:cNvSpPr>
            <a:spLocks noGrp="1"/>
          </p:cNvSpPr>
          <p:nvPr>
            <p:ph idx="1"/>
          </p:nvPr>
        </p:nvSpPr>
        <p:spPr>
          <a:xfrm>
            <a:off x="1295401" y="2408349"/>
            <a:ext cx="9601196" cy="3467519"/>
          </a:xfrm>
        </p:spPr>
        <p:txBody>
          <a:bodyPr/>
          <a:lstStyle/>
          <a:p>
            <a:r>
              <a:rPr lang="en-US" dirty="0" smtClean="0"/>
              <a:t>Introduction of Reindeer to St. Matthews Island in Alaska.</a:t>
            </a:r>
          </a:p>
          <a:p>
            <a:r>
              <a:rPr lang="en-US" dirty="0" smtClean="0"/>
              <a:t>Analyze the graph of the growth of Reindeer from the original 29 that were introduced to St. Matthew’s Island.</a:t>
            </a:r>
          </a:p>
          <a:p>
            <a:r>
              <a:rPr lang="en-US" dirty="0" smtClean="0"/>
              <a:t>Answer the 5 Preview questions.</a:t>
            </a:r>
          </a:p>
          <a:p>
            <a:r>
              <a:rPr lang="en-US" dirty="0" smtClean="0"/>
              <a:t>Answer the analysis questions in complete sentences.</a:t>
            </a:r>
          </a:p>
          <a:p>
            <a:r>
              <a:rPr lang="en-US" dirty="0" smtClean="0"/>
              <a:t>Finally, is there any relevance between this example of overpopulation and the human population on the Planet?  2 – 3 sentence answer.</a:t>
            </a:r>
            <a:endParaRPr lang="en-US" dirty="0"/>
          </a:p>
        </p:txBody>
      </p:sp>
    </p:spTree>
    <p:extLst>
      <p:ext uri="{BB962C8B-B14F-4D97-AF65-F5344CB8AC3E}">
        <p14:creationId xmlns:p14="http://schemas.microsoft.com/office/powerpoint/2010/main" val="3796784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United Nations</a:t>
            </a:r>
            <a:r>
              <a:rPr lang="en-US" dirty="0" smtClean="0"/>
              <a:t>  p. 63 NB</a:t>
            </a:r>
            <a:br>
              <a:rPr lang="en-US" dirty="0" smtClean="0"/>
            </a:br>
            <a:r>
              <a:rPr lang="en-US" dirty="0" smtClean="0"/>
              <a:t>Integrating Population Issues into Sustainable Development</a:t>
            </a:r>
            <a:endParaRPr lang="en-US" dirty="0"/>
          </a:p>
        </p:txBody>
      </p:sp>
      <p:sp>
        <p:nvSpPr>
          <p:cNvPr id="3" name="Content Placeholder 2"/>
          <p:cNvSpPr>
            <a:spLocks noGrp="1"/>
          </p:cNvSpPr>
          <p:nvPr>
            <p:ph idx="1"/>
          </p:nvPr>
        </p:nvSpPr>
        <p:spPr/>
        <p:txBody>
          <a:bodyPr/>
          <a:lstStyle/>
          <a:p>
            <a:r>
              <a:rPr lang="en-US" dirty="0" smtClean="0"/>
              <a:t>Students research the website:</a:t>
            </a:r>
          </a:p>
          <a:p>
            <a:pPr lvl="1"/>
            <a:r>
              <a:rPr lang="en-US" dirty="0" smtClean="0"/>
              <a:t>Who are the United Nations?</a:t>
            </a:r>
          </a:p>
          <a:p>
            <a:pPr lvl="1"/>
            <a:r>
              <a:rPr lang="en-US" dirty="0" smtClean="0"/>
              <a:t>What do they do?</a:t>
            </a:r>
          </a:p>
          <a:p>
            <a:pPr lvl="1"/>
            <a:r>
              <a:rPr lang="en-US" dirty="0" smtClean="0"/>
              <a:t>How are they part of the solution for sustainable development?</a:t>
            </a:r>
            <a:endParaRPr lang="en-US" dirty="0"/>
          </a:p>
        </p:txBody>
      </p:sp>
    </p:spTree>
    <p:extLst>
      <p:ext uri="{BB962C8B-B14F-4D97-AF65-F5344CB8AC3E}">
        <p14:creationId xmlns:p14="http://schemas.microsoft.com/office/powerpoint/2010/main" val="4059912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6548</TotalTime>
  <Words>2563</Words>
  <Application>Microsoft Office PowerPoint</Application>
  <PresentationFormat>Widescreen</PresentationFormat>
  <Paragraphs>265</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Garamond</vt:lpstr>
      <vt:lpstr>Wingdings</vt:lpstr>
      <vt:lpstr>Organic</vt:lpstr>
      <vt:lpstr>Farm to Fork</vt:lpstr>
      <vt:lpstr>Lesson 4: Populations-People &amp; Carrying Capacity</vt:lpstr>
      <vt:lpstr>AET Website</vt:lpstr>
      <vt:lpstr>Greenhand Test</vt:lpstr>
      <vt:lpstr>SAE Qualification Questionnaire Your SAE must be agriculturally related,  created by you,  invested time of 8 hours, supervised by your Ag Teacher and be part of your  grade. </vt:lpstr>
      <vt:lpstr>  Earth’s Carrying Capacity Obj. TSW learn how the increase in world population will have an impact on them. P.60 NB </vt:lpstr>
      <vt:lpstr>Earth’s Human Population Growth </vt:lpstr>
      <vt:lpstr>Activity: Population Growth Analysis</vt:lpstr>
      <vt:lpstr>United Nations  p. 63 NB Integrating Population Issues into Sustainable Development</vt:lpstr>
      <vt:lpstr>12/14 Earth’s Carrying Capacity Obj. TSW understand that Biocapacity of countries and the carrying capacity of the planet are interlinked. P.62 NB</vt:lpstr>
      <vt:lpstr>12/15 Sustainability Worldwide Obj. TSW apply and discuss why it is important for sustainable practices to be enforced worldwide.p.64 NB </vt:lpstr>
      <vt:lpstr>How to end poverty in 15 years video</vt:lpstr>
      <vt:lpstr>Online Article: Has Earth reached its Carrying Capacity? P. 65 NB</vt:lpstr>
      <vt:lpstr>Maxine Abrulo – Coit Tower   P. 69 NB</vt:lpstr>
      <vt:lpstr>Summative Assessment</vt:lpstr>
      <vt:lpstr>Sustainability</vt:lpstr>
      <vt:lpstr>PowerPoint Presentation</vt:lpstr>
      <vt:lpstr>PowerPoint Presentation</vt:lpstr>
      <vt:lpstr>PowerPoint Presentation</vt:lpstr>
      <vt:lpstr>January 3rd From the Soil Obj. TSW gain a better perspective of the importance of healthy soil. P. 66 NB</vt:lpstr>
      <vt:lpstr>Second Barcode</vt:lpstr>
      <vt:lpstr>Activity:  The Story of Food nourish.org </vt:lpstr>
      <vt:lpstr>1/4 Bayer Crop Science Obj. TSW learn about local companies that play a role in our Agricultural success. p.68 NB</vt:lpstr>
      <vt:lpstr>Final Presentation –PPT </vt:lpstr>
      <vt:lpstr>Carbon Cycle Review  P. 84 NB Obj TSW review how important the carbon cycle is to us.</vt:lpstr>
      <vt:lpstr>Greenhouses &amp; Carbon Cycle Activity. p. 85NB</vt:lpstr>
      <vt:lpstr>PowerPoint Presentation</vt:lpstr>
      <vt:lpstr>Bayer Crop Science P. 85 NB</vt:lpstr>
      <vt:lpstr> 1/5  Food Inc. Obj. TSW make connections between how food is produced and why Farm to Fork is so important. 86 NB</vt:lpstr>
      <vt:lpstr>1/9 Nourish.org Obj. TSW learn p. 88 NB</vt:lpstr>
      <vt:lpstr>1/10 Understanding where our food comes from Obj. TSW explain three aspects of how this class has impacted themselves, or the school or the community.  P. 90 NB</vt:lpstr>
      <vt:lpstr>Lesson  Aquaponics</vt:lpstr>
      <vt:lpstr>01/05 Aquaponics Obj. TSW construct ideas about how the mini aquaponics unit will be assembled and how it works. P. 70 NB</vt:lpstr>
      <vt:lpstr>Prefabricated Mini Aquaponics Unit</vt:lpstr>
      <vt:lpstr>1/09 Mini Aquaponics Unit Obj. TSW develop a plan to assemble an mini aquaponics unit. P. 72 NB</vt:lpstr>
      <vt:lpstr>Aquaponics Benefits</vt:lpstr>
      <vt:lpstr>Aquaponics Unit Assigning Tasks – Nelson / Pade  Mini Aquaponics System Read through the directions as a team. Decide who will have what roles. Write down questions (RFI – Request For Information) that you have or highlight parts of the directions you need clarification on. P. 79 NB</vt:lpstr>
      <vt:lpstr>5/10  Getting started with the Mini Aquaponics Unit Obj. TSW learn first hand skills assembling a mini aquaponics unit. P.74 NB</vt:lpstr>
      <vt:lpstr>1/11 Mini Aquaponics Reflection Obj. TSW reflect on their experience building and assembling the aquaponics unit. P. 76 NB</vt:lpstr>
      <vt:lpstr>Aquaponics Article p. 81 NB</vt:lpstr>
      <vt:lpstr>Transcript P. 59 NB</vt:lpstr>
      <vt:lpstr>Internships.com   P. 71 NB</vt:lpstr>
      <vt:lpstr>Top 10 most Common Interview questions p. 73 NB</vt:lpstr>
      <vt:lpstr>5/11 Aquaponics Obj. TSW realize one of the solutions to feeding the world is aquaponics. P. 72 NB</vt:lpstr>
      <vt:lpstr>Final Project – Garden Plants</vt:lpstr>
      <vt:lpstr>Final Project - Aquaponics Unit</vt:lpstr>
      <vt:lpstr>What would be good questions to ask during an interview?  P. 73 NB</vt:lpstr>
      <vt:lpstr>If you can’t get enough…</vt:lpstr>
      <vt:lpstr>What other local businesses support the Farm to Fork movement? P.   41 NB</vt:lpstr>
      <vt:lpstr>Omnivores Dilemma How Corn Took Over America &amp; The Farm p. 47 NB</vt:lpstr>
      <vt:lpstr>1 – 2 page paper Due May 12th Where does your food come from?</vt:lpstr>
      <vt:lpstr>www.cacareerzone.org p.49</vt:lpstr>
      <vt:lpstr>www.cacareerzone.org P. 51NB </vt:lpstr>
      <vt:lpstr>Entry Level Research P. 53 NB</vt:lpstr>
      <vt:lpstr>Omnivore’s Dilemma CH 3 From Farm to Factory Turning bombs into Fertilizer p. 57 NB</vt:lpstr>
      <vt:lpstr>California Department of Food &amp; Agriculture p.75 NB</vt:lpstr>
      <vt:lpstr>Assembling the Ramp for loading the garden beds with soil. May 15th, 2016</vt:lpstr>
      <vt:lpstr>Still building the ramp… Finally we get to move soil, even the puppy dog gets to help.</vt:lpstr>
      <vt:lpstr>I hope my future students appreciate all the hard work that went into building the garden beds and moving soil into them!</vt:lpstr>
      <vt:lpstr>McAllister gets to play in the soil!!!  Silly Goose…</vt:lpstr>
      <vt:lpstr>Thank you!</vt:lpstr>
      <vt:lpstr>1/05 Aquaponics Obj. TSW assemble an aquaponics unit demonstrating how abiotic factors such as nitrogen transition between biotic and abiotic factors. P. 70 NB</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to Fork</dc:title>
  <dc:creator>Jennifer Mc Allister</dc:creator>
  <cp:lastModifiedBy>Jennifer Mc Allister</cp:lastModifiedBy>
  <cp:revision>74</cp:revision>
  <cp:lastPrinted>2016-12-14T19:05:34Z</cp:lastPrinted>
  <dcterms:created xsi:type="dcterms:W3CDTF">2015-10-12T13:54:38Z</dcterms:created>
  <dcterms:modified xsi:type="dcterms:W3CDTF">2016-12-24T02:16:32Z</dcterms:modified>
</cp:coreProperties>
</file>