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8" r:id="rId3"/>
    <p:sldId id="259" r:id="rId4"/>
    <p:sldId id="261" r:id="rId5"/>
    <p:sldId id="262" r:id="rId6"/>
    <p:sldId id="257" r:id="rId7"/>
    <p:sldId id="266" r:id="rId8"/>
    <p:sldId id="263" r:id="rId9"/>
    <p:sldId id="264" r:id="rId10"/>
    <p:sldId id="268" r:id="rId11"/>
    <p:sldId id="269" r:id="rId12"/>
    <p:sldId id="260" r:id="rId13"/>
    <p:sldId id="265" r:id="rId14"/>
    <p:sldId id="267" r:id="rId15"/>
    <p:sldId id="270" r:id="rId16"/>
    <p:sldId id="271" r:id="rId17"/>
    <p:sldId id="272" r:id="rId18"/>
    <p:sldId id="273" r:id="rId19"/>
    <p:sldId id="274" r:id="rId20"/>
  </p:sldIdLst>
  <p:sldSz cx="12192000" cy="6858000"/>
  <p:notesSz cx="7021513" cy="9307513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1" d="100"/>
          <a:sy n="71" d="100"/>
        </p:scale>
        <p:origin x="72" y="1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Chart%20in%20Microsoft%20PowerPoint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88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# of Earths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88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stacked"/>
        <c:varyColors val="0"/>
        <c:ser>
          <c:idx val="0"/>
          <c:order val="0"/>
          <c:tx>
            <c:v>USA</c:v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'[Chart in Microsoft PowerPoint]Sheet1'!$A$2:$A$34</c:f>
              <c:strCache>
                <c:ptCount val="33"/>
                <c:pt idx="0">
                  <c:v>Alyssa</c:v>
                </c:pt>
                <c:pt idx="1">
                  <c:v>Nici</c:v>
                </c:pt>
                <c:pt idx="2">
                  <c:v>Madison</c:v>
                </c:pt>
                <c:pt idx="3">
                  <c:v>Fernando</c:v>
                </c:pt>
                <c:pt idx="4">
                  <c:v>McAllister</c:v>
                </c:pt>
                <c:pt idx="5">
                  <c:v>Mike B</c:v>
                </c:pt>
                <c:pt idx="6">
                  <c:v>Ariana</c:v>
                </c:pt>
                <c:pt idx="7">
                  <c:v>William</c:v>
                </c:pt>
                <c:pt idx="8">
                  <c:v>Quincy</c:v>
                </c:pt>
                <c:pt idx="9">
                  <c:v>Daniel</c:v>
                </c:pt>
                <c:pt idx="10">
                  <c:v>Phillip</c:v>
                </c:pt>
                <c:pt idx="11">
                  <c:v>Mike Bilous</c:v>
                </c:pt>
                <c:pt idx="12">
                  <c:v>Veronica</c:v>
                </c:pt>
                <c:pt idx="13">
                  <c:v>Anastasia</c:v>
                </c:pt>
                <c:pt idx="14">
                  <c:v>Gabriel</c:v>
                </c:pt>
                <c:pt idx="15">
                  <c:v>Jordyn</c:v>
                </c:pt>
                <c:pt idx="16">
                  <c:v>Hong</c:v>
                </c:pt>
                <c:pt idx="17">
                  <c:v>Vadims</c:v>
                </c:pt>
                <c:pt idx="18">
                  <c:v>Ryan</c:v>
                </c:pt>
                <c:pt idx="19">
                  <c:v>Jonah</c:v>
                </c:pt>
                <c:pt idx="20">
                  <c:v>Karla</c:v>
                </c:pt>
                <c:pt idx="21">
                  <c:v>Julian</c:v>
                </c:pt>
                <c:pt idx="22">
                  <c:v>Nico</c:v>
                </c:pt>
                <c:pt idx="23">
                  <c:v>Steven</c:v>
                </c:pt>
                <c:pt idx="24">
                  <c:v>Marcos</c:v>
                </c:pt>
                <c:pt idx="25">
                  <c:v>Gilbert</c:v>
                </c:pt>
                <c:pt idx="26">
                  <c:v>Arizona</c:v>
                </c:pt>
                <c:pt idx="27">
                  <c:v>Sonya</c:v>
                </c:pt>
                <c:pt idx="28">
                  <c:v>Paige</c:v>
                </c:pt>
                <c:pt idx="29">
                  <c:v>Quincy</c:v>
                </c:pt>
                <c:pt idx="30">
                  <c:v>Valeria</c:v>
                </c:pt>
                <c:pt idx="31">
                  <c:v>Emiliano</c:v>
                </c:pt>
                <c:pt idx="32">
                  <c:v>Nathalie</c:v>
                </c:pt>
              </c:strCache>
            </c:strRef>
          </c:cat>
          <c:val>
            <c:numRef>
              <c:f>'[Chart in Microsoft PowerPoint]Sheet1'!$B$2:$B$34</c:f>
              <c:numCache>
                <c:formatCode>General</c:formatCode>
                <c:ptCount val="33"/>
                <c:pt idx="0">
                  <c:v>5.9</c:v>
                </c:pt>
                <c:pt idx="1">
                  <c:v>5.4</c:v>
                </c:pt>
                <c:pt idx="2">
                  <c:v>4.5</c:v>
                </c:pt>
                <c:pt idx="3">
                  <c:v>4.7</c:v>
                </c:pt>
                <c:pt idx="4">
                  <c:v>4.2</c:v>
                </c:pt>
                <c:pt idx="5">
                  <c:v>5</c:v>
                </c:pt>
                <c:pt idx="6">
                  <c:v>6.6</c:v>
                </c:pt>
                <c:pt idx="7">
                  <c:v>8.9</c:v>
                </c:pt>
                <c:pt idx="8">
                  <c:v>6.3</c:v>
                </c:pt>
                <c:pt idx="9">
                  <c:v>14.6</c:v>
                </c:pt>
                <c:pt idx="10">
                  <c:v>3.5</c:v>
                </c:pt>
                <c:pt idx="11">
                  <c:v>4.5</c:v>
                </c:pt>
                <c:pt idx="12">
                  <c:v>4</c:v>
                </c:pt>
                <c:pt idx="13">
                  <c:v>4.5999999999999996</c:v>
                </c:pt>
                <c:pt idx="14">
                  <c:v>5.3</c:v>
                </c:pt>
                <c:pt idx="15">
                  <c:v>4.0999999999999996</c:v>
                </c:pt>
                <c:pt idx="16">
                  <c:v>5.2</c:v>
                </c:pt>
                <c:pt idx="17">
                  <c:v>4.0999999999999996</c:v>
                </c:pt>
                <c:pt idx="18">
                  <c:v>9.1999999999999993</c:v>
                </c:pt>
                <c:pt idx="19">
                  <c:v>5.5</c:v>
                </c:pt>
                <c:pt idx="20">
                  <c:v>4</c:v>
                </c:pt>
                <c:pt idx="21">
                  <c:v>9.8000000000000007</c:v>
                </c:pt>
                <c:pt idx="22">
                  <c:v>4.0999999999999996</c:v>
                </c:pt>
                <c:pt idx="23">
                  <c:v>5.2</c:v>
                </c:pt>
                <c:pt idx="24">
                  <c:v>7</c:v>
                </c:pt>
                <c:pt idx="25">
                  <c:v>4.5</c:v>
                </c:pt>
                <c:pt idx="26">
                  <c:v>3.2</c:v>
                </c:pt>
                <c:pt idx="27">
                  <c:v>5.3</c:v>
                </c:pt>
                <c:pt idx="28">
                  <c:v>6.2</c:v>
                </c:pt>
                <c:pt idx="29">
                  <c:v>6.3</c:v>
                </c:pt>
                <c:pt idx="31">
                  <c:v>4</c:v>
                </c:pt>
              </c:numCache>
            </c:numRef>
          </c:val>
        </c:ser>
        <c:ser>
          <c:idx val="2"/>
          <c:order val="1"/>
          <c:tx>
            <c:v>Other Country</c:v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'[Chart in Microsoft PowerPoint]Sheet1'!$A$2:$A$34</c:f>
              <c:strCache>
                <c:ptCount val="33"/>
                <c:pt idx="0">
                  <c:v>Alyssa</c:v>
                </c:pt>
                <c:pt idx="1">
                  <c:v>Nici</c:v>
                </c:pt>
                <c:pt idx="2">
                  <c:v>Madison</c:v>
                </c:pt>
                <c:pt idx="3">
                  <c:v>Fernando</c:v>
                </c:pt>
                <c:pt idx="4">
                  <c:v>McAllister</c:v>
                </c:pt>
                <c:pt idx="5">
                  <c:v>Mike B</c:v>
                </c:pt>
                <c:pt idx="6">
                  <c:v>Ariana</c:v>
                </c:pt>
                <c:pt idx="7">
                  <c:v>William</c:v>
                </c:pt>
                <c:pt idx="8">
                  <c:v>Quincy</c:v>
                </c:pt>
                <c:pt idx="9">
                  <c:v>Daniel</c:v>
                </c:pt>
                <c:pt idx="10">
                  <c:v>Phillip</c:v>
                </c:pt>
                <c:pt idx="11">
                  <c:v>Mike Bilous</c:v>
                </c:pt>
                <c:pt idx="12">
                  <c:v>Veronica</c:v>
                </c:pt>
                <c:pt idx="13">
                  <c:v>Anastasia</c:v>
                </c:pt>
                <c:pt idx="14">
                  <c:v>Gabriel</c:v>
                </c:pt>
                <c:pt idx="15">
                  <c:v>Jordyn</c:v>
                </c:pt>
                <c:pt idx="16">
                  <c:v>Hong</c:v>
                </c:pt>
                <c:pt idx="17">
                  <c:v>Vadims</c:v>
                </c:pt>
                <c:pt idx="18">
                  <c:v>Ryan</c:v>
                </c:pt>
                <c:pt idx="19">
                  <c:v>Jonah</c:v>
                </c:pt>
                <c:pt idx="20">
                  <c:v>Karla</c:v>
                </c:pt>
                <c:pt idx="21">
                  <c:v>Julian</c:v>
                </c:pt>
                <c:pt idx="22">
                  <c:v>Nico</c:v>
                </c:pt>
                <c:pt idx="23">
                  <c:v>Steven</c:v>
                </c:pt>
                <c:pt idx="24">
                  <c:v>Marcos</c:v>
                </c:pt>
                <c:pt idx="25">
                  <c:v>Gilbert</c:v>
                </c:pt>
                <c:pt idx="26">
                  <c:v>Arizona</c:v>
                </c:pt>
                <c:pt idx="27">
                  <c:v>Sonya</c:v>
                </c:pt>
                <c:pt idx="28">
                  <c:v>Paige</c:v>
                </c:pt>
                <c:pt idx="29">
                  <c:v>Quincy</c:v>
                </c:pt>
                <c:pt idx="30">
                  <c:v>Valeria</c:v>
                </c:pt>
                <c:pt idx="31">
                  <c:v>Emiliano</c:v>
                </c:pt>
                <c:pt idx="32">
                  <c:v>Nathalie</c:v>
                </c:pt>
              </c:strCache>
            </c:strRef>
          </c:cat>
          <c:val>
            <c:numRef>
              <c:f>'[Chart in Microsoft PowerPoint]Sheet1'!$D$2:$D$34</c:f>
              <c:numCache>
                <c:formatCode>General</c:formatCode>
                <c:ptCount val="33"/>
                <c:pt idx="0">
                  <c:v>1.5</c:v>
                </c:pt>
                <c:pt idx="1">
                  <c:v>3.9</c:v>
                </c:pt>
                <c:pt idx="2">
                  <c:v>2.2000000000000002</c:v>
                </c:pt>
                <c:pt idx="3">
                  <c:v>3.5</c:v>
                </c:pt>
                <c:pt idx="5">
                  <c:v>3.2</c:v>
                </c:pt>
                <c:pt idx="6">
                  <c:v>3.3</c:v>
                </c:pt>
                <c:pt idx="7">
                  <c:v>5</c:v>
                </c:pt>
                <c:pt idx="8">
                  <c:v>1.2</c:v>
                </c:pt>
                <c:pt idx="9">
                  <c:v>7.3</c:v>
                </c:pt>
                <c:pt idx="10">
                  <c:v>8.4</c:v>
                </c:pt>
                <c:pt idx="11">
                  <c:v>2</c:v>
                </c:pt>
                <c:pt idx="12">
                  <c:v>2.1</c:v>
                </c:pt>
                <c:pt idx="13">
                  <c:v>1.4</c:v>
                </c:pt>
                <c:pt idx="14">
                  <c:v>3.7</c:v>
                </c:pt>
                <c:pt idx="15">
                  <c:v>2.2999999999999998</c:v>
                </c:pt>
                <c:pt idx="16">
                  <c:v>3</c:v>
                </c:pt>
                <c:pt idx="17">
                  <c:v>2.4</c:v>
                </c:pt>
                <c:pt idx="18">
                  <c:v>2.5</c:v>
                </c:pt>
                <c:pt idx="19">
                  <c:v>2.5</c:v>
                </c:pt>
                <c:pt idx="20">
                  <c:v>2.1</c:v>
                </c:pt>
                <c:pt idx="21">
                  <c:v>3</c:v>
                </c:pt>
                <c:pt idx="22">
                  <c:v>2.2999999999999998</c:v>
                </c:pt>
                <c:pt idx="23">
                  <c:v>1.9</c:v>
                </c:pt>
                <c:pt idx="24">
                  <c:v>4.2</c:v>
                </c:pt>
                <c:pt idx="25">
                  <c:v>2.2000000000000002</c:v>
                </c:pt>
                <c:pt idx="26">
                  <c:v>2.2999999999999998</c:v>
                </c:pt>
                <c:pt idx="27">
                  <c:v>3.1</c:v>
                </c:pt>
                <c:pt idx="28">
                  <c:v>5.4</c:v>
                </c:pt>
                <c:pt idx="29">
                  <c:v>1.2</c:v>
                </c:pt>
                <c:pt idx="31">
                  <c:v>2.5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87459424"/>
        <c:axId val="187459816"/>
      </c:barChart>
      <c:catAx>
        <c:axId val="187459424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24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F2F Students 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24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87459816"/>
        <c:crosses val="autoZero"/>
        <c:auto val="1"/>
        <c:lblAlgn val="ctr"/>
        <c:lblOffset val="100"/>
        <c:noMultiLvlLbl val="0"/>
      </c:catAx>
      <c:valAx>
        <c:axId val="18745981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24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Number of Earths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24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8745942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2400"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10/31/2015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10/31/2015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10/31/2015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10/31/2015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10/31/2015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10/31/2015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10/31/2015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10/31/2015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10/31/2015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47F38-B617-4D2F-AE0A-013F0C4D2C57}" type="datetimeFigureOut">
              <a:rPr lang="en-US" dirty="0"/>
              <a:t>10/31/2015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799C9-84D9-46D2-A11E-BCF8A720529D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10/31/2015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dirty="0"/>
              <a:t>10/31/2015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10/31/2015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10/31/2015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10/31/2015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10/31/2015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10/31/2015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10/31/2015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8" r:id="rId2"/>
    <p:sldLayoutId id="2147483651" r:id="rId3"/>
    <p:sldLayoutId id="2147483669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hyperlink" Target="http://www.rangelandtrust.org/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hyperlink" Target="http://www.google.com/url?sa=i&amp;rct=j&amp;q=&amp;esrc=s&amp;source=images&amp;cd=&amp;cad=rja&amp;uact=8&amp;ved=0CAcQjRxqFQoTCMOMnI3w58gCFc-ViAodprAOGQ&amp;url=http://salemfontanelle.org/2014/08/22/fall-harvest-festival/&amp;bvm=bv.106379543,d.cGU&amp;psig=AFQjCNGxYjXL-vxsxt2_-_0U1JPFRVox9Q&amp;ust=1446214777382570" TargetMode="External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9.gif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Farm to Fork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Our Carbon Footprint</a:t>
            </a:r>
          </a:p>
          <a:p>
            <a:r>
              <a:rPr lang="en-US" smtClean="0"/>
              <a:t>Resource </a:t>
            </a:r>
            <a:r>
              <a:rPr lang="en-US" smtClean="0"/>
              <a:t>Management  Week 11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69324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740085"/>
            <a:ext cx="9601196" cy="1303867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10/28 Land as a Resource</a:t>
            </a:r>
            <a:br>
              <a:rPr lang="en-US" dirty="0" smtClean="0"/>
            </a:br>
            <a:r>
              <a:rPr lang="en-US" dirty="0" smtClean="0"/>
              <a:t>Obj. TSW learn about organizations that protect our land. P. 20 NB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56848" y="2556932"/>
            <a:ext cx="7073152" cy="3318936"/>
          </a:xfrm>
        </p:spPr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en-US" dirty="0" smtClean="0"/>
              <a:t>What benefits does land (Parks, Nature Reserves) provide for us?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What organizations manage our land?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What would you do differently?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872" y="2446175"/>
            <a:ext cx="3629587" cy="4411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232767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Rangelands Trust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hlinkClick r:id="rId2"/>
              </a:rPr>
              <a:t>http://www.rangelandtrust.org</a:t>
            </a:r>
            <a:r>
              <a:rPr lang="en-US" dirty="0" smtClean="0">
                <a:hlinkClick r:id="rId2"/>
              </a:rPr>
              <a:t>/</a:t>
            </a:r>
            <a:endParaRPr lang="en-US" dirty="0" smtClean="0"/>
          </a:p>
          <a:p>
            <a:r>
              <a:rPr lang="en-US" dirty="0" smtClean="0"/>
              <a:t>Watch Video on Rangeland Trust</a:t>
            </a:r>
          </a:p>
          <a:p>
            <a:r>
              <a:rPr lang="en-US" dirty="0" smtClean="0"/>
              <a:t>Randy </a:t>
            </a:r>
            <a:r>
              <a:rPr lang="en-US" dirty="0" err="1" smtClean="0"/>
              <a:t>Gustuvus</a:t>
            </a:r>
            <a:r>
              <a:rPr lang="en-US" dirty="0" smtClean="0"/>
              <a:t> - Director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990226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734096"/>
            <a:ext cx="10205432" cy="1551903"/>
          </a:xfrm>
        </p:spPr>
        <p:txBody>
          <a:bodyPr>
            <a:normAutofit/>
          </a:bodyPr>
          <a:lstStyle/>
          <a:p>
            <a:r>
              <a:rPr lang="en-US" sz="3600" dirty="0" smtClean="0"/>
              <a:t>Notebook Check </a:t>
            </a:r>
            <a:br>
              <a:rPr lang="en-US" sz="3600" dirty="0" smtClean="0"/>
            </a:br>
            <a:r>
              <a:rPr lang="en-US" sz="3600" dirty="0" smtClean="0"/>
              <a:t>Tuesday 10/27	 P. 8 – 15			40 points</a:t>
            </a:r>
            <a:endParaRPr lang="en-US" sz="3600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/>
          </p:nvPr>
        </p:nvGraphicFramePr>
        <p:xfrm>
          <a:off x="785611" y="2434104"/>
          <a:ext cx="10586434" cy="371865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13551"/>
                <a:gridCol w="5944071"/>
                <a:gridCol w="3528812"/>
              </a:tblGrid>
              <a:tr h="382341">
                <a:tc>
                  <a:txBody>
                    <a:bodyPr/>
                    <a:lstStyle/>
                    <a:p>
                      <a:r>
                        <a:rPr lang="en-US" dirty="0" smtClean="0"/>
                        <a:t>Date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Title/ Topic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Page #</a:t>
                      </a:r>
                      <a:endParaRPr lang="en-US" dirty="0"/>
                    </a:p>
                  </a:txBody>
                  <a:tcPr/>
                </a:tc>
              </a:tr>
              <a:tr h="382341">
                <a:tc>
                  <a:txBody>
                    <a:bodyPr/>
                    <a:lstStyle/>
                    <a:p>
                      <a:r>
                        <a:rPr lang="en-US" dirty="0" smtClean="0"/>
                        <a:t>10/19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WU – Our Carbon Footprint: Resource Management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8</a:t>
                      </a:r>
                      <a:endParaRPr lang="en-US" dirty="0"/>
                    </a:p>
                  </a:txBody>
                  <a:tcPr/>
                </a:tc>
              </a:tr>
              <a:tr h="382341">
                <a:tc>
                  <a:txBody>
                    <a:bodyPr/>
                    <a:lstStyle/>
                    <a:p>
                      <a:r>
                        <a:rPr lang="en-US" dirty="0" smtClean="0"/>
                        <a:t>10/23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Vocabulary List – Our Carbon Footprint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9</a:t>
                      </a:r>
                      <a:endParaRPr lang="en-US" dirty="0"/>
                    </a:p>
                  </a:txBody>
                  <a:tcPr/>
                </a:tc>
              </a:tr>
              <a:tr h="382341">
                <a:tc>
                  <a:txBody>
                    <a:bodyPr/>
                    <a:lstStyle/>
                    <a:p>
                      <a:r>
                        <a:rPr lang="en-US" dirty="0" smtClean="0"/>
                        <a:t>10/20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WU – Our Carbon Footprint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10</a:t>
                      </a:r>
                      <a:endParaRPr lang="en-US" dirty="0"/>
                    </a:p>
                  </a:txBody>
                  <a:tcPr/>
                </a:tc>
              </a:tr>
              <a:tr h="382341">
                <a:tc>
                  <a:txBody>
                    <a:bodyPr/>
                    <a:lstStyle/>
                    <a:p>
                      <a:r>
                        <a:rPr lang="en-US" dirty="0" smtClean="0"/>
                        <a:t>10/20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Video - GATTACA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11</a:t>
                      </a:r>
                      <a:endParaRPr lang="en-US" dirty="0"/>
                    </a:p>
                  </a:txBody>
                  <a:tcPr/>
                </a:tc>
              </a:tr>
              <a:tr h="382341">
                <a:tc>
                  <a:txBody>
                    <a:bodyPr/>
                    <a:lstStyle/>
                    <a:p>
                      <a:r>
                        <a:rPr lang="en-US" dirty="0" smtClean="0"/>
                        <a:t>10/22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WU – Our Carbon Footprint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12</a:t>
                      </a:r>
                      <a:endParaRPr lang="en-US" dirty="0"/>
                    </a:p>
                  </a:txBody>
                  <a:tcPr/>
                </a:tc>
              </a:tr>
              <a:tr h="382341">
                <a:tc>
                  <a:txBody>
                    <a:bodyPr/>
                    <a:lstStyle/>
                    <a:p>
                      <a:r>
                        <a:rPr lang="en-US" dirty="0" smtClean="0"/>
                        <a:t>10/22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Activity:  # of Earth’s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13</a:t>
                      </a:r>
                      <a:endParaRPr lang="en-US" dirty="0"/>
                    </a:p>
                  </a:txBody>
                  <a:tcPr/>
                </a:tc>
              </a:tr>
              <a:tr h="382341">
                <a:tc>
                  <a:txBody>
                    <a:bodyPr/>
                    <a:lstStyle/>
                    <a:p>
                      <a:r>
                        <a:rPr lang="en-US" dirty="0" smtClean="0"/>
                        <a:t>10/23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WU – How many more</a:t>
                      </a:r>
                      <a:r>
                        <a:rPr lang="en-US" baseline="0" dirty="0" smtClean="0"/>
                        <a:t> Earth’s?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14</a:t>
                      </a:r>
                      <a:endParaRPr lang="en-US" dirty="0"/>
                    </a:p>
                  </a:txBody>
                  <a:tcPr/>
                </a:tc>
              </a:tr>
              <a:tr h="659930">
                <a:tc>
                  <a:txBody>
                    <a:bodyPr/>
                    <a:lstStyle/>
                    <a:p>
                      <a:r>
                        <a:rPr lang="en-US" dirty="0" smtClean="0"/>
                        <a:t>10/26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Brainstorm – Major Pollution Situation World Wide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15 Notebook Check p.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dirty="0" smtClean="0"/>
                        <a:t>8 – 15</a:t>
                      </a:r>
                    </a:p>
                    <a:p>
                      <a:r>
                        <a:rPr lang="en-US" dirty="0" smtClean="0"/>
                        <a:t>40 points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890389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Name those Plants! P. </a:t>
            </a:r>
            <a:r>
              <a:rPr lang="en-US" smtClean="0"/>
              <a:t>19 NB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Strawberry’s</a:t>
            </a:r>
          </a:p>
          <a:p>
            <a:r>
              <a:rPr lang="en-US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69463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Land is a Resource</a:t>
            </a:r>
            <a:br>
              <a:rPr lang="en-US" dirty="0" smtClean="0"/>
            </a:br>
            <a:r>
              <a:rPr lang="en-US" dirty="0" smtClean="0"/>
              <a:t>How is it managed? P.21 NB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59854" y="2434107"/>
            <a:ext cx="10136743" cy="3441761"/>
          </a:xfrm>
        </p:spPr>
        <p:txBody>
          <a:bodyPr>
            <a:normAutofit fontScale="92500"/>
          </a:bodyPr>
          <a:lstStyle/>
          <a:p>
            <a:r>
              <a:rPr lang="en-US" dirty="0" smtClean="0"/>
              <a:t>Research Bureau of Land Management</a:t>
            </a:r>
          </a:p>
          <a:p>
            <a:r>
              <a:rPr lang="en-US" dirty="0" smtClean="0"/>
              <a:t>National Park Service</a:t>
            </a:r>
          </a:p>
          <a:p>
            <a:r>
              <a:rPr lang="en-US" dirty="0" smtClean="0"/>
              <a:t>Fish and Game</a:t>
            </a:r>
          </a:p>
          <a:p>
            <a:r>
              <a:rPr lang="en-US" dirty="0" smtClean="0"/>
              <a:t>National Forest Service</a:t>
            </a:r>
          </a:p>
          <a:p>
            <a:r>
              <a:rPr lang="en-US" dirty="0" smtClean="0"/>
              <a:t>Choose one of these 4 Organizations and explain it’s history. Why it was created, its purpose, how they educate the public about their purpose?  Name 3 interesting facts.</a:t>
            </a:r>
          </a:p>
          <a:p>
            <a:r>
              <a:rPr lang="en-US" dirty="0" smtClean="0"/>
              <a:t>Be prepared to share out.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586065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8186" y="605308"/>
            <a:ext cx="10972800" cy="168069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10/29 Harvest Festival &amp; Open House</a:t>
            </a:r>
            <a:br>
              <a:rPr lang="en-US" dirty="0" smtClean="0"/>
            </a:br>
            <a:r>
              <a:rPr lang="en-US" dirty="0" smtClean="0"/>
              <a:t>Obj. TSW create ideas for the Harvest Festival November 10</a:t>
            </a:r>
            <a:r>
              <a:rPr lang="en-US" baseline="30000" dirty="0" smtClean="0"/>
              <a:t>th</a:t>
            </a:r>
            <a:r>
              <a:rPr lang="en-US" dirty="0" smtClean="0"/>
              <a:t> at 5:30 at </a:t>
            </a:r>
            <a:r>
              <a:rPr lang="en-US" dirty="0" err="1" smtClean="0"/>
              <a:t>Bryte</a:t>
            </a:r>
            <a:r>
              <a:rPr lang="en-US" dirty="0" smtClean="0"/>
              <a:t> Campus. P. 22NB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dirty="0" smtClean="0"/>
              <a:t>Our Goal with F2F is to educate others about the benefits of eating locally, produce food for the RCHS cafeteria and the </a:t>
            </a:r>
            <a:r>
              <a:rPr lang="en-US" dirty="0" err="1" smtClean="0"/>
              <a:t>Bryte</a:t>
            </a:r>
            <a:r>
              <a:rPr lang="en-US" dirty="0" smtClean="0"/>
              <a:t> Campus.  Create ideas for a vender booth- How can we make $?  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Create ideas for an informational booth that is fun for all ages.</a:t>
            </a:r>
            <a:endParaRPr lang="en-US" dirty="0"/>
          </a:p>
        </p:txBody>
      </p:sp>
      <p:pic>
        <p:nvPicPr>
          <p:cNvPr id="1028" name="Picture 4" descr="https://salemfontanelle.files.wordpress.com/2014/08/fruits-fall-harvest-wallpaper-hd-background.jpg?w=1200">
            <a:hlinkClick r:id="rId2"/>
          </p:cNvPr>
          <p:cNvPicPr>
            <a:picLocks noGrp="1" noChangeAspect="1" noChangeArrowheads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0975" y="2560638"/>
            <a:ext cx="4413249" cy="33099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700496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10/30 Omnivore’s Dilemma</a:t>
            </a:r>
            <a:br>
              <a:rPr lang="en-US" dirty="0" smtClean="0"/>
            </a:br>
            <a:r>
              <a:rPr lang="en-US" dirty="0" smtClean="0"/>
              <a:t>Obj. TSW learn how corn is processed into other food.  P. 24NB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0975" y="2560638"/>
            <a:ext cx="4413249" cy="3309937"/>
          </a:xfrm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4222" y="2598957"/>
            <a:ext cx="5242217" cy="3310128"/>
          </a:xfrm>
        </p:spPr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en-US" dirty="0" smtClean="0"/>
              <a:t>CH 6: What does it mean to process corn?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CH 6: What products are made from processed corn?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CH 7: Childhood Obesity is on the rise, what is Michael </a:t>
            </a:r>
            <a:r>
              <a:rPr lang="en-US" dirty="0" err="1" smtClean="0"/>
              <a:t>Pollan’s</a:t>
            </a:r>
            <a:r>
              <a:rPr lang="en-US" dirty="0" smtClean="0"/>
              <a:t> explanation for our epidemic?</a:t>
            </a:r>
          </a:p>
          <a:p>
            <a:pPr marL="457200" indent="-457200">
              <a:buFont typeface="+mj-lt"/>
              <a:buAutoNum type="arabicPeriod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06100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1065" y="618186"/>
            <a:ext cx="10947041" cy="1667813"/>
          </a:xfrm>
        </p:spPr>
        <p:txBody>
          <a:bodyPr>
            <a:normAutofit/>
          </a:bodyPr>
          <a:lstStyle/>
          <a:p>
            <a:r>
              <a:rPr lang="en-US" dirty="0" smtClean="0"/>
              <a:t>Processed Corn Products </a:t>
            </a:r>
            <a:br>
              <a:rPr lang="en-US" dirty="0" smtClean="0"/>
            </a:br>
            <a:r>
              <a:rPr lang="en-US" dirty="0" smtClean="0"/>
              <a:t>10% of US corn p. 68 – 69 Omnivore’s Dilemma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98490" y="2434107"/>
            <a:ext cx="10098107" cy="3441761"/>
          </a:xfrm>
        </p:spPr>
        <p:txBody>
          <a:bodyPr numCol="2">
            <a:normAutofit/>
          </a:bodyPr>
          <a:lstStyle/>
          <a:p>
            <a:r>
              <a:rPr lang="en-US" dirty="0" smtClean="0"/>
              <a:t>Sweetener for soft drinks</a:t>
            </a:r>
          </a:p>
          <a:p>
            <a:r>
              <a:rPr lang="en-US" dirty="0" smtClean="0"/>
              <a:t>Starch for hamburger bun</a:t>
            </a:r>
          </a:p>
          <a:p>
            <a:r>
              <a:rPr lang="en-US" dirty="0" smtClean="0"/>
              <a:t>Corn oil, used for cooking or salad oil</a:t>
            </a:r>
          </a:p>
          <a:p>
            <a:r>
              <a:rPr lang="en-US" dirty="0" smtClean="0"/>
              <a:t>Margarine – hydrogenated trans fats</a:t>
            </a:r>
          </a:p>
          <a:p>
            <a:r>
              <a:rPr lang="en-US" dirty="0" smtClean="0"/>
              <a:t>Mill starch make animal feed</a:t>
            </a:r>
          </a:p>
          <a:p>
            <a:r>
              <a:rPr lang="en-US" dirty="0" smtClean="0"/>
              <a:t>Cornstarch is made</a:t>
            </a:r>
          </a:p>
          <a:p>
            <a:r>
              <a:rPr lang="en-US" dirty="0" smtClean="0"/>
              <a:t>High Fructose Corn Syrup discovered by Japanese chemists</a:t>
            </a:r>
          </a:p>
          <a:p>
            <a:r>
              <a:rPr lang="en-US" dirty="0" err="1" smtClean="0"/>
              <a:t>Maltodextrin</a:t>
            </a:r>
            <a:r>
              <a:rPr lang="en-US" dirty="0" smtClean="0"/>
              <a:t> – used to make pudding &amp; gravy</a:t>
            </a:r>
          </a:p>
          <a:p>
            <a:r>
              <a:rPr lang="en-US" dirty="0" smtClean="0"/>
              <a:t>Fermented starch can be used to make plastic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33691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Wet Mill – industrial digestive system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Corn is broken down into different parts.</a:t>
            </a:r>
          </a:p>
          <a:p>
            <a:r>
              <a:rPr lang="en-US" dirty="0" smtClean="0"/>
              <a:t>25 major wet mills in the US</a:t>
            </a:r>
          </a:p>
          <a:p>
            <a:r>
              <a:rPr lang="en-US" dirty="0" smtClean="0"/>
              <a:t>Cargill and Archer Daniel Midland own the majority of them</a:t>
            </a:r>
          </a:p>
          <a:p>
            <a:r>
              <a:rPr lang="en-US" dirty="0" smtClean="0"/>
              <a:t>At the mills the corn is grinded , soaked in acid &amp; reduced to sugars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60041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$ Breakfast Cereal &amp; Fast Food $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46975" y="2434107"/>
            <a:ext cx="10715222" cy="3441761"/>
          </a:xfrm>
        </p:spPr>
        <p:txBody>
          <a:bodyPr>
            <a:normAutofit/>
          </a:bodyPr>
          <a:lstStyle/>
          <a:p>
            <a:r>
              <a:rPr lang="en-US" dirty="0" smtClean="0"/>
              <a:t>General Mills – a box od cereal contains 4 cents worth of corn, but sells for $4.</a:t>
            </a:r>
          </a:p>
          <a:p>
            <a:r>
              <a:rPr lang="en-US" dirty="0" smtClean="0"/>
              <a:t>McDonalds make $ by selling a “Chicken Nugget” not a recognizable piece of chicken because it is processed.</a:t>
            </a:r>
          </a:p>
          <a:p>
            <a:r>
              <a:rPr lang="en-US" dirty="0" smtClean="0"/>
              <a:t>“ There’s money to be made in food, unless you’re trying to grow it.” George Naylor</a:t>
            </a:r>
          </a:p>
          <a:p>
            <a:pPr lvl="1"/>
            <a:r>
              <a:rPr lang="en-US" dirty="0" smtClean="0"/>
              <a:t>For every $1 the consumer spends on eggs, the farmer earns 40 cents.</a:t>
            </a:r>
          </a:p>
          <a:p>
            <a:pPr lvl="1"/>
            <a:r>
              <a:rPr lang="en-US" dirty="0" smtClean="0"/>
              <a:t>For every $1 the consumer spends on HFCS in Soft drinks, or cereal, the farmer only earns 4 cents.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25919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9550" y="579550"/>
            <a:ext cx="7972022" cy="1867436"/>
          </a:xfrm>
        </p:spPr>
        <p:txBody>
          <a:bodyPr>
            <a:normAutofit/>
          </a:bodyPr>
          <a:lstStyle/>
          <a:p>
            <a:r>
              <a:rPr lang="en-US" sz="2800" dirty="0" smtClean="0"/>
              <a:t>10/23 How many more Earths?</a:t>
            </a:r>
            <a:br>
              <a:rPr lang="en-US" sz="2800" dirty="0" smtClean="0"/>
            </a:br>
            <a:r>
              <a:rPr lang="en-US" sz="2800" dirty="0" smtClean="0"/>
              <a:t>Obj. TSW learn about how we need to conserve our resources now to have resources for future generations. P. 14 NB </a:t>
            </a:r>
            <a:endParaRPr lang="en-US" sz="2800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04447" y="-20154"/>
            <a:ext cx="3318673" cy="2115654"/>
          </a:xfrm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571875" y="2446986"/>
            <a:ext cx="7980473" cy="2115654"/>
          </a:xfrm>
        </p:spPr>
        <p:txBody>
          <a:bodyPr>
            <a:normAutofit lnSpcReduction="10000"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dirty="0" smtClean="0"/>
              <a:t>How close was your prediction as to the number of Earth’s you thought you would use?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What ways can you be more conservative in your day to day life?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What are chapters 6 &amp; 7 about in Omnivores Dilemma?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36830" y="4633042"/>
            <a:ext cx="4050563" cy="215455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095500"/>
            <a:ext cx="3571875" cy="4762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97920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7160653" y="90152"/>
            <a:ext cx="158410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Page 13NB</a:t>
            </a:r>
            <a:endParaRPr lang="en-US" sz="2400" dirty="0"/>
          </a:p>
        </p:txBody>
      </p:sp>
      <p:graphicFrame>
        <p:nvGraphicFramePr>
          <p:cNvPr id="4" name="Chart 3"/>
          <p:cNvGraphicFramePr>
            <a:graphicFrameLocks/>
          </p:cNvGraphicFramePr>
          <p:nvPr>
            <p:extLst/>
          </p:nvPr>
        </p:nvGraphicFramePr>
        <p:xfrm>
          <a:off x="1571223" y="551817"/>
          <a:ext cx="9530366" cy="570731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2544586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5146" y="982132"/>
            <a:ext cx="8865237" cy="4986696"/>
          </a:xfrm>
        </p:spPr>
      </p:pic>
    </p:spTree>
    <p:extLst>
      <p:ext uri="{BB962C8B-B14F-4D97-AF65-F5344CB8AC3E}">
        <p14:creationId xmlns:p14="http://schemas.microsoft.com/office/powerpoint/2010/main" val="19664777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Garden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I’m taking roll when I get out there.  If you are not there, I will call for a campus aide to find you, escort you to the office.  I will write a referral later.</a:t>
            </a:r>
          </a:p>
          <a:p>
            <a:r>
              <a:rPr lang="en-US" dirty="0" smtClean="0"/>
              <a:t>Vocabulary list is due Wednesday.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2507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9397" y="540914"/>
            <a:ext cx="11191741" cy="1745086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10/26 Reflection</a:t>
            </a:r>
            <a:br>
              <a:rPr lang="en-US" dirty="0" smtClean="0"/>
            </a:br>
            <a:r>
              <a:rPr lang="en-US" dirty="0" smtClean="0"/>
              <a:t>Obj. TSW  reflect on what they have done for the garden and what the garden can do for them. P. 16NB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en-US" dirty="0" smtClean="0"/>
              <a:t>What message do you want the School Board to take away from their visit to the Garden?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What are some of our areas of improvements?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What are we proud of?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83343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4840" y="594360"/>
            <a:ext cx="10988040" cy="932241"/>
          </a:xfrm>
        </p:spPr>
        <p:txBody>
          <a:bodyPr>
            <a:normAutofit/>
          </a:bodyPr>
          <a:lstStyle/>
          <a:p>
            <a:r>
              <a:rPr lang="en-US" sz="2400" dirty="0" smtClean="0"/>
              <a:t>10/27 What if…</a:t>
            </a:r>
            <a:br>
              <a:rPr lang="en-US" sz="2400" dirty="0" smtClean="0"/>
            </a:br>
            <a:r>
              <a:rPr lang="en-US" sz="2400" dirty="0" smtClean="0"/>
              <a:t>Obj. TSW think about ways we produce products and how they </a:t>
            </a:r>
            <a:r>
              <a:rPr lang="en-US" sz="2400" dirty="0"/>
              <a:t>b</a:t>
            </a:r>
            <a:r>
              <a:rPr lang="en-US" sz="2400" dirty="0" smtClean="0"/>
              <a:t>ecome obsolete. P. 18NB </a:t>
            </a:r>
            <a:endParaRPr lang="en-US" sz="2400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222" y="1526601"/>
            <a:ext cx="4114800" cy="2706624"/>
          </a:xfrm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6404" y="1993471"/>
            <a:ext cx="6718672" cy="3310128"/>
          </a:xfrm>
        </p:spPr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en-US" dirty="0" smtClean="0"/>
              <a:t>What is planned obsolescence?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How can we reduce, reuse &amp; recycle products?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What if everything we produced could be </a:t>
            </a:r>
            <a:r>
              <a:rPr lang="en-US" dirty="0" err="1" smtClean="0"/>
              <a:t>biodigested</a:t>
            </a:r>
            <a:r>
              <a:rPr lang="en-US" dirty="0" smtClean="0"/>
              <a:t>, composted or recycled at the end of it’s life?</a:t>
            </a:r>
          </a:p>
          <a:p>
            <a:pPr marL="457200" indent="-457200">
              <a:buFont typeface="+mj-lt"/>
              <a:buAutoNum type="arabicPeriod"/>
            </a:pP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2179" y="4474127"/>
            <a:ext cx="4260541" cy="238387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54441" y="4521708"/>
            <a:ext cx="3337560" cy="23362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302230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Activity:  As a Class Brainstorm Major Pollution Situations in the World  p. 15 NB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Pacific Garbage Patch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63295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Tuesday: Computer Lab Activity:  P. 17 NB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dirty="0" smtClean="0"/>
              <a:t>Individual Research on a Pollution Situation in the World:</a:t>
            </a:r>
          </a:p>
          <a:p>
            <a:pPr lvl="1"/>
            <a:r>
              <a:rPr lang="en-US" sz="2400" dirty="0" smtClean="0"/>
              <a:t>Where, What, How does it impact our available resources?</a:t>
            </a:r>
          </a:p>
          <a:p>
            <a:pPr lvl="1"/>
            <a:r>
              <a:rPr lang="en-US" sz="2400" dirty="0" smtClean="0"/>
              <a:t>How does it impact our growing food to feed families?</a:t>
            </a:r>
          </a:p>
          <a:p>
            <a:pPr marL="457200" lvl="1" indent="0">
              <a:buNone/>
            </a:pPr>
            <a:endParaRPr lang="en-US" sz="2400" dirty="0" smtClean="0"/>
          </a:p>
          <a:p>
            <a:pPr lvl="1"/>
            <a:endParaRPr lang="en-US" sz="2400" dirty="0"/>
          </a:p>
          <a:p>
            <a:pPr lvl="1"/>
            <a:r>
              <a:rPr lang="en-US" sz="2400" dirty="0" smtClean="0"/>
              <a:t>Don’t forget to do your vocabulary!!!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6140731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680</TotalTime>
  <Words>756</Words>
  <Application>Microsoft Office PowerPoint</Application>
  <PresentationFormat>Widescreen</PresentationFormat>
  <Paragraphs>106</Paragraphs>
  <Slides>19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2" baseType="lpstr">
      <vt:lpstr>Arial</vt:lpstr>
      <vt:lpstr>Garamond</vt:lpstr>
      <vt:lpstr>Organic</vt:lpstr>
      <vt:lpstr>Farm to Fork</vt:lpstr>
      <vt:lpstr>10/23 How many more Earths? Obj. TSW learn about how we need to conserve our resources now to have resources for future generations. P. 14 NB </vt:lpstr>
      <vt:lpstr>PowerPoint Presentation</vt:lpstr>
      <vt:lpstr>PowerPoint Presentation</vt:lpstr>
      <vt:lpstr>Garden</vt:lpstr>
      <vt:lpstr>10/26 Reflection Obj. TSW  reflect on what they have done for the garden and what the garden can do for them. P. 16NB</vt:lpstr>
      <vt:lpstr>10/27 What if… Obj. TSW think about ways we produce products and how they become obsolete. P. 18NB </vt:lpstr>
      <vt:lpstr>Activity:  As a Class Brainstorm Major Pollution Situations in the World  p. 15 NB</vt:lpstr>
      <vt:lpstr>Tuesday: Computer Lab Activity:  P. 17 NB</vt:lpstr>
      <vt:lpstr>10/28 Land as a Resource Obj. TSW learn about organizations that protect our land. P. 20 NB</vt:lpstr>
      <vt:lpstr>Rangelands Trust</vt:lpstr>
      <vt:lpstr>Notebook Check  Tuesday 10/27  P. 8 – 15   40 points</vt:lpstr>
      <vt:lpstr>Name those Plants! P. 19 NB</vt:lpstr>
      <vt:lpstr>Land is a Resource How is it managed? P.21 NB </vt:lpstr>
      <vt:lpstr>10/29 Harvest Festival &amp; Open House Obj. TSW create ideas for the Harvest Festival November 10th at 5:30 at Bryte Campus. P. 22NB</vt:lpstr>
      <vt:lpstr>10/30 Omnivore’s Dilemma Obj. TSW learn how corn is processed into other food.  P. 24NB</vt:lpstr>
      <vt:lpstr>Processed Corn Products  10% of US corn p. 68 – 69 Omnivore’s Dilemma</vt:lpstr>
      <vt:lpstr>Wet Mill – industrial digestive system</vt:lpstr>
      <vt:lpstr>$ Breakfast Cereal &amp; Fast Food $</vt:lpstr>
    </vt:vector>
  </TitlesOfParts>
  <Company>WUSD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Farm to Fork</dc:title>
  <dc:creator>Jennifer Mc Allister</dc:creator>
  <cp:lastModifiedBy>Jennifer Mc Allister</cp:lastModifiedBy>
  <cp:revision>22</cp:revision>
  <cp:lastPrinted>2015-10-30T14:18:25Z</cp:lastPrinted>
  <dcterms:created xsi:type="dcterms:W3CDTF">2015-10-25T21:32:21Z</dcterms:created>
  <dcterms:modified xsi:type="dcterms:W3CDTF">2015-10-31T18:26:13Z</dcterms:modified>
</cp:coreProperties>
</file>