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1" r:id="rId3"/>
    <p:sldId id="268" r:id="rId4"/>
    <p:sldId id="267" r:id="rId5"/>
    <p:sldId id="269" r:id="rId6"/>
    <p:sldId id="271" r:id="rId7"/>
    <p:sldId id="273" r:id="rId8"/>
    <p:sldId id="277" r:id="rId9"/>
    <p:sldId id="278" r:id="rId10"/>
    <p:sldId id="280" r:id="rId11"/>
    <p:sldId id="282" r:id="rId12"/>
    <p:sldId id="283" r:id="rId13"/>
    <p:sldId id="276" r:id="rId14"/>
    <p:sldId id="284" r:id="rId15"/>
    <p:sldId id="287" r:id="rId16"/>
    <p:sldId id="289" r:id="rId17"/>
    <p:sldId id="292" r:id="rId18"/>
    <p:sldId id="294" r:id="rId19"/>
    <p:sldId id="295" r:id="rId20"/>
    <p:sldId id="323" r:id="rId21"/>
    <p:sldId id="324" r:id="rId22"/>
    <p:sldId id="325" r:id="rId23"/>
    <p:sldId id="326" r:id="rId24"/>
    <p:sldId id="329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30" r:id="rId53"/>
    <p:sldId id="327" r:id="rId54"/>
    <p:sldId id="328" r:id="rId55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.nasa.gov/" TargetMode="External"/><Relationship Id="rId2" Type="http://schemas.openxmlformats.org/officeDocument/2006/relationships/hyperlink" Target="http://www.climate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epa/climat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_IBx0zpNoEM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video.search.yahoo.com/video/play;_ylt=A2KIo9iKWtNW0TcAfhs0nIlQ;_ylu=X3oDMTByZWc0dGJtBHNlYwNzcgRzbGsDdmlkBHZ0aWQDBGdwb3MDMQ--?p=biodigestion&amp;vid=1bfc0a7e7e2eeceb119efa6b7d5c338e&amp;turl=http://tse3.mm.bing.net/th?id%3DOVP.Vff7e04838944c061dc8b7f0684617058%26pid%3D15.1%26h%3D168%26w%3D300%26c%3D7%26rs%3D1&amp;rurl=https://www.youtube.com/watch?v%3DAiZ-dACS8M0&amp;tit=...biOdigestiOn...+...O...&amp;c=0&amp;h=168&amp;w=300&amp;l=235&amp;sigr=11bngnr9s&amp;sigt=10qm1vm2s&amp;sigi=1311hf9m3&amp;age=1300419865&amp;fr2=p:s,v:v&amp;fr=yhs-iry-fullyhosted_003&amp;hsimp=yhs-fullyhosted_003&amp;hspart=iry&amp;type=wncy_instlmtrx_16_02&amp;tt=b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hyperlink" Target="https://video.search.yahoo.com/video/play;_ylt=A2KIo9jqXdNW.AsA9T00nIlQ;_ylu=X3oDMTByZ2N0cmxpBHNlYwNzcgRzbGsDdmlkBHZ0aWQDBGdwb3MDMg--?p=farm+to+fork+to+fuel&amp;vid=2d211a96e5ed13084bd4697fb5ac4d3f&amp;turl=http://tse2.mm.bing.net/th?id%3DOVP.V5aefb076bcc791d3e2f935afa1c865e6%26pid%3D15.1%26h%3D224%26w%3D300%26c%3D7%26rs%3D1&amp;rurl=https://www.youtube.com/watch?v%3DbUBQ8QusEUI&amp;tit=FutureStructure:+Farm+to+Fork+to+Fuel+-+Sacramento+BioDigester&amp;c=1&amp;h=224&amp;w=300&amp;l=82&amp;sigr=11bko6lmg&amp;sigt=11uo6ou2d&amp;sigi=131b75s2n&amp;age=1390582758&amp;fr2=p:s,v:v&amp;fr=yhs-iry-fullyhosted_003&amp;hsimp=yhs-fullyhosted_003&amp;hspart=iry&amp;type=wncy_instlmtrx_16_02&amp;tt=b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hannel.nationalgeographic.com/videos/acid-rain-invisible-menace/" TargetMode="External"/><Relationship Id="rId2" Type="http://schemas.openxmlformats.org/officeDocument/2006/relationships/hyperlink" Target="https://video.search.yahoo.com/video/play;_ylt=A2KIo9Z73sVWPUMAz0A0nIlQ;_ylu=X3oDMTByZWc0dGJtBHNlYwNzcgRzbGsDdmlkBHZ0aWQDBGdwb3MDMQ--?p=carbon+cycle&amp;vid=84f15187e592b06828e782265f0f6707&amp;turl=http://tse3.mm.bing.net/th?id%3DOVP.Vf94a7f6625658e51e831dbf27dea9706%26pid%3D15.1%26h%3D167%26w%3D300%26c%3D7%26rs%3D1&amp;rurl=https://www.youtube.com/watch?v%3DnzImo8kSXiU&amp;tit=The+Carbon+Cycle&amp;c=0&amp;h=167&amp;w=300&amp;l=176&amp;sigr=11b4ta72i&amp;sigt=10gu3o9sl&amp;sigi=131icci9c&amp;age=1376333186&amp;fr2=p:s,v:v&amp;fr=yhs-iry-fullyhosted_003&amp;hsimp=yhs-fullyhosted_003&amp;hspart=iry&amp;type=wncy_instlmtrx_16_02&amp;tt=b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Lesson </a:t>
            </a:r>
            <a:r>
              <a:rPr lang="en-US" sz="4000" dirty="0" smtClean="0"/>
              <a:t>1: Carbon Cycle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F2F2  UNIT 2</a:t>
            </a:r>
            <a:br>
              <a:rPr lang="en-US" sz="2400" dirty="0"/>
            </a:br>
            <a:r>
              <a:rPr lang="en-US" sz="2400" dirty="0"/>
              <a:t>Cycles in </a:t>
            </a:r>
            <a:r>
              <a:rPr lang="en-US" sz="2400" dirty="0" smtClean="0"/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50880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Gathering Data, Global Warming – Too much CO2  </a:t>
            </a:r>
            <a:br>
              <a:rPr lang="en-US" dirty="0" smtClean="0"/>
            </a:br>
            <a:r>
              <a:rPr lang="en-US" sz="2700" dirty="0" smtClean="0"/>
              <a:t>Research the Greenhouse Effect of Carbon Dioxide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role of CO2 and the impact on the Carbon Cycle?</a:t>
            </a:r>
          </a:p>
          <a:p>
            <a:r>
              <a:rPr lang="en-US" dirty="0" smtClean="0"/>
              <a:t>Go to the following websites:  </a:t>
            </a:r>
          </a:p>
          <a:p>
            <a:r>
              <a:rPr lang="en-US" dirty="0" smtClean="0">
                <a:hlinkClick r:id="rId2"/>
              </a:rPr>
              <a:t>www.climate.gov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www.climate.nasa.gov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www3.epa.gov/climate</a:t>
            </a:r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2: Nitrogen Cycle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F2F2  UNIT </a:t>
            </a:r>
            <a:r>
              <a:rPr lang="en-US" sz="2400" dirty="0"/>
              <a:t>2</a:t>
            </a:r>
          </a:p>
          <a:p>
            <a:r>
              <a:rPr lang="en-US" sz="2400" dirty="0" smtClean="0"/>
              <a:t>Cycles </a:t>
            </a:r>
            <a:r>
              <a:rPr lang="en-US" sz="2400" dirty="0"/>
              <a:t>in Nature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6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442" y="4128777"/>
            <a:ext cx="3463902" cy="2015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Nitrogen Cycle </a:t>
            </a:r>
            <a:br>
              <a:rPr lang="en-US" dirty="0" smtClean="0"/>
            </a:br>
            <a:r>
              <a:rPr lang="en-US" dirty="0" smtClean="0"/>
              <a:t>Obj. TSW learn how nitrogen flows through the environment.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3" y="2425507"/>
            <a:ext cx="2839169" cy="211698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know about the Nitrogen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 you think Bacteria is part of it?  Why?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type of plants help build Nitrogen in the soil?</a:t>
            </a:r>
          </a:p>
        </p:txBody>
      </p:sp>
    </p:spTree>
    <p:extLst>
      <p:ext uri="{BB962C8B-B14F-4D97-AF65-F5344CB8AC3E}">
        <p14:creationId xmlns:p14="http://schemas.microsoft.com/office/powerpoint/2010/main" val="14717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 Demonstration on Eutrophication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488" y="2428143"/>
            <a:ext cx="9601196" cy="3318936"/>
          </a:xfrm>
        </p:spPr>
        <p:txBody>
          <a:bodyPr/>
          <a:lstStyle/>
          <a:p>
            <a:r>
              <a:rPr lang="en-US" dirty="0" smtClean="0"/>
              <a:t>What is Eutrophication?</a:t>
            </a:r>
          </a:p>
          <a:p>
            <a:r>
              <a:rPr lang="en-US" dirty="0" smtClean="0"/>
              <a:t>What nutrients does it involve?</a:t>
            </a:r>
          </a:p>
          <a:p>
            <a:r>
              <a:rPr lang="en-US" dirty="0" smtClean="0"/>
              <a:t>Explain the process of how it happens.</a:t>
            </a:r>
          </a:p>
          <a:p>
            <a:r>
              <a:rPr lang="en-US" dirty="0" smtClean="0"/>
              <a:t>Why is it important?  How does it impact other organisms?</a:t>
            </a:r>
          </a:p>
          <a:p>
            <a:r>
              <a:rPr lang="en-US" dirty="0" smtClean="0"/>
              <a:t>Copy the Data Table: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45588"/>
              </p:ext>
            </p:extLst>
          </p:nvPr>
        </p:nvGraphicFramePr>
        <p:xfrm>
          <a:off x="3835042" y="4480297"/>
          <a:ext cx="812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020"/>
                <a:gridCol w="2408349"/>
                <a:gridCol w="1996225"/>
                <a:gridCol w="27804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r>
                        <a:rPr lang="en-US" baseline="0" dirty="0" smtClean="0"/>
                        <a:t> (No Fertilizer)</a:t>
                      </a:r>
                    </a:p>
                    <a:p>
                      <a:r>
                        <a:rPr lang="en-US" baseline="0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Variation 1</a:t>
                      </a:r>
                    </a:p>
                    <a:p>
                      <a:r>
                        <a:rPr lang="en-US" dirty="0" smtClean="0"/>
                        <a:t>(1/2 tsp fertilizer)</a:t>
                      </a:r>
                    </a:p>
                    <a:p>
                      <a:r>
                        <a:rPr lang="en-US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Variation 2</a:t>
                      </a:r>
                    </a:p>
                    <a:p>
                      <a:r>
                        <a:rPr lang="en-US" dirty="0" smtClean="0"/>
                        <a:t>(10- ½ tsp fertilizer)</a:t>
                      </a:r>
                    </a:p>
                    <a:p>
                      <a:r>
                        <a:rPr lang="en-US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8.5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7.6 mg/L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9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 Demonstration on Eutrophication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488" y="2428143"/>
            <a:ext cx="9601196" cy="3318936"/>
          </a:xfrm>
        </p:spPr>
        <p:txBody>
          <a:bodyPr/>
          <a:lstStyle/>
          <a:p>
            <a:r>
              <a:rPr lang="en-US" dirty="0" smtClean="0"/>
              <a:t>What is Eutrophication?</a:t>
            </a:r>
          </a:p>
          <a:p>
            <a:r>
              <a:rPr lang="en-US" dirty="0" smtClean="0"/>
              <a:t>What nutrients does it involve?</a:t>
            </a:r>
          </a:p>
          <a:p>
            <a:r>
              <a:rPr lang="en-US" dirty="0" smtClean="0"/>
              <a:t>Explain the process of how it happens.</a:t>
            </a:r>
          </a:p>
          <a:p>
            <a:r>
              <a:rPr lang="en-US" dirty="0" smtClean="0"/>
              <a:t>Why is it important?  How does it impact other organisms?</a:t>
            </a:r>
          </a:p>
          <a:p>
            <a:r>
              <a:rPr lang="en-US" dirty="0" smtClean="0"/>
              <a:t>Copy the Data Table: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35042" y="4480297"/>
          <a:ext cx="812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020"/>
                <a:gridCol w="2408349"/>
                <a:gridCol w="1996225"/>
                <a:gridCol w="27804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r>
                        <a:rPr lang="en-US" baseline="0" dirty="0" smtClean="0"/>
                        <a:t> (No Fertilizer)</a:t>
                      </a:r>
                    </a:p>
                    <a:p>
                      <a:r>
                        <a:rPr lang="en-US" baseline="0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Variation 1</a:t>
                      </a:r>
                    </a:p>
                    <a:p>
                      <a:r>
                        <a:rPr lang="en-US" dirty="0" smtClean="0"/>
                        <a:t>(1/2 tsp fertilizer)</a:t>
                      </a:r>
                    </a:p>
                    <a:p>
                      <a:r>
                        <a:rPr lang="en-US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Variation 2</a:t>
                      </a:r>
                    </a:p>
                    <a:p>
                      <a:r>
                        <a:rPr lang="en-US" dirty="0" smtClean="0"/>
                        <a:t>(10- ½ tsp fertilizer)</a:t>
                      </a:r>
                    </a:p>
                    <a:p>
                      <a:r>
                        <a:rPr lang="en-US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8.5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7.6 mg/L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mg/L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7.7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3.6 mg/L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8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Plant Nutrients – Nitrogen</a:t>
            </a:r>
            <a:br>
              <a:rPr lang="en-US" dirty="0" smtClean="0"/>
            </a:br>
            <a:r>
              <a:rPr lang="en-US" dirty="0" smtClean="0"/>
              <a:t>Obj. TSW learn about nitrogen as a fertilizer and as a cycle in nature.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396763" cy="3310128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Highlight things that you find interesting or could talk about with an </a:t>
            </a:r>
            <a:r>
              <a:rPr lang="en-US" dirty="0" smtClean="0"/>
              <a:t>adult.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two basic chemical formula that show the forms in which plants can absorb nitrogen through their roots?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Look at the Nitrogen cycle on the back of the paper, What organism is responsible for converting N</a:t>
            </a:r>
            <a:r>
              <a:rPr lang="en-US" baseline="-25000" dirty="0" smtClean="0"/>
              <a:t>2</a:t>
            </a:r>
            <a:r>
              <a:rPr lang="en-US" dirty="0" smtClean="0"/>
              <a:t> to 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or 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2623218"/>
            <a:ext cx="5980848" cy="41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Know your Nitrogen</a:t>
            </a:r>
            <a:br>
              <a:rPr lang="en-US" sz="3200" dirty="0" smtClean="0"/>
            </a:br>
            <a:r>
              <a:rPr lang="en-US" sz="3200" dirty="0" smtClean="0"/>
              <a:t>Obj. TSW develop a deeper understanding of Nitrogen and it’s importance in the environment.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89" y="179149"/>
            <a:ext cx="1482226" cy="148222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358126" cy="331012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farmer goes to the feed store to get some fertilizer for his legumes.  He buys a 5 – 15 – 5 fertilizer.  What % Nitrogen is the fertilizer?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Did the farmer really need fertilizer for his legumes?  Why? Or Why not?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Suggest a better fertilizer and a crop he could plant for next year in that field.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49"/>
            <a:ext cx="1736992" cy="1605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1" y="2560320"/>
            <a:ext cx="4775573" cy="37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2609" y="362396"/>
            <a:ext cx="3445565" cy="21290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Obj. TSW distinguish between the 5 processes in the Nitrogen Cycle, what they produce &amp; how they happen.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91" y="362396"/>
            <a:ext cx="8003118" cy="6002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82609" y="2491409"/>
            <a:ext cx="34455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What are the 5 processes in the Nitrogen Cycle?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Name the molecule or compounds in the Nitrogen Cycle.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What organism is responsible for most of the process in the cycle?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28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Lab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Legume </a:t>
            </a:r>
            <a:r>
              <a:rPr lang="en-US" dirty="0"/>
              <a:t>Harvesting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446986"/>
            <a:ext cx="10856890" cy="3428882"/>
          </a:xfrm>
        </p:spPr>
        <p:txBody>
          <a:bodyPr>
            <a:normAutofit/>
          </a:bodyPr>
          <a:lstStyle/>
          <a:p>
            <a:r>
              <a:rPr lang="en-US" dirty="0" smtClean="0"/>
              <a:t>Research garden crops that are legumes that help “Fix” nitrogen in the soil.</a:t>
            </a:r>
          </a:p>
          <a:p>
            <a:r>
              <a:rPr lang="en-US" dirty="0" smtClean="0"/>
              <a:t>Research garden crops that require a high nitrogen content in the soil to grow for the spring/ summer crop.  </a:t>
            </a:r>
          </a:p>
          <a:p>
            <a:r>
              <a:rPr lang="en-US" dirty="0" smtClean="0"/>
              <a:t>Write 5 Notes on this page.</a:t>
            </a:r>
          </a:p>
          <a:p>
            <a:r>
              <a:rPr lang="en-US" dirty="0" smtClean="0"/>
              <a:t>Design on this page a drawing of a 4’ x 8’ garden bed of your spring crop.</a:t>
            </a:r>
          </a:p>
          <a:p>
            <a:r>
              <a:rPr lang="en-US" dirty="0" smtClean="0"/>
              <a:t>Write an explanation for growing the legumes and tell why they will benefit other crops.  Include “</a:t>
            </a:r>
            <a:r>
              <a:rPr lang="en-US" dirty="0"/>
              <a:t>N</a:t>
            </a:r>
            <a:r>
              <a:rPr lang="en-US" dirty="0" smtClean="0"/>
              <a:t>itrogen Fixer” and how it converts N2 to a form of fertilizer for the plants.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3: Water Cycle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F2F2 UNIT 2</a:t>
            </a:r>
          </a:p>
          <a:p>
            <a:r>
              <a:rPr lang="en-US" sz="2400" dirty="0" smtClean="0"/>
              <a:t>Cycles in Nature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611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Carbon Cycle</a:t>
            </a:r>
            <a:br>
              <a:rPr lang="en-US" sz="2800" dirty="0" smtClean="0"/>
            </a:br>
            <a:r>
              <a:rPr lang="en-US" sz="2800" dirty="0" smtClean="0"/>
              <a:t>Obj. TSW learn about how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cycles in nature between biotic and abiotic factors.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6975" y="2459865"/>
            <a:ext cx="5491918" cy="373548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2713" y="2833710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CO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Compare and Contrast Biotic and Abiotic factors in the Carbon Cycle.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0012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Water Cycle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Obj. TSW distinguish between the processes of the water cycle.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699" y="2458281"/>
            <a:ext cx="6207788" cy="425161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1104" y="2560320"/>
            <a:ext cx="4893972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the 6 processes in the Water Cycle.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difference between Evapotranspiration and Evaporation?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% of the Earth is covered in Water?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9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Cycle Processes</a:t>
            </a:r>
            <a:br>
              <a:rPr lang="en-US" dirty="0" smtClean="0"/>
            </a:br>
            <a:r>
              <a:rPr lang="en-US" dirty="0" smtClean="0"/>
              <a:t>Copy these in your notebook.</a:t>
            </a:r>
            <a:br>
              <a:rPr lang="en-US" dirty="0" smtClean="0"/>
            </a:br>
            <a:r>
              <a:rPr lang="en-US" dirty="0" smtClean="0"/>
              <a:t>Write the phase change for each process.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Condensation</a:t>
            </a:r>
          </a:p>
          <a:p>
            <a:r>
              <a:rPr lang="en-US" dirty="0" smtClean="0"/>
              <a:t>Precipitation</a:t>
            </a:r>
          </a:p>
          <a:p>
            <a:r>
              <a:rPr lang="en-US" dirty="0" smtClean="0"/>
              <a:t>Run Off</a:t>
            </a:r>
          </a:p>
          <a:p>
            <a:r>
              <a:rPr lang="en-US" dirty="0" smtClean="0"/>
              <a:t>Infiltration – Aquifers (50 % Americans get drinking water form Aquifers)</a:t>
            </a:r>
          </a:p>
          <a:p>
            <a:r>
              <a:rPr lang="en-US" dirty="0" smtClean="0"/>
              <a:t>Evaporation</a:t>
            </a:r>
          </a:p>
          <a:p>
            <a:r>
              <a:rPr lang="en-US" dirty="0" smtClean="0"/>
              <a:t>Evapotranspiration (Transpiration)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6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Water Cycle</a:t>
            </a:r>
            <a:br>
              <a:rPr lang="en-US" sz="3200" dirty="0" smtClean="0"/>
            </a:br>
            <a:r>
              <a:rPr lang="en-US" sz="3200" dirty="0" smtClean="0"/>
              <a:t>Obj.  TSW apply their knowledge of water cycle processes to measure water loss.  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670" y="2444728"/>
            <a:ext cx="5121003" cy="40968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Transpiration?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plants lose water?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do we care?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11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Foldable </a:t>
            </a:r>
            <a:br>
              <a:rPr lang="en-US" dirty="0" smtClean="0"/>
            </a:br>
            <a:r>
              <a:rPr lang="en-US" dirty="0" smtClean="0"/>
              <a:t>Water Cycle  Write a definition, the phase change, is any, and why it is important.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Evaporation</a:t>
            </a:r>
          </a:p>
          <a:p>
            <a:r>
              <a:rPr lang="en-US" dirty="0" smtClean="0"/>
              <a:t>Condensation</a:t>
            </a:r>
          </a:p>
          <a:p>
            <a:r>
              <a:rPr lang="en-US" dirty="0" smtClean="0"/>
              <a:t>Precipitation</a:t>
            </a:r>
          </a:p>
          <a:p>
            <a:r>
              <a:rPr lang="en-US" dirty="0" smtClean="0"/>
              <a:t>Run Off</a:t>
            </a:r>
          </a:p>
          <a:p>
            <a:r>
              <a:rPr lang="en-US" dirty="0" smtClean="0"/>
              <a:t>Infiltration</a:t>
            </a:r>
          </a:p>
          <a:p>
            <a:r>
              <a:rPr lang="en-US" dirty="0" smtClean="0"/>
              <a:t>Evapotranspiration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3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4: Phosphorus Cycle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F2F2  UNIT 2</a:t>
            </a:r>
          </a:p>
          <a:p>
            <a:r>
              <a:rPr lang="en-US" sz="2400" dirty="0" smtClean="0"/>
              <a:t>Cycles in Nature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5200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Phosphorus Cycle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compare the phosphorus cycle to the other two cycles we have learned.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9854" y="2620542"/>
            <a:ext cx="5519736" cy="344983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5346" y="2820472"/>
            <a:ext cx="5035640" cy="304997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Watch the following video link.  Answer the 4 questions on the worksheet about the phosphorus cycle.</a:t>
            </a:r>
          </a:p>
        </p:txBody>
      </p:sp>
    </p:spTree>
    <p:extLst>
      <p:ext uri="{BB962C8B-B14F-4D97-AF65-F5344CB8AC3E}">
        <p14:creationId xmlns:p14="http://schemas.microsoft.com/office/powerpoint/2010/main" val="380760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AXES paragraph on Phosphorus Cycle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an example of a phosphorus molecule in nature.</a:t>
            </a:r>
          </a:p>
          <a:p>
            <a:r>
              <a:rPr lang="en-US" dirty="0" smtClean="0"/>
              <a:t>Explain how phosphorus flows through the environment.</a:t>
            </a:r>
          </a:p>
          <a:p>
            <a:r>
              <a:rPr lang="en-US" dirty="0" smtClean="0"/>
              <a:t>Why is phosphorus important?  How do we benefit?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33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Phosphorus Cycle</a:t>
            </a:r>
            <a:br>
              <a:rPr lang="en-US" dirty="0" smtClean="0"/>
            </a:br>
            <a:r>
              <a:rPr lang="en-US" dirty="0" smtClean="0"/>
              <a:t>Obj. TSW detail the events of the short and long term cycles for phosphorus.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6710" y="2560511"/>
            <a:ext cx="3454634" cy="330993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some details of the Short Term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some details of the Long Term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the two have in common?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11" y="2560320"/>
            <a:ext cx="3493311" cy="3346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285" y="2842581"/>
            <a:ext cx="2048161" cy="400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028" y="2839792"/>
            <a:ext cx="1895740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1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465" y="128789"/>
            <a:ext cx="8740459" cy="65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5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N-P-K Comparison Chart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b="1" dirty="0" smtClean="0"/>
              <a:t>Nitrogen, Phosphorus &amp; Potassium:</a:t>
            </a:r>
          </a:p>
          <a:p>
            <a:r>
              <a:rPr lang="en-US" dirty="0" smtClean="0"/>
              <a:t>How does this nutrient help the plant?</a:t>
            </a:r>
          </a:p>
          <a:p>
            <a:r>
              <a:rPr lang="en-US" dirty="0" smtClean="0"/>
              <a:t>What conditions will increase the nutrient in the soil environment?</a:t>
            </a:r>
          </a:p>
          <a:p>
            <a:r>
              <a:rPr lang="en-US" dirty="0" smtClean="0"/>
              <a:t>What conditions will decrease this nutrient in the soil environment?’</a:t>
            </a:r>
          </a:p>
          <a:p>
            <a:r>
              <a:rPr lang="en-US" dirty="0" smtClean="0"/>
              <a:t>What problems will plants encounter if this nutrient is defiance? What are the plant symptoms?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2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Materials: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472743"/>
            <a:ext cx="10689464" cy="3825025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Test Tube</a:t>
            </a:r>
          </a:p>
          <a:p>
            <a:r>
              <a:rPr lang="en-US" dirty="0" smtClean="0"/>
              <a:t>Test Tube Holders</a:t>
            </a:r>
          </a:p>
          <a:p>
            <a:r>
              <a:rPr lang="en-US" dirty="0" err="1" smtClean="0"/>
              <a:t>Bromthymol</a:t>
            </a:r>
            <a:r>
              <a:rPr lang="en-US" dirty="0" smtClean="0"/>
              <a:t> Blue (BTB) Indicator Fluid</a:t>
            </a:r>
          </a:p>
          <a:p>
            <a:r>
              <a:rPr lang="en-US" dirty="0" smtClean="0"/>
              <a:t>GLX Data Recorder</a:t>
            </a:r>
          </a:p>
          <a:p>
            <a:r>
              <a:rPr lang="en-US" dirty="0" smtClean="0"/>
              <a:t>pH Meter</a:t>
            </a:r>
          </a:p>
          <a:p>
            <a:r>
              <a:rPr lang="en-US" dirty="0" smtClean="0"/>
              <a:t>Straw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Instructions: </a:t>
            </a:r>
          </a:p>
          <a:p>
            <a:r>
              <a:rPr lang="en-US" dirty="0" smtClean="0"/>
              <a:t>Copy the Data Table on page </a:t>
            </a:r>
            <a:r>
              <a:rPr lang="en-US" dirty="0"/>
              <a:t> </a:t>
            </a:r>
            <a:r>
              <a:rPr lang="en-US" dirty="0" smtClean="0"/>
              <a:t> NB</a:t>
            </a:r>
          </a:p>
          <a:p>
            <a:r>
              <a:rPr lang="en-US" dirty="0" smtClean="0"/>
              <a:t>Get 2 drops of BTB in your Test Tube</a:t>
            </a:r>
          </a:p>
          <a:p>
            <a:r>
              <a:rPr lang="en-US" dirty="0" smtClean="0"/>
              <a:t>Add tap water ¼ - ½ way up the tube</a:t>
            </a:r>
          </a:p>
          <a:p>
            <a:r>
              <a:rPr lang="en-US" dirty="0" smtClean="0"/>
              <a:t>Measure pH &amp; Record</a:t>
            </a:r>
          </a:p>
          <a:p>
            <a:r>
              <a:rPr lang="en-US" dirty="0" smtClean="0"/>
              <a:t>Insert Straw &amp; gently blow</a:t>
            </a:r>
          </a:p>
          <a:p>
            <a:r>
              <a:rPr lang="en-US" dirty="0" smtClean="0"/>
              <a:t>Measure pH &amp;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the Plant Doctor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will learn the tell tale signs of deficiencies in plants and fill in their NPK Chart.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83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36" y="291546"/>
            <a:ext cx="4541964" cy="56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43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#1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8848" b="28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758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no. #1 – nitrogen deficiency</a:t>
            </a:r>
            <a:br>
              <a:rPr lang="en-US" dirty="0" smtClean="0"/>
            </a:br>
            <a:r>
              <a:rPr lang="en-US" dirty="0" smtClean="0"/>
              <a:t>Clue(s): general yellowing throughout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8848" b="28848"/>
          <a:stretch>
            <a:fillRect/>
          </a:stretch>
        </p:blipFill>
        <p:spPr>
          <a:xfrm>
            <a:off x="1916807" y="2516851"/>
            <a:ext cx="7640065" cy="4201741"/>
          </a:xfrm>
        </p:spPr>
      </p:pic>
    </p:spTree>
    <p:extLst>
      <p:ext uri="{BB962C8B-B14F-4D97-AF65-F5344CB8AC3E}">
        <p14:creationId xmlns:p14="http://schemas.microsoft.com/office/powerpoint/2010/main" val="2335366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#2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89332" r="-893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8333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Station #2 phosphorous deficiency</a:t>
            </a:r>
            <a:br>
              <a:rPr lang="en-US" dirty="0" smtClean="0"/>
            </a:br>
            <a:r>
              <a:rPr lang="en-US" dirty="0" smtClean="0"/>
              <a:t>Clue(s): dark green, loss of leaves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6863"/>
          <a:stretch/>
        </p:blipFill>
        <p:spPr>
          <a:xfrm>
            <a:off x="0" y="2285999"/>
            <a:ext cx="3155922" cy="4525963"/>
          </a:xfrm>
        </p:spPr>
      </p:pic>
    </p:spTree>
    <p:extLst>
      <p:ext uri="{BB962C8B-B14F-4D97-AF65-F5344CB8AC3E}">
        <p14:creationId xmlns:p14="http://schemas.microsoft.com/office/powerpoint/2010/main" val="3308561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#3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368" t="-7996" r="13090" b="11925"/>
          <a:stretch/>
        </p:blipFill>
        <p:spPr>
          <a:xfrm>
            <a:off x="1295402" y="387248"/>
            <a:ext cx="2254251" cy="5813931"/>
          </a:xfrm>
        </p:spPr>
      </p:pic>
    </p:spTree>
    <p:extLst>
      <p:ext uri="{BB962C8B-B14F-4D97-AF65-F5344CB8AC3E}">
        <p14:creationId xmlns:p14="http://schemas.microsoft.com/office/powerpoint/2010/main" val="2902158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station no. 3– potassium deficiency</a:t>
            </a:r>
            <a:br>
              <a:rPr lang="en-US" dirty="0" smtClean="0"/>
            </a:br>
            <a:r>
              <a:rPr lang="en-US" dirty="0" smtClean="0"/>
              <a:t>clue(s): yellowing on leaf edges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368" t="-7996" r="13090" b="11925"/>
          <a:stretch/>
        </p:blipFill>
        <p:spPr>
          <a:xfrm>
            <a:off x="804627" y="1379003"/>
            <a:ext cx="2000855" cy="5160397"/>
          </a:xfrm>
        </p:spPr>
      </p:pic>
    </p:spTree>
    <p:extLst>
      <p:ext uri="{BB962C8B-B14F-4D97-AF65-F5344CB8AC3E}">
        <p14:creationId xmlns:p14="http://schemas.microsoft.com/office/powerpoint/2010/main" val="2156564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#4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838" b="16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1367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to no. #4 –nitrogen deficiency</a:t>
            </a:r>
            <a:br>
              <a:rPr lang="en-US" dirty="0" smtClean="0"/>
            </a:br>
            <a:r>
              <a:rPr lang="en-US" dirty="0" smtClean="0"/>
              <a:t>clue(s): overall yellowing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838" b="16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068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10012249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CO</a:t>
            </a:r>
            <a:r>
              <a:rPr lang="en-US" baseline="-25000" dirty="0" smtClean="0"/>
              <a:t>2</a:t>
            </a:r>
            <a:r>
              <a:rPr lang="en-US" dirty="0" smtClean="0"/>
              <a:t> Cycle between the Biotic and Abiotic Factors in the environment?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765772"/>
              </p:ext>
            </p:extLst>
          </p:nvPr>
        </p:nvGraphicFramePr>
        <p:xfrm>
          <a:off x="1295400" y="2557463"/>
          <a:ext cx="96012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/>
                <a:gridCol w="1920240"/>
                <a:gridCol w="1920240"/>
                <a:gridCol w="1920240"/>
                <a:gridCol w="19202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Bromthymol</a:t>
                      </a:r>
                      <a:r>
                        <a:rPr lang="en-US" dirty="0" smtClean="0"/>
                        <a:t> Blue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Before Blowing CO2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After Blowing CO2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Adding Elodea</a:t>
                      </a:r>
                      <a:r>
                        <a:rPr lang="en-US" baseline="0" dirty="0" smtClean="0"/>
                        <a:t> Leaf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 Blue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6.5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2" y="3786389"/>
            <a:ext cx="9587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Analysis: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processes exist that allow CO2 to cycle between the living and nonliving part of the environment?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Why was there a color change?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will happen to the color, if we put a plant in it?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1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no. 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977" r="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0506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no. 5-Potassium</a:t>
            </a:r>
            <a:br>
              <a:rPr lang="en-US" dirty="0" smtClean="0"/>
            </a:br>
            <a:r>
              <a:rPr lang="en-US" dirty="0" smtClean="0"/>
              <a:t>clue(s): yellowing on edges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977" r="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83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no. 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4929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982132"/>
            <a:ext cx="10175381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Station no. 6-Phosphorus Deficiency</a:t>
            </a:r>
            <a:br>
              <a:rPr lang="en-US" dirty="0" smtClean="0"/>
            </a:br>
            <a:r>
              <a:rPr lang="en-US" dirty="0" smtClean="0"/>
              <a:t>clue(s): dark green, red/purple coloring on edges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2280682" y="2468262"/>
            <a:ext cx="7630635" cy="4196555"/>
          </a:xfrm>
        </p:spPr>
      </p:pic>
    </p:spTree>
    <p:extLst>
      <p:ext uri="{BB962C8B-B14F-4D97-AF65-F5344CB8AC3E}">
        <p14:creationId xmlns:p14="http://schemas.microsoft.com/office/powerpoint/2010/main" val="3289579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no. 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1" t="27435" r="55580" b="46726"/>
          <a:stretch/>
        </p:blipFill>
        <p:spPr>
          <a:xfrm>
            <a:off x="1981200" y="2841911"/>
            <a:ext cx="8038588" cy="1722754"/>
          </a:xfrm>
        </p:spPr>
      </p:pic>
    </p:spTree>
    <p:extLst>
      <p:ext uri="{BB962C8B-B14F-4D97-AF65-F5344CB8AC3E}">
        <p14:creationId xmlns:p14="http://schemas.microsoft.com/office/powerpoint/2010/main" val="682553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no. 7: nitrogen deficiency</a:t>
            </a:r>
            <a:br>
              <a:rPr lang="en-US" dirty="0" smtClean="0"/>
            </a:br>
            <a:r>
              <a:rPr lang="en-US" dirty="0" smtClean="0"/>
              <a:t>clue(s): yellowing in middle of stem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0" t="29102" r="54778" b="47003"/>
          <a:stretch/>
        </p:blipFill>
        <p:spPr>
          <a:xfrm>
            <a:off x="3259129" y="2917361"/>
            <a:ext cx="5582586" cy="1081436"/>
          </a:xfrm>
        </p:spPr>
      </p:pic>
    </p:spTree>
    <p:extLst>
      <p:ext uri="{BB962C8B-B14F-4D97-AF65-F5344CB8AC3E}">
        <p14:creationId xmlns:p14="http://schemas.microsoft.com/office/powerpoint/2010/main" val="2373882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no. 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8" t="52996" r="54778" b="25333"/>
          <a:stretch/>
        </p:blipFill>
        <p:spPr>
          <a:xfrm>
            <a:off x="2863067" y="3998798"/>
            <a:ext cx="5268251" cy="980837"/>
          </a:xfrm>
        </p:spPr>
      </p:pic>
    </p:spTree>
    <p:extLst>
      <p:ext uri="{BB962C8B-B14F-4D97-AF65-F5344CB8AC3E}">
        <p14:creationId xmlns:p14="http://schemas.microsoft.com/office/powerpoint/2010/main" val="196252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919" y="1180026"/>
            <a:ext cx="965915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Answer no. 8: phosphorus</a:t>
            </a:r>
            <a:br>
              <a:rPr lang="en-US" dirty="0" smtClean="0"/>
            </a:br>
            <a:r>
              <a:rPr lang="en-US" dirty="0" smtClean="0"/>
              <a:t>clue(s): dark green with red/purple edges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8" t="52996" r="54778" b="25333"/>
          <a:stretch/>
        </p:blipFill>
        <p:spPr>
          <a:xfrm>
            <a:off x="2863067" y="3998798"/>
            <a:ext cx="5268251" cy="980837"/>
          </a:xfrm>
        </p:spPr>
      </p:pic>
    </p:spTree>
    <p:extLst>
      <p:ext uri="{BB962C8B-B14F-4D97-AF65-F5344CB8AC3E}">
        <p14:creationId xmlns:p14="http://schemas.microsoft.com/office/powerpoint/2010/main" val="2703882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no. </a:t>
            </a:r>
            <a:r>
              <a:rPr lang="en-US" dirty="0"/>
              <a:t>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2402" b="22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0150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no. 9: potassium</a:t>
            </a:r>
            <a:br>
              <a:rPr lang="en-US" dirty="0" smtClean="0"/>
            </a:br>
            <a:r>
              <a:rPr lang="en-US" dirty="0" smtClean="0"/>
              <a:t>clue(s): yellowing on edges of leaves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2402" b="22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5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Change with Photosynthesis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32" y="2408349"/>
            <a:ext cx="10702344" cy="3467519"/>
          </a:xfrm>
        </p:spPr>
        <p:txBody>
          <a:bodyPr/>
          <a:lstStyle/>
          <a:p>
            <a:r>
              <a:rPr lang="en-US" dirty="0" smtClean="0"/>
              <a:t>After you have recorded all your data, add a twig of Elodea leaf to your BTB solution that is yellow,</a:t>
            </a:r>
          </a:p>
          <a:p>
            <a:r>
              <a:rPr lang="en-US" dirty="0" smtClean="0"/>
              <a:t>Seal off the top of the test tube with </a:t>
            </a:r>
            <a:r>
              <a:rPr lang="en-US" dirty="0" err="1" smtClean="0"/>
              <a:t>Parafilm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Set in the Test tube rack for recording data tomorrow.</a:t>
            </a:r>
          </a:p>
          <a:p>
            <a:r>
              <a:rPr lang="en-US" dirty="0" smtClean="0"/>
              <a:t>The next day:  Record the color and pH of the water/ BTB solution with the Elodea Leaf.  Why did the color change, what process was involved.  What evidence do you have?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no. 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51" b="1885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301059" y="4413767"/>
            <a:ext cx="194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These plants</a:t>
            </a:r>
          </a:p>
        </p:txBody>
      </p:sp>
    </p:spTree>
    <p:extLst>
      <p:ext uri="{BB962C8B-B14F-4D97-AF65-F5344CB8AC3E}">
        <p14:creationId xmlns:p14="http://schemas.microsoft.com/office/powerpoint/2010/main" val="23201302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Answer no. 10: nitrogen</a:t>
            </a:r>
            <a:br>
              <a:rPr lang="en-US" dirty="0" smtClean="0"/>
            </a:br>
            <a:r>
              <a:rPr lang="en-US" dirty="0" smtClean="0"/>
              <a:t>clue(s): reduced growth and lighter green color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51" b="18851"/>
          <a:stretch>
            <a:fillRect/>
          </a:stretch>
        </p:blipFill>
        <p:spPr>
          <a:xfrm>
            <a:off x="2236675" y="2447873"/>
            <a:ext cx="7718649" cy="4244960"/>
          </a:xfrm>
        </p:spPr>
      </p:pic>
      <p:sp>
        <p:nvSpPr>
          <p:cNvPr id="5" name="TextBox 4"/>
          <p:cNvSpPr txBox="1"/>
          <p:nvPr/>
        </p:nvSpPr>
        <p:spPr>
          <a:xfrm>
            <a:off x="8301059" y="4413767"/>
            <a:ext cx="194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These plants</a:t>
            </a:r>
          </a:p>
        </p:txBody>
      </p:sp>
    </p:spTree>
    <p:extLst>
      <p:ext uri="{BB962C8B-B14F-4D97-AF65-F5344CB8AC3E}">
        <p14:creationId xmlns:p14="http://schemas.microsoft.com/office/powerpoint/2010/main" val="863121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Lesson 5: </a:t>
            </a:r>
            <a:r>
              <a:rPr lang="en-US" sz="4000" dirty="0" err="1" smtClean="0"/>
              <a:t>Biodigestion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F2F2 UNIT 2</a:t>
            </a:r>
          </a:p>
          <a:p>
            <a:r>
              <a:rPr lang="en-US" sz="2400" dirty="0" smtClean="0"/>
              <a:t>Cycles in Nature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8521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18186"/>
            <a:ext cx="10269826" cy="16678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Biodigestion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how food can be part of a renewable cycle of energy.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771" y="2415524"/>
            <a:ext cx="5512330" cy="380497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9583" y="2560320"/>
            <a:ext cx="6275901" cy="17412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the word sustainability mean?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</a:t>
            </a:r>
            <a:r>
              <a:rPr lang="en-US" dirty="0" smtClean="0">
                <a:hlinkClick r:id="rId4"/>
              </a:rPr>
              <a:t>Biodigestion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Biodigestion a sustainable practice?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478" y="4191937"/>
            <a:ext cx="60007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77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Activity: Research Clean Natural Gas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the compounds of Clean Natural Gas</a:t>
            </a:r>
          </a:p>
          <a:p>
            <a:r>
              <a:rPr lang="en-US" dirty="0" smtClean="0"/>
              <a:t>Write the Chemical formula for them on page:</a:t>
            </a:r>
          </a:p>
          <a:p>
            <a:r>
              <a:rPr lang="en-US" dirty="0" smtClean="0"/>
              <a:t>Draw the Chemical structure for them on page</a:t>
            </a:r>
            <a:r>
              <a:rPr lang="en-US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3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The </a:t>
            </a:r>
            <a:r>
              <a:rPr lang="en-US" dirty="0" smtClean="0">
                <a:hlinkClick r:id="rId2"/>
              </a:rPr>
              <a:t>Carbon Cycle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how humans impact the carbon cycle by burning fossil fuels.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two processes of the Carbon Cycle that we discussed on Monday.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Watch the video about the Carbon cycle, what human processes impact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</a:t>
            </a:r>
            <a:r>
              <a:rPr lang="en-US" dirty="0" smtClean="0">
                <a:hlinkClick r:id="rId3"/>
              </a:rPr>
              <a:t>Acid Rain</a:t>
            </a:r>
            <a:r>
              <a:rPr lang="en-US" dirty="0" smtClean="0"/>
              <a:t>?  What is it’s relationship with the </a:t>
            </a:r>
            <a:r>
              <a:rPr lang="en-US" dirty="0"/>
              <a:t>C</a:t>
            </a:r>
            <a:r>
              <a:rPr lang="en-US" dirty="0" smtClean="0"/>
              <a:t>arbon Cycle?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0" y="2560320"/>
            <a:ext cx="6020894" cy="41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Nourish Video:</a:t>
            </a:r>
            <a:br>
              <a:rPr lang="en-US" dirty="0" smtClean="0"/>
            </a:br>
            <a:r>
              <a:rPr lang="en-US" dirty="0" smtClean="0"/>
              <a:t>Describe how Commodity Corn and Heirloom Tomato are grown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Commodity Corn	</a:t>
            </a:r>
          </a:p>
          <a:p>
            <a:r>
              <a:rPr lang="en-US" dirty="0" smtClean="0"/>
              <a:t>Used to feed animals</a:t>
            </a:r>
          </a:p>
          <a:p>
            <a:r>
              <a:rPr lang="en-US" dirty="0" smtClean="0"/>
              <a:t>Largest crop in America</a:t>
            </a:r>
          </a:p>
          <a:p>
            <a:r>
              <a:rPr lang="en-US" dirty="0" smtClean="0"/>
              <a:t>Monocropping</a:t>
            </a:r>
          </a:p>
          <a:p>
            <a:r>
              <a:rPr lang="en-US" dirty="0" smtClean="0"/>
              <a:t>GMO																													Heirloom Tomato</a:t>
            </a:r>
          </a:p>
          <a:p>
            <a:r>
              <a:rPr lang="en-US" dirty="0" smtClean="0"/>
              <a:t>Old Style variety that is</a:t>
            </a:r>
          </a:p>
          <a:p>
            <a:r>
              <a:rPr lang="en-US" dirty="0" smtClean="0"/>
              <a:t>Sweet, flavorful, colorful</a:t>
            </a:r>
          </a:p>
          <a:p>
            <a:r>
              <a:rPr lang="en-US" dirty="0" smtClean="0"/>
              <a:t>Individual Farmers and People grow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Food System vs. Industrial Food System</a:t>
            </a:r>
            <a:br>
              <a:rPr lang="en-US" dirty="0" smtClean="0"/>
            </a:br>
            <a:r>
              <a:rPr lang="en-US" dirty="0" smtClean="0"/>
              <a:t>Nourish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some characteristics of each?</a:t>
            </a:r>
          </a:p>
          <a:p>
            <a:r>
              <a:rPr lang="en-US" dirty="0" smtClean="0"/>
              <a:t>How are they similar?</a:t>
            </a:r>
          </a:p>
          <a:p>
            <a:r>
              <a:rPr lang="en-US" dirty="0" smtClean="0"/>
              <a:t>How are they different?</a:t>
            </a:r>
          </a:p>
          <a:p>
            <a:r>
              <a:rPr lang="en-US" dirty="0" smtClean="0"/>
              <a:t>What is your opinion on which on is 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Carbon Cycle</a:t>
            </a:r>
            <a:br>
              <a:rPr lang="en-US" dirty="0" smtClean="0"/>
            </a:br>
            <a:r>
              <a:rPr lang="en-US" dirty="0" smtClean="0"/>
              <a:t>Obj. TSW understand the processes involved in the carbon cycle.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385" y="2588862"/>
            <a:ext cx="5565240" cy="383769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the processes involved in the Carbon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Explain how humans impact the carbon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can we do to be part of the solution to negative impacts on the carbon cycle?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956</TotalTime>
  <Words>1342</Words>
  <Application>Microsoft Office PowerPoint</Application>
  <PresentationFormat>Widescreen</PresentationFormat>
  <Paragraphs>222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Garamond</vt:lpstr>
      <vt:lpstr>Organic</vt:lpstr>
      <vt:lpstr>Lesson 1: Carbon Cycle</vt:lpstr>
      <vt:lpstr>Carbon Cycle Obj. TSW learn about how CO2 cycles in nature between biotic and abiotic factors. </vt:lpstr>
      <vt:lpstr>Materials:</vt:lpstr>
      <vt:lpstr>How does CO2 Cycle between the Biotic and Abiotic Factors in the environment? </vt:lpstr>
      <vt:lpstr>Color Change with Photosynthesis</vt:lpstr>
      <vt:lpstr> The Carbon Cycle Obj. TSW learn how humans impact the carbon cycle by burning fossil fuels. </vt:lpstr>
      <vt:lpstr>Nourish Video: Describe how Commodity Corn and Heirloom Tomato are grown </vt:lpstr>
      <vt:lpstr>Local Food System vs. Industrial Food System Nourish Video</vt:lpstr>
      <vt:lpstr>Carbon Cycle Obj. TSW understand the processes involved in the carbon cycle. </vt:lpstr>
      <vt:lpstr>Gathering Data, Global Warming – Too much CO2   Research the Greenhouse Effect of Carbon Dioxide</vt:lpstr>
      <vt:lpstr>Lesson 2: Nitrogen Cycle</vt:lpstr>
      <vt:lpstr> Nitrogen Cycle  Obj. TSW learn how nitrogen flows through the environment. </vt:lpstr>
      <vt:lpstr>Class Demonstration on Eutrophication   </vt:lpstr>
      <vt:lpstr>Class Demonstration on Eutrophication   </vt:lpstr>
      <vt:lpstr>  Plant Nutrients – Nitrogen Obj. TSW learn about nitrogen as a fertilizer and as a cycle in nature. </vt:lpstr>
      <vt:lpstr>Know your Nitrogen Obj. TSW develop a deeper understanding of Nitrogen and it’s importance in the environment. </vt:lpstr>
      <vt:lpstr>Obj. TSW distinguish between the 5 processes in the Nitrogen Cycle, what they produce &amp; how they happen. </vt:lpstr>
      <vt:lpstr>Computer Lab  Legume Harvesting </vt:lpstr>
      <vt:lpstr>Lesson 3: Water Cycle</vt:lpstr>
      <vt:lpstr> Water Cycle Obj. TSW distinguish between the processes of the water cycle. </vt:lpstr>
      <vt:lpstr>Water Cycle Processes Copy these in your notebook. Write the phase change for each process.</vt:lpstr>
      <vt:lpstr>Water Cycle Obj.  TSW apply their knowledge of water cycle processes to measure water loss.   </vt:lpstr>
      <vt:lpstr>Foldable  Water Cycle  Write a definition, the phase change, is any, and why it is important.</vt:lpstr>
      <vt:lpstr>Lesson 4: Phosphorus Cycle</vt:lpstr>
      <vt:lpstr> Phosphorus Cycle Obj. TSW compare the phosphorus cycle to the other two cycles we have learned. </vt:lpstr>
      <vt:lpstr>AXES paragraph on Phosphorus Cycle </vt:lpstr>
      <vt:lpstr> Phosphorus Cycle Obj. TSW detail the events of the short and long term cycles for phosphorus. </vt:lpstr>
      <vt:lpstr>PowerPoint Presentation</vt:lpstr>
      <vt:lpstr>N-P-K Comparison Chart </vt:lpstr>
      <vt:lpstr>Call the Plant Doctor</vt:lpstr>
      <vt:lpstr>PowerPoint Presentation</vt:lpstr>
      <vt:lpstr>Station #1</vt:lpstr>
      <vt:lpstr>Answer no. #1 – nitrogen deficiency Clue(s): general yellowing throughout</vt:lpstr>
      <vt:lpstr>Station #2</vt:lpstr>
      <vt:lpstr>Station #2 phosphorous deficiency Clue(s): dark green, loss of leaves</vt:lpstr>
      <vt:lpstr>Station #3</vt:lpstr>
      <vt:lpstr>Answer station no. 3– potassium deficiency clue(s): yellowing on leaf edges </vt:lpstr>
      <vt:lpstr>Station #4</vt:lpstr>
      <vt:lpstr>Answer to no. #4 –nitrogen deficiency clue(s): overall yellowing</vt:lpstr>
      <vt:lpstr>Station no. 5</vt:lpstr>
      <vt:lpstr>Answer no. 5-Potassium clue(s): yellowing on edges</vt:lpstr>
      <vt:lpstr>Station no. 6</vt:lpstr>
      <vt:lpstr>Station no. 6-Phosphorus Deficiency clue(s): dark green, red/purple coloring on edges</vt:lpstr>
      <vt:lpstr>Station no. 7</vt:lpstr>
      <vt:lpstr>Answer no. 7: nitrogen deficiency clue(s): yellowing in middle of stem </vt:lpstr>
      <vt:lpstr>Station no. 8</vt:lpstr>
      <vt:lpstr>Answer no. 8: phosphorus clue(s): dark green with red/purple edges</vt:lpstr>
      <vt:lpstr>Station no. 9</vt:lpstr>
      <vt:lpstr>Answer no. 9: potassium clue(s): yellowing on edges of leaves</vt:lpstr>
      <vt:lpstr>Station no. 10</vt:lpstr>
      <vt:lpstr>Answer no. 10: nitrogen clue(s): reduced growth and lighter green color</vt:lpstr>
      <vt:lpstr>Lesson 5: Biodigestion </vt:lpstr>
      <vt:lpstr> Biodigestion Obj. TSW learn how food can be part of a renewable cycle of energy. </vt:lpstr>
      <vt:lpstr>Activity: Research Clean Natural Gas 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Mc Allister</dc:creator>
  <cp:lastModifiedBy>Jennifer Mc Allister</cp:lastModifiedBy>
  <cp:revision>59</cp:revision>
  <cp:lastPrinted>2016-02-21T20:44:27Z</cp:lastPrinted>
  <dcterms:created xsi:type="dcterms:W3CDTF">2016-02-12T18:28:51Z</dcterms:created>
  <dcterms:modified xsi:type="dcterms:W3CDTF">2016-12-24T17:58:27Z</dcterms:modified>
</cp:coreProperties>
</file>