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3" r:id="rId3"/>
    <p:sldId id="278" r:id="rId4"/>
    <p:sldId id="271" r:id="rId5"/>
    <p:sldId id="274" r:id="rId6"/>
    <p:sldId id="275" r:id="rId7"/>
    <p:sldId id="277" r:id="rId8"/>
    <p:sldId id="262" r:id="rId9"/>
    <p:sldId id="282" r:id="rId10"/>
    <p:sldId id="283" r:id="rId11"/>
    <p:sldId id="279" r:id="rId12"/>
    <p:sldId id="284" r:id="rId13"/>
    <p:sldId id="281" r:id="rId14"/>
    <p:sldId id="285" r:id="rId15"/>
    <p:sldId id="270" r:id="rId16"/>
    <p:sldId id="264" r:id="rId17"/>
    <p:sldId id="265" r:id="rId18"/>
    <p:sldId id="286" r:id="rId19"/>
    <p:sldId id="290" r:id="rId20"/>
    <p:sldId id="272" r:id="rId21"/>
    <p:sldId id="263" r:id="rId22"/>
    <p:sldId id="287" r:id="rId23"/>
    <p:sldId id="288" r:id="rId24"/>
    <p:sldId id="289" r:id="rId25"/>
  </p:sldIdLst>
  <p:sldSz cx="12192000" cy="6858000"/>
  <p:notesSz cx="7021513" cy="9307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5" autoAdjust="0"/>
    <p:restoredTop sz="94660"/>
  </p:normalViewPr>
  <p:slideViewPr>
    <p:cSldViewPr snapToGrid="0">
      <p:cViewPr varScale="1">
        <p:scale>
          <a:sx n="74" d="100"/>
          <a:sy n="74" d="100"/>
        </p:scale>
        <p:origin x="60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4/28/2016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4/28/2016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cacareerzone.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cacareerzone.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Resources in the Community</a:t>
            </a:r>
            <a:endParaRPr lang="en-US" sz="4000" dirty="0"/>
          </a:p>
        </p:txBody>
      </p:sp>
      <p:sp>
        <p:nvSpPr>
          <p:cNvPr id="3" name="Subtitle 2"/>
          <p:cNvSpPr>
            <a:spLocks noGrp="1"/>
          </p:cNvSpPr>
          <p:nvPr>
            <p:ph type="subTitle" idx="1"/>
          </p:nvPr>
        </p:nvSpPr>
        <p:spPr/>
        <p:txBody>
          <a:bodyPr/>
          <a:lstStyle/>
          <a:p>
            <a:r>
              <a:rPr lang="en-US" dirty="0" smtClean="0"/>
              <a:t>UNIT 4  Career Explorations &amp; Guidance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2446" y="20026"/>
            <a:ext cx="3749554" cy="28004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9626"/>
            <a:ext cx="3128192" cy="41883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2536" y="4051297"/>
            <a:ext cx="3757929" cy="280670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1972" y="4156377"/>
            <a:ext cx="3617235" cy="2701623"/>
          </a:xfrm>
          <a:prstGeom prst="rect">
            <a:avLst/>
          </a:prstGeom>
        </p:spPr>
      </p:pic>
    </p:spTree>
    <p:extLst>
      <p:ext uri="{BB962C8B-B14F-4D97-AF65-F5344CB8AC3E}">
        <p14:creationId xmlns:p14="http://schemas.microsoft.com/office/powerpoint/2010/main" val="2056281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Caring for and Planning our Garden Beds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16374" y="2560638"/>
            <a:ext cx="2482452"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99524" y="2560638"/>
            <a:ext cx="2482452" cy="3309937"/>
          </a:xfrm>
        </p:spPr>
      </p:pic>
    </p:spTree>
    <p:extLst>
      <p:ext uri="{BB962C8B-B14F-4D97-AF65-F5344CB8AC3E}">
        <p14:creationId xmlns:p14="http://schemas.microsoft.com/office/powerpoint/2010/main" val="3163967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hard work pays off</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16374" y="2560638"/>
            <a:ext cx="2482452"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4125" y="2560638"/>
            <a:ext cx="4413249" cy="3309937"/>
          </a:xfrm>
        </p:spPr>
      </p:pic>
    </p:spTree>
    <p:extLst>
      <p:ext uri="{BB962C8B-B14F-4D97-AF65-F5344CB8AC3E}">
        <p14:creationId xmlns:p14="http://schemas.microsoft.com/office/powerpoint/2010/main" val="1465563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Garlic and Carrots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16374" y="2560638"/>
            <a:ext cx="2482452"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99524" y="2560638"/>
            <a:ext cx="2482452" cy="3309937"/>
          </a:xfrm>
        </p:spPr>
      </p:pic>
    </p:spTree>
    <p:extLst>
      <p:ext uri="{BB962C8B-B14F-4D97-AF65-F5344CB8AC3E}">
        <p14:creationId xmlns:p14="http://schemas.microsoft.com/office/powerpoint/2010/main" val="1990682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more garden beds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16374" y="2560638"/>
            <a:ext cx="2482452"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4125" y="2560638"/>
            <a:ext cx="4413249" cy="3309937"/>
          </a:xfrm>
        </p:spPr>
      </p:pic>
    </p:spTree>
    <p:extLst>
      <p:ext uri="{BB962C8B-B14F-4D97-AF65-F5344CB8AC3E}">
        <p14:creationId xmlns:p14="http://schemas.microsoft.com/office/powerpoint/2010/main" val="2376818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 at the Garden</a:t>
            </a:r>
            <a:endParaRPr lang="en-US" sz="4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418138" y="1377554"/>
            <a:ext cx="5470525" cy="4102893"/>
          </a:xfrm>
        </p:spPr>
      </p:pic>
      <p:sp>
        <p:nvSpPr>
          <p:cNvPr id="4" name="Text Placeholder 3"/>
          <p:cNvSpPr>
            <a:spLocks noGrp="1"/>
          </p:cNvSpPr>
          <p:nvPr>
            <p:ph type="body" sz="half" idx="2"/>
          </p:nvPr>
        </p:nvSpPr>
        <p:spPr/>
        <p:txBody>
          <a:bodyPr>
            <a:normAutofit/>
          </a:bodyPr>
          <a:lstStyle/>
          <a:p>
            <a:r>
              <a:rPr lang="en-US" sz="3600" dirty="0" smtClean="0"/>
              <a:t>River City </a:t>
            </a:r>
          </a:p>
          <a:p>
            <a:r>
              <a:rPr lang="en-US" sz="3600" dirty="0" smtClean="0"/>
              <a:t>Farm to Fork </a:t>
            </a:r>
            <a:endParaRPr lang="en-US" sz="3600" dirty="0"/>
          </a:p>
        </p:txBody>
      </p:sp>
    </p:spTree>
    <p:extLst>
      <p:ext uri="{BB962C8B-B14F-4D97-AF65-F5344CB8AC3E}">
        <p14:creationId xmlns:p14="http://schemas.microsoft.com/office/powerpoint/2010/main" val="2384501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3025" y="982132"/>
            <a:ext cx="2027583" cy="1303867"/>
          </a:xfrm>
        </p:spPr>
        <p:txBody>
          <a:bodyPr>
            <a:normAutofit fontScale="90000"/>
          </a:bodyPr>
          <a:lstStyle/>
          <a:p>
            <a:r>
              <a:rPr lang="en-US" dirty="0" smtClean="0"/>
              <a:t>Draw this on p.37NB</a:t>
            </a:r>
            <a:endParaRPr lang="en-US" dirty="0"/>
          </a:p>
        </p:txBody>
      </p:sp>
      <p:pic>
        <p:nvPicPr>
          <p:cNvPr id="6" name="Content Placeholder 5"/>
          <p:cNvPicPr>
            <a:picLocks noGrp="1" noChangeAspect="1"/>
          </p:cNvPicPr>
          <p:nvPr>
            <p:ph idx="1"/>
          </p:nvPr>
        </p:nvPicPr>
        <p:blipFill>
          <a:blip r:embed="rId2"/>
          <a:stretch>
            <a:fillRect/>
          </a:stretch>
        </p:blipFill>
        <p:spPr>
          <a:xfrm>
            <a:off x="646217" y="717087"/>
            <a:ext cx="8752713" cy="5339155"/>
          </a:xfrm>
          <a:prstGeom prst="rect">
            <a:avLst/>
          </a:prstGeom>
        </p:spPr>
      </p:pic>
    </p:spTree>
    <p:extLst>
      <p:ext uri="{BB962C8B-B14F-4D97-AF65-F5344CB8AC3E}">
        <p14:creationId xmlns:p14="http://schemas.microsoft.com/office/powerpoint/2010/main" val="4151823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Chemistry in Agriculture P. 39 NB</a:t>
            </a:r>
            <a:endParaRPr lang="en-US" dirty="0"/>
          </a:p>
        </p:txBody>
      </p:sp>
      <p:pic>
        <p:nvPicPr>
          <p:cNvPr id="5" name="Content Placeholder 4"/>
          <p:cNvPicPr>
            <a:picLocks noGrp="1" noChangeAspect="1"/>
          </p:cNvPicPr>
          <p:nvPr>
            <p:ph sz="half" idx="1"/>
          </p:nvPr>
        </p:nvPicPr>
        <p:blipFill>
          <a:blip r:embed="rId2"/>
          <a:stretch>
            <a:fillRect/>
          </a:stretch>
        </p:blipFill>
        <p:spPr>
          <a:xfrm>
            <a:off x="1451846" y="2560638"/>
            <a:ext cx="4411508" cy="3309937"/>
          </a:xfrm>
          <a:prstGeom prst="rect">
            <a:avLst/>
          </a:prstGeom>
        </p:spPr>
      </p:pic>
      <p:sp>
        <p:nvSpPr>
          <p:cNvPr id="4" name="Content Placeholder 3"/>
          <p:cNvSpPr>
            <a:spLocks noGrp="1"/>
          </p:cNvSpPr>
          <p:nvPr>
            <p:ph sz="half" idx="2"/>
          </p:nvPr>
        </p:nvSpPr>
        <p:spPr/>
        <p:txBody>
          <a:bodyPr/>
          <a:lstStyle/>
          <a:p>
            <a:r>
              <a:rPr lang="en-US" dirty="0" smtClean="0"/>
              <a:t>Find 3 interesting factoids about animals that can be included in your 1 -2 page paper. P. 39 NB</a:t>
            </a:r>
            <a:endParaRPr lang="en-US" dirty="0"/>
          </a:p>
        </p:txBody>
      </p:sp>
    </p:spTree>
    <p:extLst>
      <p:ext uri="{BB962C8B-B14F-4D97-AF65-F5344CB8AC3E}">
        <p14:creationId xmlns:p14="http://schemas.microsoft.com/office/powerpoint/2010/main" val="2077347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other local businesses support the Farm to Fork movement? P.   41 NB</a:t>
            </a:r>
            <a:endParaRPr lang="en-US" dirty="0"/>
          </a:p>
        </p:txBody>
      </p:sp>
      <p:sp>
        <p:nvSpPr>
          <p:cNvPr id="3" name="Content Placeholder 2"/>
          <p:cNvSpPr>
            <a:spLocks noGrp="1"/>
          </p:cNvSpPr>
          <p:nvPr>
            <p:ph idx="1"/>
          </p:nvPr>
        </p:nvSpPr>
        <p:spPr/>
        <p:txBody>
          <a:bodyPr/>
          <a:lstStyle/>
          <a:p>
            <a:r>
              <a:rPr lang="en-US" dirty="0" smtClean="0"/>
              <a:t>Research 3 businesses with in 100 miles that raise, grow, sell, buy, and distribute local produce and meat, including dairy cattle?</a:t>
            </a:r>
          </a:p>
          <a:p>
            <a:r>
              <a:rPr lang="en-US" dirty="0" smtClean="0"/>
              <a:t>Explain what they do and how they do it.</a:t>
            </a:r>
          </a:p>
          <a:p>
            <a:r>
              <a:rPr lang="en-US" dirty="0" smtClean="0"/>
              <a:t>Some of this information can be included in your 1 – 2 page paper.</a:t>
            </a:r>
            <a:endParaRPr lang="en-US" dirty="0"/>
          </a:p>
        </p:txBody>
      </p:sp>
    </p:spTree>
    <p:extLst>
      <p:ext uri="{BB962C8B-B14F-4D97-AF65-F5344CB8AC3E}">
        <p14:creationId xmlns:p14="http://schemas.microsoft.com/office/powerpoint/2010/main" val="127442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4/27 Resources in the Community</a:t>
            </a:r>
            <a:br>
              <a:rPr lang="en-US" dirty="0" smtClean="0"/>
            </a:br>
            <a:r>
              <a:rPr lang="en-US" dirty="0" smtClean="0"/>
              <a:t>Obj. TSW remember all the people who have helped us throughout the year. P. 52 NB</a:t>
            </a:r>
            <a:endParaRPr lang="en-US" dirty="0"/>
          </a:p>
        </p:txBody>
      </p:sp>
      <p:pic>
        <p:nvPicPr>
          <p:cNvPr id="5" name="Content Placeholder 4"/>
          <p:cNvPicPr>
            <a:picLocks noGrp="1" noChangeAspect="1"/>
          </p:cNvPicPr>
          <p:nvPr>
            <p:ph sz="half" idx="1"/>
          </p:nvPr>
        </p:nvPicPr>
        <p:blipFill>
          <a:blip r:embed="rId2"/>
          <a:stretch>
            <a:fillRect/>
          </a:stretch>
        </p:blipFill>
        <p:spPr>
          <a:xfrm>
            <a:off x="1924900" y="2560511"/>
            <a:ext cx="2565989" cy="3309937"/>
          </a:xfrm>
          <a:prstGeom prst="rect">
            <a:avLst/>
          </a:prstGeom>
        </p:spPr>
      </p:pic>
      <p:sp>
        <p:nvSpPr>
          <p:cNvPr id="4" name="Content Placeholder 3"/>
          <p:cNvSpPr>
            <a:spLocks noGrp="1"/>
          </p:cNvSpPr>
          <p:nvPr>
            <p:ph sz="half" idx="2"/>
          </p:nvPr>
        </p:nvSpPr>
        <p:spPr>
          <a:xfrm>
            <a:off x="4940595" y="2560320"/>
            <a:ext cx="6526880" cy="3310128"/>
          </a:xfrm>
        </p:spPr>
        <p:txBody>
          <a:bodyPr>
            <a:noAutofit/>
          </a:bodyPr>
          <a:lstStyle/>
          <a:p>
            <a:pPr marL="457200" indent="-457200">
              <a:buFont typeface="+mj-lt"/>
              <a:buAutoNum type="arabicPeriod"/>
            </a:pPr>
            <a:r>
              <a:rPr lang="en-US" sz="3600" dirty="0" smtClean="0"/>
              <a:t>Who has helped us in F2F this term?</a:t>
            </a:r>
          </a:p>
          <a:p>
            <a:pPr marL="457200" indent="-457200">
              <a:buFont typeface="+mj-lt"/>
              <a:buAutoNum type="arabicPeriod"/>
            </a:pPr>
            <a:r>
              <a:rPr lang="en-US" sz="3600" dirty="0" smtClean="0"/>
              <a:t>What Career so you think you will go into?</a:t>
            </a:r>
          </a:p>
          <a:p>
            <a:pPr marL="457200" indent="-457200">
              <a:buFont typeface="+mj-lt"/>
              <a:buAutoNum type="arabicPeriod"/>
            </a:pPr>
            <a:r>
              <a:rPr lang="en-US" sz="3600" dirty="0" smtClean="0"/>
              <a:t>What skill(s) will that career require?</a:t>
            </a:r>
          </a:p>
          <a:p>
            <a:pPr marL="457200" indent="-457200">
              <a:buFont typeface="+mj-lt"/>
              <a:buAutoNum type="arabicPeriod"/>
            </a:pPr>
            <a:endParaRPr lang="en-US" sz="3600" dirty="0"/>
          </a:p>
        </p:txBody>
      </p:sp>
    </p:spTree>
    <p:extLst>
      <p:ext uri="{BB962C8B-B14F-4D97-AF65-F5344CB8AC3E}">
        <p14:creationId xmlns:p14="http://schemas.microsoft.com/office/powerpoint/2010/main" val="24534022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86" y="605308"/>
            <a:ext cx="10972800" cy="1680692"/>
          </a:xfrm>
        </p:spPr>
        <p:txBody>
          <a:bodyPr>
            <a:normAutofit fontScale="90000"/>
          </a:bodyPr>
          <a:lstStyle/>
          <a:p>
            <a:r>
              <a:rPr lang="en-US" dirty="0" smtClean="0"/>
              <a:t>4/28 Fed Up Video</a:t>
            </a:r>
            <a:br>
              <a:rPr lang="en-US" dirty="0" smtClean="0"/>
            </a:br>
            <a:r>
              <a:rPr lang="en-US" sz="2700" dirty="0" smtClean="0"/>
              <a:t>Obj. TSW make a connection between how our Food Services director sources healthy food from local farms and the Fed Up video showing the food industry pushing unhealthy types of food onto the shelves.   P. 54 NB  </a:t>
            </a:r>
            <a:endParaRPr lang="en-US" sz="2700" dirty="0"/>
          </a:p>
        </p:txBody>
      </p:sp>
      <p:pic>
        <p:nvPicPr>
          <p:cNvPr id="5" name="Content Placeholder 4"/>
          <p:cNvPicPr>
            <a:picLocks noGrp="1" noChangeAspect="1"/>
          </p:cNvPicPr>
          <p:nvPr>
            <p:ph sz="half" idx="1"/>
          </p:nvPr>
        </p:nvPicPr>
        <p:blipFill>
          <a:blip r:embed="rId2"/>
          <a:stretch>
            <a:fillRect/>
          </a:stretch>
        </p:blipFill>
        <p:spPr>
          <a:xfrm>
            <a:off x="2112136" y="2560638"/>
            <a:ext cx="2661198" cy="3947357"/>
          </a:xfrm>
          <a:prstGeom prst="rect">
            <a:avLst/>
          </a:prstGeom>
        </p:spPr>
      </p:pic>
      <p:sp>
        <p:nvSpPr>
          <p:cNvPr id="4" name="Content Placeholder 3"/>
          <p:cNvSpPr>
            <a:spLocks noGrp="1"/>
          </p:cNvSpPr>
          <p:nvPr>
            <p:ph sz="half" idx="2"/>
          </p:nvPr>
        </p:nvSpPr>
        <p:spPr>
          <a:xfrm>
            <a:off x="6181344" y="2560320"/>
            <a:ext cx="5409642" cy="3310128"/>
          </a:xfrm>
        </p:spPr>
        <p:txBody>
          <a:bodyPr/>
          <a:lstStyle/>
          <a:p>
            <a:pPr marL="457200" indent="-457200">
              <a:buFont typeface="+mj-lt"/>
              <a:buAutoNum type="arabicPeriod"/>
            </a:pPr>
            <a:r>
              <a:rPr lang="en-US" dirty="0" smtClean="0"/>
              <a:t>What was the McGovern Report?</a:t>
            </a:r>
          </a:p>
          <a:p>
            <a:pPr marL="457200" indent="-457200">
              <a:buFont typeface="+mj-lt"/>
              <a:buAutoNum type="arabicPeriod"/>
            </a:pPr>
            <a:r>
              <a:rPr lang="en-US" dirty="0" smtClean="0"/>
              <a:t>Why is Obesity a form of malnutrition?</a:t>
            </a:r>
          </a:p>
          <a:p>
            <a:pPr marL="457200" indent="-457200">
              <a:buFont typeface="+mj-lt"/>
              <a:buAutoNum type="arabicPeriod"/>
            </a:pPr>
            <a:r>
              <a:rPr lang="en-US" dirty="0" smtClean="0"/>
              <a:t>What was the result of decreasing fat in food?</a:t>
            </a:r>
            <a:endParaRPr lang="en-US" dirty="0"/>
          </a:p>
        </p:txBody>
      </p:sp>
      <p:pic>
        <p:nvPicPr>
          <p:cNvPr id="6" name="Picture 5"/>
          <p:cNvPicPr>
            <a:picLocks noChangeAspect="1"/>
          </p:cNvPicPr>
          <p:nvPr/>
        </p:nvPicPr>
        <p:blipFill>
          <a:blip r:embed="rId3"/>
          <a:stretch>
            <a:fillRect/>
          </a:stretch>
        </p:blipFill>
        <p:spPr>
          <a:xfrm>
            <a:off x="5988675" y="4347558"/>
            <a:ext cx="4340103" cy="2402782"/>
          </a:xfrm>
          <a:prstGeom prst="rect">
            <a:avLst/>
          </a:prstGeom>
        </p:spPr>
      </p:pic>
    </p:spTree>
    <p:extLst>
      <p:ext uri="{BB962C8B-B14F-4D97-AF65-F5344CB8AC3E}">
        <p14:creationId xmlns:p14="http://schemas.microsoft.com/office/powerpoint/2010/main" val="4146327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18" y="476518"/>
            <a:ext cx="7521262" cy="1809481"/>
          </a:xfrm>
        </p:spPr>
        <p:txBody>
          <a:bodyPr>
            <a:normAutofit/>
          </a:bodyPr>
          <a:lstStyle/>
          <a:p>
            <a:r>
              <a:rPr lang="en-US" sz="3200" dirty="0" smtClean="0"/>
              <a:t>4/25 Farm to Fork</a:t>
            </a:r>
            <a:br>
              <a:rPr lang="en-US" sz="3200" dirty="0" smtClean="0"/>
            </a:br>
            <a:r>
              <a:rPr lang="en-US" sz="3200" dirty="0" smtClean="0"/>
              <a:t>Obj. TSW apply concepts learned in class to community events/support.  P. 48 NB</a:t>
            </a:r>
            <a:endParaRPr lang="en-US" sz="32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1705" y="2446986"/>
            <a:ext cx="5362041" cy="2445090"/>
          </a:xfrm>
        </p:spPr>
      </p:pic>
      <p:sp>
        <p:nvSpPr>
          <p:cNvPr id="4" name="Content Placeholder 3"/>
          <p:cNvSpPr>
            <a:spLocks noGrp="1"/>
          </p:cNvSpPr>
          <p:nvPr>
            <p:ph sz="half" idx="2"/>
          </p:nvPr>
        </p:nvSpPr>
        <p:spPr/>
        <p:txBody>
          <a:bodyPr>
            <a:normAutofit lnSpcReduction="10000"/>
          </a:bodyPr>
          <a:lstStyle/>
          <a:p>
            <a:pPr marL="457200" indent="-457200">
              <a:buFont typeface="+mj-lt"/>
              <a:buAutoNum type="arabicPeriod"/>
            </a:pPr>
            <a:r>
              <a:rPr lang="en-US" dirty="0" smtClean="0"/>
              <a:t>Explain the Farm to Fork movement in your own words.</a:t>
            </a:r>
          </a:p>
          <a:p>
            <a:pPr marL="457200" indent="-457200">
              <a:buFont typeface="+mj-lt"/>
              <a:buAutoNum type="arabicPeriod"/>
            </a:pPr>
            <a:r>
              <a:rPr lang="en-US" dirty="0" smtClean="0"/>
              <a:t>Explain what makes the Farm to Fork movement sustainable in the Sacramento area.</a:t>
            </a:r>
          </a:p>
          <a:p>
            <a:pPr marL="457200" indent="-457200">
              <a:buFont typeface="+mj-lt"/>
              <a:buAutoNum type="arabicPeriod"/>
            </a:pPr>
            <a:r>
              <a:rPr lang="en-US" dirty="0" smtClean="0"/>
              <a:t>How is our garden using conservation methods that promote sustainability?</a:t>
            </a:r>
          </a:p>
          <a:p>
            <a:pPr marL="457200" indent="-457200">
              <a:buFont typeface="+mj-lt"/>
              <a:buAutoNum type="arabicPeriod"/>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1033" y="-18426"/>
            <a:ext cx="3300968" cy="2465411"/>
          </a:xfrm>
          <a:prstGeom prst="rect">
            <a:avLst/>
          </a:prstGeom>
        </p:spPr>
      </p:pic>
    </p:spTree>
    <p:extLst>
      <p:ext uri="{BB962C8B-B14F-4D97-AF65-F5344CB8AC3E}">
        <p14:creationId xmlns:p14="http://schemas.microsoft.com/office/powerpoint/2010/main" val="292821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Omnivore’s Dilemma</a:t>
            </a:r>
            <a:br>
              <a:rPr lang="en-US" dirty="0" smtClean="0"/>
            </a:br>
            <a:r>
              <a:rPr lang="en-US" dirty="0" smtClean="0"/>
              <a:t>The secrets behind what we eat</a:t>
            </a:r>
            <a:br>
              <a:rPr lang="en-US" dirty="0" smtClean="0"/>
            </a:br>
            <a:r>
              <a:rPr lang="en-US" dirty="0" smtClean="0"/>
              <a:t>Michael </a:t>
            </a:r>
            <a:r>
              <a:rPr lang="en-US" dirty="0" err="1" smtClean="0"/>
              <a:t>Pollan</a:t>
            </a:r>
            <a:r>
              <a:rPr lang="en-US" dirty="0" smtClean="0"/>
              <a:t> p. 47 NB</a:t>
            </a:r>
            <a:endParaRPr lang="en-US" dirty="0"/>
          </a:p>
        </p:txBody>
      </p:sp>
      <p:sp>
        <p:nvSpPr>
          <p:cNvPr id="3" name="Content Placeholder 2"/>
          <p:cNvSpPr>
            <a:spLocks noGrp="1"/>
          </p:cNvSpPr>
          <p:nvPr>
            <p:ph idx="1"/>
          </p:nvPr>
        </p:nvSpPr>
        <p:spPr/>
        <p:txBody>
          <a:bodyPr/>
          <a:lstStyle/>
          <a:p>
            <a:r>
              <a:rPr lang="en-US" dirty="0" smtClean="0"/>
              <a:t>Read the Introduction by Monday P.1 - 6</a:t>
            </a:r>
          </a:p>
          <a:p>
            <a:r>
              <a:rPr lang="en-US" dirty="0" smtClean="0"/>
              <a:t>What is Monitor?</a:t>
            </a:r>
          </a:p>
          <a:p>
            <a:r>
              <a:rPr lang="en-US" dirty="0" smtClean="0"/>
              <a:t>How are commercial Potatoes grown in Idaho?</a:t>
            </a:r>
          </a:p>
          <a:p>
            <a:r>
              <a:rPr lang="en-US" dirty="0" smtClean="0"/>
              <a:t>Where does the meat come from for most fast food?</a:t>
            </a:r>
            <a:endParaRPr lang="en-US" dirty="0"/>
          </a:p>
        </p:txBody>
      </p:sp>
    </p:spTree>
    <p:extLst>
      <p:ext uri="{BB962C8B-B14F-4D97-AF65-F5344CB8AC3E}">
        <p14:creationId xmlns:p14="http://schemas.microsoft.com/office/powerpoint/2010/main" val="3452729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907" y="518306"/>
            <a:ext cx="9601196" cy="1303867"/>
          </a:xfrm>
        </p:spPr>
        <p:txBody>
          <a:bodyPr>
            <a:normAutofit fontScale="90000"/>
          </a:bodyPr>
          <a:lstStyle/>
          <a:p>
            <a:r>
              <a:rPr lang="en-US" dirty="0" smtClean="0"/>
              <a:t>1 – 2 page paper Due May 5th</a:t>
            </a:r>
            <a:br>
              <a:rPr lang="en-US" dirty="0" smtClean="0"/>
            </a:br>
            <a:r>
              <a:rPr lang="en-US" dirty="0" smtClean="0"/>
              <a:t>Where does your food come from?</a:t>
            </a:r>
            <a:endParaRPr lang="en-US" dirty="0"/>
          </a:p>
        </p:txBody>
      </p:sp>
      <p:sp>
        <p:nvSpPr>
          <p:cNvPr id="3" name="Content Placeholder 2"/>
          <p:cNvSpPr>
            <a:spLocks noGrp="1"/>
          </p:cNvSpPr>
          <p:nvPr>
            <p:ph idx="1"/>
          </p:nvPr>
        </p:nvSpPr>
        <p:spPr>
          <a:xfrm>
            <a:off x="424070" y="1921566"/>
            <a:ext cx="11290852" cy="4439478"/>
          </a:xfrm>
        </p:spPr>
        <p:txBody>
          <a:bodyPr>
            <a:normAutofit/>
          </a:bodyPr>
          <a:lstStyle/>
          <a:p>
            <a:r>
              <a:rPr lang="en-US" dirty="0" smtClean="0"/>
              <a:t>Where does your food </a:t>
            </a:r>
            <a:r>
              <a:rPr lang="en-US" dirty="0"/>
              <a:t>c</a:t>
            </a:r>
            <a:r>
              <a:rPr lang="en-US" dirty="0" smtClean="0"/>
              <a:t>ome </a:t>
            </a:r>
            <a:r>
              <a:rPr lang="en-US" dirty="0"/>
              <a:t>f</a:t>
            </a:r>
            <a:r>
              <a:rPr lang="en-US" dirty="0" smtClean="0"/>
              <a:t>rom?</a:t>
            </a:r>
          </a:p>
          <a:p>
            <a:pPr lvl="1"/>
            <a:r>
              <a:rPr lang="en-US" dirty="0" smtClean="0"/>
              <a:t>Discuss where your family buys food.  Discuss what Farm to Fork is and it’s benefits.</a:t>
            </a:r>
          </a:p>
          <a:p>
            <a:r>
              <a:rPr lang="en-US" dirty="0" smtClean="0"/>
              <a:t>Why is it important to know where your food comes from?</a:t>
            </a:r>
          </a:p>
          <a:p>
            <a:pPr lvl="1"/>
            <a:r>
              <a:rPr lang="en-US" dirty="0" smtClean="0"/>
              <a:t>Include examples, explanations, and the significance of where our food comes from.</a:t>
            </a:r>
          </a:p>
          <a:p>
            <a:pPr lvl="2"/>
            <a:r>
              <a:rPr lang="en-US" dirty="0" smtClean="0"/>
              <a:t>Maybe include ingredients such as High Fructose Corn Syrup, salt, fat, sugar in our diet.</a:t>
            </a:r>
          </a:p>
          <a:p>
            <a:pPr lvl="1"/>
            <a:r>
              <a:rPr lang="en-US" dirty="0" smtClean="0"/>
              <a:t>Include the difference between processed and natural foods.  Why is that important?</a:t>
            </a:r>
          </a:p>
          <a:p>
            <a:pPr lvl="1"/>
            <a:r>
              <a:rPr lang="en-US" dirty="0" smtClean="0"/>
              <a:t>Include companies, businesses that are part of the solution to eat healthier, and companies that are part of the problem.  Or companies that are trying to change their image and how.</a:t>
            </a:r>
          </a:p>
          <a:p>
            <a:r>
              <a:rPr lang="en-US" dirty="0" smtClean="0"/>
              <a:t>APA Style:  purdue.owl.edu</a:t>
            </a:r>
            <a:endParaRPr lang="en-US" dirty="0"/>
          </a:p>
        </p:txBody>
      </p:sp>
    </p:spTree>
    <p:extLst>
      <p:ext uri="{BB962C8B-B14F-4D97-AF65-F5344CB8AC3E}">
        <p14:creationId xmlns:p14="http://schemas.microsoft.com/office/powerpoint/2010/main" val="3146866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2"/>
              </a:rPr>
              <a:t>www.cacareerzone.org</a:t>
            </a:r>
            <a:r>
              <a:rPr lang="en-US" dirty="0" smtClean="0"/>
              <a:t/>
            </a:r>
            <a:br>
              <a:rPr lang="en-US" dirty="0" smtClean="0"/>
            </a:br>
            <a:r>
              <a:rPr lang="en-US" dirty="0" smtClean="0"/>
              <a:t>p.49</a:t>
            </a:r>
            <a:endParaRPr lang="en-US" dirty="0"/>
          </a:p>
        </p:txBody>
      </p:sp>
      <p:sp>
        <p:nvSpPr>
          <p:cNvPr id="3" name="Content Placeholder 2"/>
          <p:cNvSpPr>
            <a:spLocks noGrp="1"/>
          </p:cNvSpPr>
          <p:nvPr>
            <p:ph idx="1"/>
          </p:nvPr>
        </p:nvSpPr>
        <p:spPr>
          <a:xfrm>
            <a:off x="1295401" y="2446986"/>
            <a:ext cx="9601195" cy="3428882"/>
          </a:xfrm>
        </p:spPr>
        <p:txBody>
          <a:bodyPr>
            <a:normAutofit lnSpcReduction="10000"/>
          </a:bodyPr>
          <a:lstStyle/>
          <a:p>
            <a:r>
              <a:rPr lang="en-US" dirty="0" smtClean="0"/>
              <a:t>Begin the Career Assessment</a:t>
            </a:r>
          </a:p>
          <a:p>
            <a:r>
              <a:rPr lang="en-US" dirty="0" smtClean="0"/>
              <a:t>Write an occupation you are interested in.</a:t>
            </a:r>
          </a:p>
          <a:p>
            <a:r>
              <a:rPr lang="en-US" dirty="0" smtClean="0"/>
              <a:t>One sentence describing the job in your own words</a:t>
            </a:r>
          </a:p>
          <a:p>
            <a:r>
              <a:rPr lang="en-US" dirty="0" smtClean="0"/>
              <a:t>Describe the preparation required for that occupation</a:t>
            </a:r>
          </a:p>
          <a:p>
            <a:r>
              <a:rPr lang="en-US" dirty="0" smtClean="0"/>
              <a:t>What is the range of salary?</a:t>
            </a:r>
          </a:p>
          <a:p>
            <a:r>
              <a:rPr lang="en-US" dirty="0" smtClean="0"/>
              <a:t>What is that occupations outlook?  Expanding, stagnant, decreasing?</a:t>
            </a:r>
          </a:p>
          <a:p>
            <a:r>
              <a:rPr lang="en-US" dirty="0" smtClean="0"/>
              <a:t>What are the common College Majors?</a:t>
            </a:r>
          </a:p>
        </p:txBody>
      </p:sp>
    </p:spTree>
    <p:extLst>
      <p:ext uri="{BB962C8B-B14F-4D97-AF65-F5344CB8AC3E}">
        <p14:creationId xmlns:p14="http://schemas.microsoft.com/office/powerpoint/2010/main" val="2115084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2"/>
              </a:rPr>
              <a:t>www.cacareerzone.org</a:t>
            </a:r>
            <a:r>
              <a:rPr lang="en-US" dirty="0" smtClean="0"/>
              <a:t/>
            </a:r>
            <a:br>
              <a:rPr lang="en-US" dirty="0" smtClean="0"/>
            </a:br>
            <a:r>
              <a:rPr lang="en-US" dirty="0" smtClean="0"/>
              <a:t>P. 51NB</a:t>
            </a:r>
            <a:br>
              <a:rPr lang="en-US" dirty="0" smtClean="0"/>
            </a:br>
            <a:endParaRPr lang="en-US" dirty="0"/>
          </a:p>
        </p:txBody>
      </p:sp>
      <p:sp>
        <p:nvSpPr>
          <p:cNvPr id="3" name="Content Placeholder 2"/>
          <p:cNvSpPr>
            <a:spLocks noGrp="1"/>
          </p:cNvSpPr>
          <p:nvPr>
            <p:ph idx="1"/>
          </p:nvPr>
        </p:nvSpPr>
        <p:spPr/>
        <p:txBody>
          <a:bodyPr/>
          <a:lstStyle/>
          <a:p>
            <a:r>
              <a:rPr lang="en-US" dirty="0" smtClean="0"/>
              <a:t>Read: “Things they need to be able to do”</a:t>
            </a:r>
          </a:p>
          <a:p>
            <a:r>
              <a:rPr lang="en-US" dirty="0" smtClean="0"/>
              <a:t>Write one - three skill(s) or job description that you are good at.</a:t>
            </a:r>
            <a:endParaRPr lang="en-US" dirty="0"/>
          </a:p>
        </p:txBody>
      </p:sp>
    </p:spTree>
    <p:extLst>
      <p:ext uri="{BB962C8B-B14F-4D97-AF65-F5344CB8AC3E}">
        <p14:creationId xmlns:p14="http://schemas.microsoft.com/office/powerpoint/2010/main" val="1146620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Entry Level Research P. 53 NB</a:t>
            </a:r>
            <a:endParaRPr lang="en-US" dirty="0"/>
          </a:p>
        </p:txBody>
      </p:sp>
      <p:sp>
        <p:nvSpPr>
          <p:cNvPr id="3" name="Content Placeholder 2"/>
          <p:cNvSpPr>
            <a:spLocks noGrp="1"/>
          </p:cNvSpPr>
          <p:nvPr>
            <p:ph idx="1"/>
          </p:nvPr>
        </p:nvSpPr>
        <p:spPr/>
        <p:txBody>
          <a:bodyPr/>
          <a:lstStyle/>
          <a:p>
            <a:r>
              <a:rPr lang="en-US" dirty="0" smtClean="0"/>
              <a:t>Find 3 Entry – Level employment opportunities from the Skills Profiler of California Career Zone</a:t>
            </a:r>
          </a:p>
          <a:p>
            <a:r>
              <a:rPr lang="en-US" dirty="0" smtClean="0"/>
              <a:t>State your skill that will be an asset to that type of work.</a:t>
            </a:r>
            <a:endParaRPr lang="en-US" dirty="0"/>
          </a:p>
        </p:txBody>
      </p:sp>
    </p:spTree>
    <p:extLst>
      <p:ext uri="{BB962C8B-B14F-4D97-AF65-F5344CB8AC3E}">
        <p14:creationId xmlns:p14="http://schemas.microsoft.com/office/powerpoint/2010/main" val="4087612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375" y="406578"/>
            <a:ext cx="8128000" cy="6070600"/>
          </a:xfrm>
          <a:prstGeom prst="rect">
            <a:avLst/>
          </a:prstGeom>
        </p:spPr>
      </p:pic>
      <p:sp>
        <p:nvSpPr>
          <p:cNvPr id="4" name="TextBox 3"/>
          <p:cNvSpPr txBox="1"/>
          <p:nvPr/>
        </p:nvSpPr>
        <p:spPr>
          <a:xfrm>
            <a:off x="746975" y="1068945"/>
            <a:ext cx="2946400" cy="2562897"/>
          </a:xfrm>
          <a:prstGeom prst="rect">
            <a:avLst/>
          </a:prstGeom>
          <a:noFill/>
        </p:spPr>
        <p:txBody>
          <a:bodyPr wrap="square" rtlCol="0">
            <a:spAutoFit/>
          </a:bodyPr>
          <a:lstStyle/>
          <a:p>
            <a:r>
              <a:rPr lang="en-US" sz="3200" dirty="0" smtClean="0"/>
              <a:t>Selling our plants and making money at Earth Day – City Hall 2016</a:t>
            </a:r>
            <a:endParaRPr lang="en-US" sz="3200" dirty="0"/>
          </a:p>
        </p:txBody>
      </p:sp>
    </p:spTree>
    <p:extLst>
      <p:ext uri="{BB962C8B-B14F-4D97-AF65-F5344CB8AC3E}">
        <p14:creationId xmlns:p14="http://schemas.microsoft.com/office/powerpoint/2010/main" val="918698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139"/>
            <a:ext cx="6114127" cy="779173"/>
          </a:xfrm>
        </p:spPr>
        <p:txBody>
          <a:bodyPr>
            <a:normAutofit/>
          </a:bodyPr>
          <a:lstStyle/>
          <a:p>
            <a:r>
              <a:rPr lang="en-US" sz="3200" dirty="0" smtClean="0"/>
              <a:t>Service Learning Opportunities</a:t>
            </a:r>
            <a:endParaRPr lang="en-US" sz="3200" dirty="0"/>
          </a:p>
        </p:txBody>
      </p:sp>
      <p:sp>
        <p:nvSpPr>
          <p:cNvPr id="3" name="Content Placeholder 2"/>
          <p:cNvSpPr>
            <a:spLocks noGrp="1"/>
          </p:cNvSpPr>
          <p:nvPr>
            <p:ph idx="1"/>
          </p:nvPr>
        </p:nvSpPr>
        <p:spPr>
          <a:xfrm>
            <a:off x="811369" y="779173"/>
            <a:ext cx="5302758" cy="5467081"/>
          </a:xfrm>
        </p:spPr>
        <p:txBody>
          <a:bodyPr/>
          <a:lstStyle/>
          <a:p>
            <a:pPr marL="457200" indent="-457200">
              <a:buAutoNum type="arabicPeriod"/>
            </a:pPr>
            <a:r>
              <a:rPr lang="en-US" dirty="0" smtClean="0"/>
              <a:t>Tuesday April 26</a:t>
            </a:r>
            <a:r>
              <a:rPr lang="en-US" baseline="30000" dirty="0" smtClean="0"/>
              <a:t>th</a:t>
            </a:r>
            <a:r>
              <a:rPr lang="en-US" dirty="0" smtClean="0"/>
              <a:t> RCHS Showcase night 4pm – 8 pm Sell plants, Educate the public about Farm to Fork.</a:t>
            </a:r>
          </a:p>
          <a:p>
            <a:pPr marL="457200" indent="-457200">
              <a:buAutoNum type="arabicPeriod"/>
            </a:pPr>
            <a:r>
              <a:rPr lang="en-US" dirty="0" smtClean="0"/>
              <a:t>Thursday </a:t>
            </a:r>
            <a:r>
              <a:rPr lang="en-US" dirty="0"/>
              <a:t>A</a:t>
            </a:r>
            <a:r>
              <a:rPr lang="en-US" dirty="0" smtClean="0"/>
              <a:t>pril 28</a:t>
            </a:r>
            <a:r>
              <a:rPr lang="en-US" baseline="30000" dirty="0" smtClean="0"/>
              <a:t>th</a:t>
            </a:r>
            <a:r>
              <a:rPr lang="en-US" dirty="0" smtClean="0"/>
              <a:t> Greenhouse &amp; Environmental Club. 3:30 – 5:30</a:t>
            </a:r>
          </a:p>
          <a:p>
            <a:pPr marL="457200" indent="-457200">
              <a:buAutoNum type="arabicPeriod"/>
            </a:pPr>
            <a:r>
              <a:rPr lang="en-US" dirty="0" smtClean="0"/>
              <a:t>Saturday April 30</a:t>
            </a:r>
            <a:r>
              <a:rPr lang="en-US" baseline="30000" dirty="0" smtClean="0"/>
              <a:t>th</a:t>
            </a:r>
            <a:r>
              <a:rPr lang="en-US" dirty="0" smtClean="0"/>
              <a:t>, Build a Garden Day at </a:t>
            </a:r>
            <a:r>
              <a:rPr lang="en-US" dirty="0" err="1" smtClean="0"/>
              <a:t>Bryte</a:t>
            </a:r>
            <a:r>
              <a:rPr lang="en-US" dirty="0" smtClean="0"/>
              <a:t> CCT on </a:t>
            </a:r>
            <a:r>
              <a:rPr lang="en-US" dirty="0" err="1" smtClean="0"/>
              <a:t>Todhunter</a:t>
            </a:r>
            <a:endParaRPr lang="en-US" dirty="0" smtClean="0"/>
          </a:p>
          <a:p>
            <a:pPr lvl="1"/>
            <a:r>
              <a:rPr lang="en-US" dirty="0" smtClean="0"/>
              <a:t>8 am – 2 pm, Build Garden Beds, Move </a:t>
            </a:r>
            <a:r>
              <a:rPr lang="en-US" dirty="0"/>
              <a:t>S</a:t>
            </a:r>
            <a:r>
              <a:rPr lang="en-US" dirty="0" smtClean="0"/>
              <a:t>oil.</a:t>
            </a:r>
          </a:p>
          <a:p>
            <a:pPr marL="457200" indent="-457200">
              <a:buFont typeface="+mj-lt"/>
              <a:buAutoNum type="arabicPeriod"/>
            </a:pPr>
            <a:r>
              <a:rPr lang="en-US" dirty="0" smtClean="0"/>
              <a:t>Biodigestion – Everyday after school collecting Food waste 20 minutes.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127" y="0"/>
            <a:ext cx="6069610" cy="34322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624" y="3432220"/>
            <a:ext cx="4206261" cy="3141551"/>
          </a:xfrm>
          <a:prstGeom prst="rect">
            <a:avLst/>
          </a:prstGeom>
        </p:spPr>
      </p:pic>
    </p:spTree>
    <p:extLst>
      <p:ext uri="{BB962C8B-B14F-4D97-AF65-F5344CB8AC3E}">
        <p14:creationId xmlns:p14="http://schemas.microsoft.com/office/powerpoint/2010/main" val="3964522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05" y="579549"/>
            <a:ext cx="7252508" cy="1036749"/>
          </a:xfrm>
        </p:spPr>
        <p:txBody>
          <a:bodyPr>
            <a:normAutofit fontScale="90000"/>
          </a:bodyPr>
          <a:lstStyle/>
          <a:p>
            <a:r>
              <a:rPr lang="en-US" dirty="0" smtClean="0"/>
              <a:t>Garden Planning Sheet P. 45 NB</a:t>
            </a:r>
            <a:endParaRPr lang="en-US" dirty="0"/>
          </a:p>
        </p:txBody>
      </p:sp>
      <p:sp>
        <p:nvSpPr>
          <p:cNvPr id="3" name="Content Placeholder 2"/>
          <p:cNvSpPr>
            <a:spLocks noGrp="1"/>
          </p:cNvSpPr>
          <p:nvPr>
            <p:ph idx="1"/>
          </p:nvPr>
        </p:nvSpPr>
        <p:spPr>
          <a:xfrm>
            <a:off x="561305" y="2428143"/>
            <a:ext cx="7114503" cy="3318936"/>
          </a:xfrm>
        </p:spPr>
        <p:txBody>
          <a:bodyPr/>
          <a:lstStyle/>
          <a:p>
            <a:r>
              <a:rPr lang="en-US" b="1" dirty="0" smtClean="0"/>
              <a:t>Students:</a:t>
            </a:r>
            <a:r>
              <a:rPr lang="en-US" dirty="0" smtClean="0"/>
              <a:t> Who are you going to work with?</a:t>
            </a:r>
          </a:p>
          <a:p>
            <a:r>
              <a:rPr lang="en-US" b="1" dirty="0" smtClean="0"/>
              <a:t>Project: </a:t>
            </a:r>
            <a:r>
              <a:rPr lang="en-US" dirty="0" smtClean="0"/>
              <a:t>Transplanting, Turning Compost, Moving Soil, Watering, Weeding, Seed planting</a:t>
            </a:r>
          </a:p>
          <a:p>
            <a:r>
              <a:rPr lang="en-US" b="1" dirty="0" smtClean="0"/>
              <a:t>Expected Results: </a:t>
            </a:r>
            <a:r>
              <a:rPr lang="en-US" dirty="0" smtClean="0"/>
              <a:t>Greenhouse will be weeded, Shed will be Organized, Hose will be wrapped up, A new Compost pile will be Created &amp; Turned</a:t>
            </a:r>
          </a:p>
          <a:p>
            <a:r>
              <a:rPr lang="en-US" b="1" dirty="0" smtClean="0"/>
              <a:t>Approximate Work Time:</a:t>
            </a:r>
            <a:r>
              <a:rPr lang="en-US" dirty="0" smtClean="0"/>
              <a:t> 45 minutes</a:t>
            </a:r>
          </a:p>
        </p:txBody>
      </p:sp>
      <p:pic>
        <p:nvPicPr>
          <p:cNvPr id="4" name="Picture 3"/>
          <p:cNvPicPr>
            <a:picLocks noChangeAspect="1"/>
          </p:cNvPicPr>
          <p:nvPr/>
        </p:nvPicPr>
        <p:blipFill>
          <a:blip r:embed="rId2"/>
          <a:stretch>
            <a:fillRect/>
          </a:stretch>
        </p:blipFill>
        <p:spPr>
          <a:xfrm rot="5400000">
            <a:off x="7084114" y="729698"/>
            <a:ext cx="5837584" cy="4378188"/>
          </a:xfrm>
          <a:prstGeom prst="rect">
            <a:avLst/>
          </a:prstGeom>
        </p:spPr>
      </p:pic>
    </p:spTree>
    <p:extLst>
      <p:ext uri="{BB962C8B-B14F-4D97-AF65-F5344CB8AC3E}">
        <p14:creationId xmlns:p14="http://schemas.microsoft.com/office/powerpoint/2010/main" val="127052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Fill out the Garden Planning Sheet P. 45 NB </a:t>
            </a:r>
            <a:endParaRPr lang="en-US" dirty="0"/>
          </a:p>
        </p:txBody>
      </p:sp>
      <p:sp>
        <p:nvSpPr>
          <p:cNvPr id="3" name="Content Placeholder 2"/>
          <p:cNvSpPr>
            <a:spLocks noGrp="1"/>
          </p:cNvSpPr>
          <p:nvPr>
            <p:ph idx="1"/>
          </p:nvPr>
        </p:nvSpPr>
        <p:spPr/>
        <p:txBody>
          <a:bodyPr/>
          <a:lstStyle/>
          <a:p>
            <a:r>
              <a:rPr lang="en-US" dirty="0" smtClean="0"/>
              <a:t>1. Add your project name</a:t>
            </a:r>
          </a:p>
          <a:p>
            <a:r>
              <a:rPr lang="en-US" dirty="0" smtClean="0"/>
              <a:t>Write your work description in steps</a:t>
            </a:r>
          </a:p>
          <a:p>
            <a:r>
              <a:rPr lang="en-US" dirty="0" smtClean="0"/>
              <a:t>How &amp; who are responsible for cleaning up?</a:t>
            </a:r>
          </a:p>
          <a:p>
            <a:r>
              <a:rPr lang="en-US" dirty="0" smtClean="0"/>
              <a:t>Write the equipment for each Project.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7274" y="2010893"/>
            <a:ext cx="3294476" cy="4411014"/>
          </a:xfrm>
          <a:prstGeom prst="rect">
            <a:avLst/>
          </a:prstGeom>
        </p:spPr>
      </p:pic>
    </p:spTree>
    <p:extLst>
      <p:ext uri="{BB962C8B-B14F-4D97-AF65-F5344CB8AC3E}">
        <p14:creationId xmlns:p14="http://schemas.microsoft.com/office/powerpoint/2010/main" val="1682428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86" y="759854"/>
            <a:ext cx="7843749" cy="1693571"/>
          </a:xfrm>
        </p:spPr>
        <p:txBody>
          <a:bodyPr>
            <a:normAutofit fontScale="90000"/>
          </a:bodyPr>
          <a:lstStyle/>
          <a:p>
            <a:r>
              <a:rPr lang="en-US" sz="2800" dirty="0" smtClean="0"/>
              <a:t>4/26 Sourcing Healthy Food</a:t>
            </a:r>
            <a:br>
              <a:rPr lang="en-US" sz="2800" dirty="0" smtClean="0"/>
            </a:br>
            <a:r>
              <a:rPr lang="en-US" sz="2800" dirty="0" smtClean="0"/>
              <a:t>Obj. TSW learn what goes into planning and feeding thousands of youth daily in Washington Unified School District and how it is becoming more sustainable. P. 50 NB</a:t>
            </a:r>
            <a:endParaRPr lang="en-US" sz="2800" dirty="0"/>
          </a:p>
        </p:txBody>
      </p:sp>
      <p:pic>
        <p:nvPicPr>
          <p:cNvPr id="5" name="Content Placeholder 4"/>
          <p:cNvPicPr>
            <a:picLocks noGrp="1" noChangeAspect="1"/>
          </p:cNvPicPr>
          <p:nvPr>
            <p:ph sz="half" idx="1"/>
          </p:nvPr>
        </p:nvPicPr>
        <p:blipFill>
          <a:blip r:embed="rId2"/>
          <a:stretch>
            <a:fillRect/>
          </a:stretch>
        </p:blipFill>
        <p:spPr>
          <a:xfrm>
            <a:off x="669186" y="2525867"/>
            <a:ext cx="4541923" cy="3309937"/>
          </a:xfrm>
          <a:prstGeom prst="rect">
            <a:avLst/>
          </a:prstGeom>
        </p:spPr>
      </p:pic>
      <p:sp>
        <p:nvSpPr>
          <p:cNvPr id="4" name="Content Placeholder 3"/>
          <p:cNvSpPr>
            <a:spLocks noGrp="1"/>
          </p:cNvSpPr>
          <p:nvPr>
            <p:ph sz="half" idx="2"/>
          </p:nvPr>
        </p:nvSpPr>
        <p:spPr>
          <a:xfrm>
            <a:off x="5086639" y="2467912"/>
            <a:ext cx="3645237" cy="3310128"/>
          </a:xfrm>
        </p:spPr>
        <p:txBody>
          <a:bodyPr>
            <a:normAutofit lnSpcReduction="10000"/>
          </a:bodyPr>
          <a:lstStyle/>
          <a:p>
            <a:pPr marL="457200" indent="-457200">
              <a:buFont typeface="+mj-lt"/>
              <a:buAutoNum type="arabicPeriod"/>
            </a:pPr>
            <a:r>
              <a:rPr lang="en-US" dirty="0" smtClean="0"/>
              <a:t>What sustainable concepts, practices do we have on campus already?</a:t>
            </a:r>
          </a:p>
          <a:p>
            <a:pPr marL="457200" indent="-457200">
              <a:buFont typeface="+mj-lt"/>
              <a:buAutoNum type="arabicPeriod"/>
            </a:pPr>
            <a:r>
              <a:rPr lang="en-US" dirty="0" smtClean="0"/>
              <a:t>What healthy food would you like to see in our cafeteria.</a:t>
            </a:r>
          </a:p>
          <a:p>
            <a:pPr marL="457200" indent="-457200">
              <a:buFont typeface="+mj-lt"/>
              <a:buAutoNum type="arabicPeriod"/>
            </a:pPr>
            <a:r>
              <a:rPr lang="en-US" dirty="0" smtClean="0"/>
              <a:t>How can we grow more food for our Cafeteria?</a:t>
            </a:r>
            <a:endParaRPr lang="en-US" dirty="0"/>
          </a:p>
        </p:txBody>
      </p:sp>
      <p:pic>
        <p:nvPicPr>
          <p:cNvPr id="3" name="Picture 2"/>
          <p:cNvPicPr>
            <a:picLocks noChangeAspect="1"/>
          </p:cNvPicPr>
          <p:nvPr/>
        </p:nvPicPr>
        <p:blipFill>
          <a:blip r:embed="rId3"/>
          <a:stretch>
            <a:fillRect/>
          </a:stretch>
        </p:blipFill>
        <p:spPr>
          <a:xfrm rot="5400000">
            <a:off x="8304189" y="555403"/>
            <a:ext cx="4443213" cy="3332410"/>
          </a:xfrm>
          <a:prstGeom prst="rect">
            <a:avLst/>
          </a:prstGeom>
        </p:spPr>
      </p:pic>
    </p:spTree>
    <p:extLst>
      <p:ext uri="{BB962C8B-B14F-4D97-AF65-F5344CB8AC3E}">
        <p14:creationId xmlns:p14="http://schemas.microsoft.com/office/powerpoint/2010/main" val="4190239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Tuesday April 26</a:t>
            </a:r>
            <a:r>
              <a:rPr lang="en-US" baseline="30000" dirty="0" smtClean="0"/>
              <a:t>th</a:t>
            </a:r>
            <a:r>
              <a:rPr lang="en-US" dirty="0" smtClean="0"/>
              <a:t> </a:t>
            </a:r>
            <a:br>
              <a:rPr lang="en-US" dirty="0" smtClean="0"/>
            </a:br>
            <a:r>
              <a:rPr lang="en-US" dirty="0" smtClean="0"/>
              <a:t>Guest Speaker – Karri Pina</a:t>
            </a:r>
            <a:br>
              <a:rPr lang="en-US" dirty="0" smtClean="0"/>
            </a:br>
            <a:r>
              <a:rPr lang="en-US" dirty="0" smtClean="0"/>
              <a:t>p. 43 NB</a:t>
            </a:r>
            <a:endParaRPr lang="en-US" dirty="0"/>
          </a:p>
        </p:txBody>
      </p:sp>
      <p:sp>
        <p:nvSpPr>
          <p:cNvPr id="3" name="Content Placeholder 2"/>
          <p:cNvSpPr>
            <a:spLocks noGrp="1"/>
          </p:cNvSpPr>
          <p:nvPr>
            <p:ph idx="1"/>
          </p:nvPr>
        </p:nvSpPr>
        <p:spPr/>
        <p:txBody>
          <a:bodyPr/>
          <a:lstStyle/>
          <a:p>
            <a:r>
              <a:rPr lang="en-US" dirty="0" smtClean="0"/>
              <a:t>Sourcing Local Farms to feed RCHS students</a:t>
            </a:r>
          </a:p>
          <a:p>
            <a:r>
              <a:rPr lang="en-US" dirty="0" smtClean="0"/>
              <a:t>Take notes in your Notebook, page 43</a:t>
            </a:r>
          </a:p>
          <a:p>
            <a:r>
              <a:rPr lang="en-US" dirty="0" smtClean="0"/>
              <a:t>This will be included in your 1 – 2 page paper.</a:t>
            </a:r>
          </a:p>
          <a:p>
            <a:pPr lvl="1"/>
            <a:r>
              <a:rPr lang="en-US" sz="2400" dirty="0" smtClean="0"/>
              <a:t>Where does healthy food come from?</a:t>
            </a:r>
            <a:endParaRPr lang="en-US" sz="2400" dirty="0"/>
          </a:p>
        </p:txBody>
      </p:sp>
      <p:pic>
        <p:nvPicPr>
          <p:cNvPr id="4" name="Picture 3"/>
          <p:cNvPicPr>
            <a:picLocks noChangeAspect="1"/>
          </p:cNvPicPr>
          <p:nvPr/>
        </p:nvPicPr>
        <p:blipFill>
          <a:blip r:embed="rId2"/>
          <a:stretch>
            <a:fillRect/>
          </a:stretch>
        </p:blipFill>
        <p:spPr>
          <a:xfrm rot="5400000">
            <a:off x="7757337" y="2931483"/>
            <a:ext cx="3875971" cy="2906978"/>
          </a:xfrm>
          <a:prstGeom prst="rect">
            <a:avLst/>
          </a:prstGeom>
        </p:spPr>
      </p:pic>
    </p:spTree>
    <p:extLst>
      <p:ext uri="{BB962C8B-B14F-4D97-AF65-F5344CB8AC3E}">
        <p14:creationId xmlns:p14="http://schemas.microsoft.com/office/powerpoint/2010/main" val="3581843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Fertilizing the Garden Beds &amp; the Greenhouse</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50975" y="2560638"/>
            <a:ext cx="4413249"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99524" y="2560638"/>
            <a:ext cx="2482452" cy="3309937"/>
          </a:xfrm>
        </p:spPr>
      </p:pic>
    </p:spTree>
    <p:extLst>
      <p:ext uri="{BB962C8B-B14F-4D97-AF65-F5344CB8AC3E}">
        <p14:creationId xmlns:p14="http://schemas.microsoft.com/office/powerpoint/2010/main" val="7263279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1671</TotalTime>
  <Words>793</Words>
  <Application>Microsoft Office PowerPoint</Application>
  <PresentationFormat>Widescreen</PresentationFormat>
  <Paragraphs>83</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Garamond</vt:lpstr>
      <vt:lpstr>Organic</vt:lpstr>
      <vt:lpstr>Resources in the Community</vt:lpstr>
      <vt:lpstr>4/25 Farm to Fork Obj. TSW apply concepts learned in class to community events/support.  P. 48 NB</vt:lpstr>
      <vt:lpstr>PowerPoint Presentation</vt:lpstr>
      <vt:lpstr>Service Learning Opportunities</vt:lpstr>
      <vt:lpstr>Garden Planning Sheet P. 45 NB</vt:lpstr>
      <vt:lpstr>Fill out the Garden Planning Sheet P. 45 NB </vt:lpstr>
      <vt:lpstr>4/26 Sourcing Healthy Food Obj. TSW learn what goes into planning and feeding thousands of youth daily in Washington Unified School District and how it is becoming more sustainable. P. 50 NB</vt:lpstr>
      <vt:lpstr>Tuesday April 26th  Guest Speaker – Karri Pina p. 43 NB</vt:lpstr>
      <vt:lpstr>Fertilizing the Garden Beds &amp; the Greenhouse</vt:lpstr>
      <vt:lpstr>Caring for and Planning our Garden Beds</vt:lpstr>
      <vt:lpstr>Our hard work pays off</vt:lpstr>
      <vt:lpstr>Garlic and Carrots</vt:lpstr>
      <vt:lpstr>Preparing more garden beds</vt:lpstr>
      <vt:lpstr>Out at the Garden</vt:lpstr>
      <vt:lpstr>Draw this on p.37NB</vt:lpstr>
      <vt:lpstr>Chemistry in Agriculture P. 39 NB</vt:lpstr>
      <vt:lpstr>What other local businesses support the Farm to Fork movement? P.   41 NB</vt:lpstr>
      <vt:lpstr>4/27 Resources in the Community Obj. TSW remember all the people who have helped us throughout the year. P. 52 NB</vt:lpstr>
      <vt:lpstr>4/28 Fed Up Video Obj. TSW make a connection between how our Food Services director sources healthy food from local farms and the Fed Up video showing the food industry pushing unhealthy types of food onto the shelves.   P. 54 NB  </vt:lpstr>
      <vt:lpstr>Omnivore’s Dilemma The secrets behind what we eat Michael Pollan p. 47 NB</vt:lpstr>
      <vt:lpstr>1 – 2 page paper Due May 5th Where does your food come from?</vt:lpstr>
      <vt:lpstr>www.cacareerzone.org p.49</vt:lpstr>
      <vt:lpstr>www.cacareerzone.org P. 51NB </vt:lpstr>
      <vt:lpstr>Entry Level Research P. 53 NB</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Cultures/ Leadership Food Awareness</dc:title>
  <dc:creator>Jennifer Mc Allister</dc:creator>
  <cp:lastModifiedBy>Jennifer Mc Allister</cp:lastModifiedBy>
  <cp:revision>71</cp:revision>
  <cp:lastPrinted>2016-04-28T14:29:33Z</cp:lastPrinted>
  <dcterms:created xsi:type="dcterms:W3CDTF">2016-04-16T18:30:39Z</dcterms:created>
  <dcterms:modified xsi:type="dcterms:W3CDTF">2016-04-28T14:34:46Z</dcterms:modified>
</cp:coreProperties>
</file>