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301" r:id="rId4"/>
    <p:sldId id="272" r:id="rId5"/>
    <p:sldId id="273" r:id="rId6"/>
    <p:sldId id="300" r:id="rId7"/>
    <p:sldId id="271" r:id="rId8"/>
    <p:sldId id="328" r:id="rId9"/>
    <p:sldId id="274" r:id="rId10"/>
    <p:sldId id="329" r:id="rId11"/>
    <p:sldId id="277" r:id="rId12"/>
    <p:sldId id="330" r:id="rId13"/>
    <p:sldId id="275" r:id="rId14"/>
    <p:sldId id="276" r:id="rId15"/>
    <p:sldId id="278" r:id="rId16"/>
    <p:sldId id="279" r:id="rId17"/>
    <p:sldId id="331" r:id="rId18"/>
    <p:sldId id="281" r:id="rId19"/>
    <p:sldId id="282" r:id="rId20"/>
    <p:sldId id="303" r:id="rId21"/>
    <p:sldId id="283" r:id="rId22"/>
    <p:sldId id="284" r:id="rId23"/>
    <p:sldId id="261" r:id="rId24"/>
    <p:sldId id="287" r:id="rId25"/>
    <p:sldId id="270" r:id="rId26"/>
    <p:sldId id="288" r:id="rId27"/>
    <p:sldId id="289" r:id="rId28"/>
    <p:sldId id="304" r:id="rId29"/>
    <p:sldId id="290" r:id="rId30"/>
    <p:sldId id="305" r:id="rId31"/>
    <p:sldId id="291" r:id="rId32"/>
    <p:sldId id="293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27" r:id="rId41"/>
    <p:sldId id="326" r:id="rId42"/>
    <p:sldId id="302" r:id="rId43"/>
    <p:sldId id="325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motherjones.com/tom-philpott/2014/05/china-us-food-pork-wine-export-impor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rRqi8-Y8a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si.ucdavis.edu/" TargetMode="External"/><Relationship Id="rId2" Type="http://schemas.openxmlformats.org/officeDocument/2006/relationships/hyperlink" Target="https://www.youtube.com/watch?v=ZBoK_vqM4f8&amp;edufilter=gvnRLHPk-QFJhdtz9y-F2Q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si.ucdavis.edu/programs/sarep/research-initiatives/are" TargetMode="External"/><Relationship Id="rId4" Type="http://schemas.openxmlformats.org/officeDocument/2006/relationships/hyperlink" Target="https://www.youtube.com/watch?v=kiZp6leSv9o&amp;edufilter=gvnRLHPk-QFJhdtz9y-F2Q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schoolgrown.org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ted.com/talks/hans_rosling_on_global_population_growth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.org/en/development/desa/population/commission/pdf/48/CPD48ConciseReport.pd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://www.nourishlife.org/2011/03/from-the-soil/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8ia8Kq_DwE&amp;feature=player_embedded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ourishlife.org/teach/curriculum/activity-1-the-story-of-food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sustainabletable.org/seasonalfoodguide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aet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4 Feed the World</a:t>
            </a:r>
          </a:p>
          <a:p>
            <a:r>
              <a:rPr lang="en-US" dirty="0" smtClean="0"/>
              <a:t>Economics, Poverty, Population and Carrying Capacity, Genetically Modified Organisms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916" y="722672"/>
            <a:ext cx="10129682" cy="15633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Vacaville </a:t>
            </a:r>
            <a:r>
              <a:rPr lang="en-US" dirty="0"/>
              <a:t>Skating Center has confirmed our  slot for 5:30-7:30 on December 9</a:t>
            </a:r>
            <a:r>
              <a:rPr lang="en-US" baseline="30000" dirty="0"/>
              <a:t>th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FFA Sectional Team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448" y="75031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Economics of Food</a:t>
            </a:r>
            <a:br>
              <a:rPr lang="en-US" dirty="0" smtClean="0"/>
            </a:br>
            <a:r>
              <a:rPr lang="en-US" dirty="0" smtClean="0"/>
              <a:t>Obj. TSW understand why and how food is imported. P. 48 NB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06849" y="2385165"/>
            <a:ext cx="1895513" cy="101939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Imported food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8383" y="2385165"/>
            <a:ext cx="3915177" cy="253456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an imported food.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Where is it imported from?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 agricultural imports impact our Biocapacity as a country?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4" y="2385165"/>
            <a:ext cx="4722776" cy="3051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26" y="3164087"/>
            <a:ext cx="2340857" cy="17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1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355" y="613424"/>
            <a:ext cx="10382863" cy="7286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Out to Pasture </a:t>
            </a:r>
            <a:r>
              <a:rPr lang="en-US" dirty="0" smtClean="0"/>
              <a:t>–The Future of </a:t>
            </a:r>
            <a:r>
              <a:rPr lang="en-US" dirty="0" smtClean="0"/>
              <a:t>Farming p.45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916" y="1194619"/>
            <a:ext cx="10943303" cy="56633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Students will take notes on the video</a:t>
            </a:r>
            <a:r>
              <a:rPr lang="en-US" dirty="0"/>
              <a:t> </a:t>
            </a:r>
            <a:r>
              <a:rPr lang="en-US" dirty="0" smtClean="0"/>
              <a:t>&amp; Answer the following questions: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confinement facilities?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external costs to industrial agriculture?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Out of 8 billion animals raised in the US per year, how many are chickens?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biggest problem with large poultry houses on the eastern shore?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Duane </a:t>
            </a:r>
            <a:r>
              <a:rPr lang="en-US" dirty="0" err="1" smtClean="0"/>
              <a:t>Cleckner’s</a:t>
            </a:r>
            <a:r>
              <a:rPr lang="en-US" dirty="0" smtClean="0"/>
              <a:t> farm different from an industrial farm?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are smaller dairy farms different from industrial dairy farms?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Sustainable agriculture is really __________________agriculture.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does the amount of sewage created by a hog compare to that of a human?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this sewage treated?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are hogs treated on the small farm?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raised at Cane Creek Farm?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Would you be willing to pay more for food if it is grown sustainably?  Why? Or Why not?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6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Lab Activity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current videos about sustainable agriculture in the West, preferably California.</a:t>
            </a:r>
          </a:p>
          <a:p>
            <a:r>
              <a:rPr lang="en-US" dirty="0" smtClean="0"/>
              <a:t>Take 5 Notes on West Coast Sustainable Agriculture.</a:t>
            </a:r>
          </a:p>
          <a:p>
            <a:r>
              <a:rPr lang="en-US" dirty="0" smtClean="0"/>
              <a:t>Write a summary paragraph about the concepts from the video.</a:t>
            </a:r>
          </a:p>
          <a:p>
            <a:endParaRPr lang="en-US" dirty="0"/>
          </a:p>
          <a:p>
            <a:r>
              <a:rPr lang="en-US" dirty="0" smtClean="0"/>
              <a:t>The best video will be viewed in class. Thursday?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Computer Lab Activity</a:t>
            </a:r>
            <a:br>
              <a:rPr lang="en-US" dirty="0" smtClean="0"/>
            </a:br>
            <a:r>
              <a:rPr lang="en-US" dirty="0" smtClean="0"/>
              <a:t>A grape from Chile p. 49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6932"/>
            <a:ext cx="10063765" cy="34961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Where in Chile is the Grape grown?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it transported from the field?  Where does it go?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does the grape get through customs?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it stored along the way?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long does it take from the time it is picked to the time it can arrive on your table?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dirty="0"/>
              <a:t>do agricultural imports impact our Biocapacity as a country?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would you pay?</a:t>
            </a:r>
            <a:br>
              <a:rPr lang="en-US" dirty="0" smtClean="0"/>
            </a:br>
            <a:r>
              <a:rPr lang="en-US" dirty="0" smtClean="0"/>
              <a:t>Obj. TSW apply the basics of supply and demand at a local grocery store. P. 50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783035"/>
            <a:ext cx="4718050" cy="286514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As a  Class, choose 5 total food/ drink items.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Come to a consensus as to the predicted cost and maximum price you would be willing to pay for each.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 you always buy the cheapest product?  Why?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Greenhand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Jacob, Miguel, Quincy look at the test and figure out which questions you got wrong and why.</a:t>
            </a:r>
          </a:p>
          <a:p>
            <a:r>
              <a:rPr lang="en-US" dirty="0" smtClean="0"/>
              <a:t>Students get into one of the 3 groups of Jacob, Miguel and Quincy.</a:t>
            </a:r>
          </a:p>
          <a:p>
            <a:r>
              <a:rPr lang="en-US" dirty="0" smtClean="0"/>
              <a:t>Get a Official FFA Manual</a:t>
            </a:r>
          </a:p>
          <a:p>
            <a:r>
              <a:rPr lang="en-US" dirty="0" smtClean="0"/>
              <a:t>Page 47 Notebook – Write down the questions you got wrong, find the answer in the FFA Manual, Write the answer in the Notebook.  Discuss the correct answer with your team leader.</a:t>
            </a:r>
          </a:p>
          <a:p>
            <a:r>
              <a:rPr lang="en-US" dirty="0" smtClean="0"/>
              <a:t>Then students can retake the test again.</a:t>
            </a:r>
          </a:p>
          <a:p>
            <a:r>
              <a:rPr lang="en-US" dirty="0" smtClean="0"/>
              <a:t>Must earn a 20 or &gt; to be Proficient to earn your </a:t>
            </a:r>
            <a:r>
              <a:rPr lang="en-US" smtClean="0"/>
              <a:t>Greenhand degree.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480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Sustainable Agriculture Video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25 minutes p. 47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UC Davis Agricultural Sustainability Institute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Sustainable Family Farming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Agriculture, Resources and the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53" y="721218"/>
            <a:ext cx="10676585" cy="15647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Take a trip to the local grocery store.  Find your original 5 food/ drink items.</a:t>
            </a:r>
            <a:br>
              <a:rPr lang="en-US" dirty="0" smtClean="0"/>
            </a:br>
            <a:r>
              <a:rPr lang="en-US" dirty="0" smtClean="0"/>
              <a:t>Answer the following questions…p. 51NB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21228"/>
            <a:ext cx="10141038" cy="345464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Was the product you wanted the cheapest?  If it was not, how much more expensive was it?  Were you surprised by this?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Was there any product that was more money than you originally said you would not spend on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Using your individual bottle of water as an example, if you were to buy a case of water containing a 24 pack for $4.99, how much money would you save?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does it pay to buy in bulk?  Is there a downside?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does this relate to Supply and Demand?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8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7705" y="528034"/>
            <a:ext cx="8379189" cy="185455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Urban and Rural Food Practices</a:t>
            </a:r>
            <a:br>
              <a:rPr lang="en-US" sz="3200" dirty="0" smtClean="0"/>
            </a:br>
            <a:r>
              <a:rPr lang="en-US" sz="3200" dirty="0" smtClean="0"/>
              <a:t>Obj. TSW learn about the different types of growing food to meet market demands. P. 42NB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06" y="2392895"/>
            <a:ext cx="3036756" cy="406574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462" y="2392895"/>
            <a:ext cx="5242217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Describe a Rural Farm, what are some of it’s attributes?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the Urban Farm different, yet beneficial?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Rooftop gardening is happening in densely urban cities, how is it beneficial?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327706" cy="4455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948598"/>
            <a:ext cx="3346718" cy="251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Lesson 2: Poverty, not just a lack of Money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F2F1</a:t>
            </a:r>
          </a:p>
          <a:p>
            <a:r>
              <a:rPr lang="en-US" dirty="0" smtClean="0"/>
              <a:t>UNIT 4</a:t>
            </a:r>
          </a:p>
          <a:p>
            <a:r>
              <a:rPr lang="en-US" dirty="0" smtClean="0"/>
              <a:t>Global 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707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Poverty, Not Just a lack of $</a:t>
            </a:r>
            <a:br>
              <a:rPr lang="en-US" dirty="0" smtClean="0"/>
            </a:br>
            <a:r>
              <a:rPr lang="en-US" dirty="0" smtClean="0"/>
              <a:t>Obj. TSW learn about poverty and why it still exists.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2" y="2637850"/>
            <a:ext cx="4718050" cy="315551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1622" y="2637850"/>
            <a:ext cx="5909212" cy="177873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poverty?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does poverty look like?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are food insecurity and poverty related?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656" y="4215606"/>
            <a:ext cx="4380180" cy="24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192" y="487680"/>
            <a:ext cx="10993120" cy="207264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Feed the Need</a:t>
            </a:r>
            <a:br>
              <a:rPr lang="en-US" sz="2800" dirty="0" smtClean="0"/>
            </a:br>
            <a:r>
              <a:rPr lang="en-US" sz="2800" dirty="0" smtClean="0"/>
              <a:t>Obj. TSW research local, state-wide, country-wide, and international programs that work to feed people. 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331968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Off the top of your head, what are some organizations that feed people in poverty.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Would you volunteer at some of these organizations?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we be part of the feed the need?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24" y="2560320"/>
            <a:ext cx="4986528" cy="37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5" y="592428"/>
            <a:ext cx="11011437" cy="169357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Genetically Modified Organisms</a:t>
            </a:r>
            <a:br>
              <a:rPr lang="en-US" sz="3600" dirty="0" smtClean="0"/>
            </a:br>
            <a:r>
              <a:rPr lang="en-US" sz="3600" dirty="0" smtClean="0"/>
              <a:t>Obj. TSW learn the pro’s and con’s of producing/ growing GMO’s by reading a articles about GMO’s.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408349"/>
            <a:ext cx="5203580" cy="346209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was your article about?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concerns about GMO’s after reading this article?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benefits about producing GMO?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761"/>
            <a:ext cx="5563673" cy="42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4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487680"/>
            <a:ext cx="11216640" cy="1985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Solutions to Feed the Need: GMO’s</a:t>
            </a:r>
            <a:br>
              <a:rPr lang="en-US" dirty="0" smtClean="0"/>
            </a:br>
            <a:r>
              <a:rPr lang="en-US" dirty="0" smtClean="0"/>
              <a:t>Obj. TSW research the pro’s and con’s of GMO’s as a solution to decrease poverty.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472930"/>
            <a:ext cx="5161280" cy="384228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Look at the picture to the left. Compare the two types of tomatoes.  Which one is GMO?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examples of GMO do you know about?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Explain Genetically Modified Organisms in your own words.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0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 GMO Video</a:t>
            </a:r>
            <a:br>
              <a:rPr lang="en-US" sz="2800" dirty="0" smtClean="0"/>
            </a:br>
            <a:r>
              <a:rPr lang="en-US" sz="2800" dirty="0" smtClean="0"/>
              <a:t>Obj. TSW watch </a:t>
            </a:r>
            <a:r>
              <a:rPr lang="en-US" sz="2800" dirty="0"/>
              <a:t>a</a:t>
            </a:r>
            <a:r>
              <a:rPr lang="en-US" sz="2800" dirty="0" smtClean="0"/>
              <a:t> video about GMO’s and take notes about some benefits and concerns about Genetically Modified Organisms. 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9" y="2458089"/>
            <a:ext cx="4686422" cy="372004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does GMO stand for?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Before you watch the video, what do you think you know about GMO’s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want to learn about GMO’s?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8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609600"/>
            <a:ext cx="11216640" cy="1676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Controls the Food?</a:t>
            </a:r>
            <a:br>
              <a:rPr lang="en-US" dirty="0" smtClean="0"/>
            </a:br>
            <a:r>
              <a:rPr lang="en-US" dirty="0" smtClean="0"/>
              <a:t>Obj. TSW have a greater understanding of why countries import and export food.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89" y="2560638"/>
            <a:ext cx="4137421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country has the most people?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country has the least amount of food?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country has the most food?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44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Who Controls the food?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438400"/>
            <a:ext cx="11013439" cy="34374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You will be assigned a country/continent: Africa, Europe, America, South America, Asia, </a:t>
            </a:r>
          </a:p>
          <a:p>
            <a:r>
              <a:rPr lang="en-US" dirty="0" smtClean="0"/>
              <a:t>Stand Next to your country.</a:t>
            </a:r>
          </a:p>
          <a:p>
            <a:r>
              <a:rPr lang="en-US" dirty="0" smtClean="0"/>
              <a:t>Then the food (Small </a:t>
            </a:r>
            <a:r>
              <a:rPr lang="en-US" dirty="0"/>
              <a:t>C</a:t>
            </a:r>
            <a:r>
              <a:rPr lang="en-US" dirty="0" smtClean="0"/>
              <a:t>arrots, Grapes) will be handed out in proportion to the amount of food that country has.</a:t>
            </a:r>
          </a:p>
          <a:p>
            <a:r>
              <a:rPr lang="en-US" dirty="0" smtClean="0"/>
              <a:t>How did you feel about the amount of food your received?</a:t>
            </a:r>
          </a:p>
          <a:p>
            <a:r>
              <a:rPr lang="en-US" dirty="0" smtClean="0"/>
              <a:t>Is it fair that North America has the majority of the food but not the majority of the people?</a:t>
            </a:r>
          </a:p>
          <a:p>
            <a:r>
              <a:rPr lang="en-US" dirty="0" smtClean="0"/>
              <a:t>Write a ½ page reflection describing your feelings about this experience.  For example, how did it feel to have minimal food when others had more than they needed?</a:t>
            </a:r>
          </a:p>
          <a:p>
            <a:r>
              <a:rPr lang="en-US" dirty="0" smtClean="0"/>
              <a:t>What can be done to </a:t>
            </a:r>
            <a:r>
              <a:rPr lang="en-US" dirty="0"/>
              <a:t>F</a:t>
            </a:r>
            <a:r>
              <a:rPr lang="en-US" dirty="0" smtClean="0"/>
              <a:t>eed the Need?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2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Lesson 3: Genetically Modified Organisms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F2F1   UNIT 4</a:t>
            </a:r>
          </a:p>
          <a:p>
            <a:r>
              <a:rPr lang="en-US" dirty="0" smtClean="0"/>
              <a:t>Global 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903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GMO Research Activity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 smtClean="0"/>
              <a:t>Pro GMO</a:t>
            </a:r>
          </a:p>
          <a:p>
            <a:r>
              <a:rPr lang="en-US" dirty="0" smtClean="0"/>
              <a:t>Find 6 Arguments for GMO’s																																																															Con GMO								Find 6 Arguments against using GMO’s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67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School Grown Greenhouse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1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Guest Speakers = GMO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27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Pro’s &amp; Con’s GMO’s</a:t>
            </a:r>
            <a:br>
              <a:rPr lang="en-US" dirty="0" smtClean="0"/>
            </a:br>
            <a:r>
              <a:rPr lang="en-US" dirty="0" smtClean="0"/>
              <a:t>Obj. TSW create an argument for or against GMO’s.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1" y="2462172"/>
            <a:ext cx="5905818" cy="373542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1429" y="2560320"/>
            <a:ext cx="5094513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From your research yesterday, write three arguments for GMO’s.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From your research yesterday, write three arguments against GMO’s.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your opinion about GMO’s.  Support your opinion.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29" y="618186"/>
            <a:ext cx="10959920" cy="16678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Great GMO Debate</a:t>
            </a:r>
            <a:br>
              <a:rPr lang="en-US" dirty="0" smtClean="0"/>
            </a:br>
            <a:r>
              <a:rPr lang="en-US" dirty="0" smtClean="0"/>
              <a:t>Split the class in ½, facing each other. Present opening arguments, opinions and rebuttals.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a reflection about the GMO debate.  State your claim and include evidence for support. </a:t>
            </a:r>
          </a:p>
          <a:p>
            <a:r>
              <a:rPr lang="en-US" dirty="0" smtClean="0"/>
              <a:t>Evaluate what could have been improved for individuals, or group performance?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1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Lesson 4: Populations-People &amp; Carrying Capacity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F2F1   UNIT 4</a:t>
            </a:r>
          </a:p>
          <a:p>
            <a:r>
              <a:rPr lang="en-US" sz="2400" dirty="0" smtClean="0"/>
              <a:t>Global Food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2609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Earth’s Carrying Capacity</a:t>
            </a:r>
            <a:br>
              <a:rPr lang="en-US" dirty="0" smtClean="0"/>
            </a:br>
            <a:r>
              <a:rPr lang="en-US" dirty="0" smtClean="0"/>
              <a:t>Obj. TSW learn how the increase in world population will have an impact on them.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229338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Approximately how many people live in CA?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Approximately how many people live in the US?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Approximately how many people live on the Planet?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6" y="2669002"/>
            <a:ext cx="5112174" cy="3599263"/>
          </a:xfrm>
        </p:spPr>
      </p:pic>
    </p:spTree>
    <p:extLst>
      <p:ext uri="{BB962C8B-B14F-4D97-AF65-F5344CB8AC3E}">
        <p14:creationId xmlns:p14="http://schemas.microsoft.com/office/powerpoint/2010/main" val="40388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Earth’s </a:t>
            </a:r>
            <a:r>
              <a:rPr lang="en-US" dirty="0" smtClean="0">
                <a:hlinkClick r:id="rId2"/>
              </a:rPr>
              <a:t>Human Population Growth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9314" y="2401909"/>
            <a:ext cx="5993371" cy="40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9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Population Growth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08349"/>
            <a:ext cx="9601196" cy="3467519"/>
          </a:xfrm>
        </p:spPr>
        <p:txBody>
          <a:bodyPr/>
          <a:lstStyle/>
          <a:p>
            <a:r>
              <a:rPr lang="en-US" dirty="0" smtClean="0"/>
              <a:t>Introduction of Reindeer to St. Matthews Island in Alaska.</a:t>
            </a:r>
          </a:p>
          <a:p>
            <a:r>
              <a:rPr lang="en-US" dirty="0" smtClean="0"/>
              <a:t>Analyze the graph of the growth of Reindeer from the original 29 that were introduced to St. Matthew’s Island.</a:t>
            </a:r>
          </a:p>
          <a:p>
            <a:r>
              <a:rPr lang="en-US" dirty="0" smtClean="0"/>
              <a:t>Answer the 5 Preview questions.</a:t>
            </a:r>
          </a:p>
          <a:p>
            <a:r>
              <a:rPr lang="en-US" dirty="0" smtClean="0"/>
              <a:t>Answer the analysis questions in complete sentences.</a:t>
            </a:r>
          </a:p>
          <a:p>
            <a:r>
              <a:rPr lang="en-US" dirty="0" smtClean="0"/>
              <a:t>Finally, is there any relevance between this example of overpopulation and the human population on the Planet?  2 – 3 sentence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8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United Nations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Integrating Population Issues into Sustainable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research the website:</a:t>
            </a:r>
          </a:p>
          <a:p>
            <a:pPr lvl="1"/>
            <a:r>
              <a:rPr lang="en-US" dirty="0" smtClean="0"/>
              <a:t>Who are the United Nations?</a:t>
            </a:r>
          </a:p>
          <a:p>
            <a:pPr lvl="1"/>
            <a:r>
              <a:rPr lang="en-US" dirty="0" smtClean="0"/>
              <a:t>What do they do?</a:t>
            </a:r>
          </a:p>
          <a:p>
            <a:pPr lvl="1"/>
            <a:r>
              <a:rPr lang="en-US" dirty="0" smtClean="0"/>
              <a:t>How are they part of the solution for sustainable development?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1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77" y="502276"/>
            <a:ext cx="11165982" cy="178372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Earth’s Carrying Capacity</a:t>
            </a:r>
            <a:br>
              <a:rPr lang="en-US" sz="3200" dirty="0" smtClean="0"/>
            </a:br>
            <a:r>
              <a:rPr lang="en-US" sz="3200" dirty="0" smtClean="0"/>
              <a:t>Obj. TSW understand that Biocapacity of countries and the carrying capacity of the planet are interlinked. 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2443238"/>
            <a:ext cx="6047771" cy="373862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1104" y="2560320"/>
            <a:ext cx="508715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limiting factors in a Carrying Capacity graph?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Density Dependent Factors?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Density Independent Factors?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9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 Sustainability Worldwide</a:t>
            </a:r>
            <a:br>
              <a:rPr lang="en-US" sz="3200" dirty="0" smtClean="0"/>
            </a:br>
            <a:r>
              <a:rPr lang="en-US" sz="3200" dirty="0" smtClean="0"/>
              <a:t>Obj. TSW apply and discuss why it is important for sustainable practices to be enforced worldwide. 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36" y="2444729"/>
            <a:ext cx="3740356" cy="37628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Describe sustainability.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Describe 3 sustainable practices you have learned in this class.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the implications of increased population growth if sustainable practices are not enforced?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Supply &amp; Demand</a:t>
            </a:r>
            <a:br>
              <a:rPr lang="en-US" dirty="0" smtClean="0"/>
            </a:br>
            <a:r>
              <a:rPr lang="en-US" dirty="0" smtClean="0"/>
              <a:t>Copy this Graph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092" y="2701988"/>
            <a:ext cx="4889813" cy="36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Online Article: Has Earth reached its Carrying Capacity?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93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Maxine </a:t>
            </a:r>
            <a:r>
              <a:rPr lang="en-US" dirty="0" err="1" smtClean="0"/>
              <a:t>Abrulo</a:t>
            </a:r>
            <a:r>
              <a:rPr lang="en-US" dirty="0" smtClean="0"/>
              <a:t> – </a:t>
            </a:r>
            <a:r>
              <a:rPr lang="en-US" dirty="0" err="1" smtClean="0"/>
              <a:t>Coit</a:t>
            </a:r>
            <a:r>
              <a:rPr lang="en-US" dirty="0" smtClean="0"/>
              <a:t> Tower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Answer questions from the WS.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2555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Summative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Students should answer the following questions after they have gathered all their research:</a:t>
            </a:r>
          </a:p>
          <a:p>
            <a:r>
              <a:rPr lang="en-US" dirty="0"/>
              <a:t>Which of your five foods did you find for sale in other circulars? Why do you think they were for sale in more than one place?</a:t>
            </a:r>
          </a:p>
          <a:p>
            <a:r>
              <a:rPr lang="en-US" dirty="0"/>
              <a:t>Which of your 5 foods were more expensive or less expensive? Why do you think that is?</a:t>
            </a:r>
          </a:p>
          <a:p>
            <a:r>
              <a:rPr lang="en-US" dirty="0"/>
              <a:t>Notice and write about any trends that developed at certain grocery stores. For example, was the Dollar Store always the cheapest? Why? </a:t>
            </a:r>
          </a:p>
          <a:p>
            <a:r>
              <a:rPr lang="en-US" dirty="0"/>
              <a:t>Finally, the class will have a discussion about the supply and demand of food in our grocery markets. </a:t>
            </a:r>
          </a:p>
          <a:p>
            <a:r>
              <a:rPr lang="en-US" dirty="0"/>
              <a:t>What drives the economy of food? </a:t>
            </a:r>
          </a:p>
          <a:p>
            <a:r>
              <a:rPr lang="en-US" dirty="0"/>
              <a:t>Students will write a reflective 1 page paper summarizing all the activities from this key assignment, tying in the </a:t>
            </a:r>
            <a:r>
              <a:rPr lang="en-US" dirty="0" err="1"/>
              <a:t>biocapacity</a:t>
            </a:r>
            <a:r>
              <a:rPr lang="en-US" dirty="0"/>
              <a:t> of countries, the imports of food from other countries, and changes they may make in their lifestyle as a result.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85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Sustainability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60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January 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From the Soil</a:t>
            </a:r>
            <a:br>
              <a:rPr lang="en-US" dirty="0" smtClean="0">
                <a:hlinkClick r:id="rId2"/>
              </a:rPr>
            </a:br>
            <a:r>
              <a:rPr lang="en-US" dirty="0" smtClean="0"/>
              <a:t>Obj. TSW gain a better perspective of the importance of healthy soil. P. 80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3" y="2717443"/>
            <a:ext cx="5514489" cy="234810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8167" y="2495926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the components of healthy soil?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Farm to Fork important?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Explain what you have learned about growing healthy food for RCHS students and Culinary?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Second Barcode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3 – 4 Notes in the 2 minute video.</a:t>
            </a:r>
          </a:p>
          <a:p>
            <a:r>
              <a:rPr lang="en-US" dirty="0" smtClean="0"/>
              <a:t>After watching the short video clip, what are your thoughts?</a:t>
            </a:r>
          </a:p>
          <a:p>
            <a:r>
              <a:rPr lang="en-US" dirty="0" smtClean="0"/>
              <a:t>How realistic is a second barcode?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4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Activity:  The Story of Food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nourish.org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732" y="2446986"/>
            <a:ext cx="10663707" cy="3428882"/>
          </a:xfrm>
        </p:spPr>
        <p:txBody>
          <a:bodyPr/>
          <a:lstStyle/>
          <a:p>
            <a:r>
              <a:rPr lang="en-US" b="1" dirty="0"/>
              <a:t>Objective:</a:t>
            </a:r>
            <a:r>
              <a:rPr lang="en-US" dirty="0"/>
              <a:t> </a:t>
            </a:r>
            <a:r>
              <a:rPr lang="en-US" dirty="0" smtClean="0"/>
              <a:t>Students </a:t>
            </a:r>
            <a:r>
              <a:rPr lang="en-US" dirty="0"/>
              <a:t>examine food labels and conduct research to trace food paths from the original plant or animal source. They then make posters describing the story of a particular food</a:t>
            </a:r>
            <a:r>
              <a:rPr lang="en-US" dirty="0" smtClean="0"/>
              <a:t>.   </a:t>
            </a:r>
          </a:p>
          <a:p>
            <a:r>
              <a:rPr lang="en-US" b="1" dirty="0"/>
              <a:t>Question:</a:t>
            </a:r>
            <a:r>
              <a:rPr lang="en-US" dirty="0"/>
              <a:t>  How does the way food is raised, processed, transported, and eaten impact both people </a:t>
            </a:r>
            <a:r>
              <a:rPr lang="en-US" dirty="0" smtClean="0"/>
              <a:t>and </a:t>
            </a:r>
            <a:r>
              <a:rPr lang="en-US" dirty="0"/>
              <a:t>the environment</a:t>
            </a:r>
            <a:r>
              <a:rPr lang="en-US" dirty="0" smtClean="0"/>
              <a:t>?</a:t>
            </a:r>
          </a:p>
          <a:p>
            <a:r>
              <a:rPr lang="en-US" dirty="0" smtClean="0"/>
              <a:t>Read the background information.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13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11/5 Bayer Crop Science</a:t>
            </a:r>
            <a:br>
              <a:rPr lang="en-US" dirty="0" smtClean="0"/>
            </a:br>
            <a:r>
              <a:rPr lang="en-US" dirty="0" smtClean="0"/>
              <a:t>Obj. TSW learn about local companies that play a role in our Agricultural success. p.82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4" y="2679007"/>
            <a:ext cx="5109205" cy="261421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371005" cy="3310128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 What association do you have with Bayer?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 Why would a Pharmaceutical company get involved with Crops and growing Food?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does what you have learned about Bayer Crop Science under score the importance to growing healthy food worldwide?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8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160" y="0"/>
            <a:ext cx="9601196" cy="4803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Final Presentation –PPT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809" y="586854"/>
            <a:ext cx="11027583" cy="627114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Farm to Fork </a:t>
            </a:r>
            <a:r>
              <a:rPr lang="en-US" b="1" dirty="0" smtClean="0"/>
              <a:t>Project</a:t>
            </a:r>
            <a:r>
              <a:rPr lang="en-US" dirty="0"/>
              <a:t>	</a:t>
            </a:r>
            <a:r>
              <a:rPr lang="en-US" b="1" dirty="0" smtClean="0"/>
              <a:t>PART </a:t>
            </a:r>
            <a:r>
              <a:rPr lang="en-US" b="1" dirty="0"/>
              <a:t>2  DUE</a:t>
            </a:r>
            <a:r>
              <a:rPr lang="en-US" dirty="0"/>
              <a:t>  McAllister needs to review your progress of your project before </a:t>
            </a:r>
            <a:r>
              <a:rPr lang="en-US" b="1" dirty="0"/>
              <a:t>January 8</a:t>
            </a:r>
            <a:r>
              <a:rPr lang="en-US" b="1" baseline="30000" dirty="0"/>
              <a:t>TH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PPT Individual: 10 – 15 Slides		PPT Two students: 15 – 20 Slides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Introduction</a:t>
            </a:r>
            <a:r>
              <a:rPr lang="en-US" dirty="0" smtClean="0"/>
              <a:t>:  Briefly </a:t>
            </a:r>
            <a:r>
              <a:rPr lang="en-US" dirty="0"/>
              <a:t>review your project for us.</a:t>
            </a:r>
          </a:p>
          <a:p>
            <a:pPr marL="0" indent="0">
              <a:buNone/>
            </a:pPr>
            <a:r>
              <a:rPr lang="en-US" b="1" dirty="0"/>
              <a:t>Data</a:t>
            </a:r>
            <a:endParaRPr lang="en-US" dirty="0"/>
          </a:p>
          <a:p>
            <a:pPr lvl="0"/>
            <a:r>
              <a:rPr lang="en-US" dirty="0"/>
              <a:t>Qualitative Data: Words, Descriptions, Pictures,  Video</a:t>
            </a:r>
          </a:p>
          <a:p>
            <a:pPr lvl="0"/>
            <a:r>
              <a:rPr lang="en-US" dirty="0"/>
              <a:t>Quantitative Data: Tables, Charts, Graphs</a:t>
            </a:r>
          </a:p>
          <a:p>
            <a:pPr marL="0" indent="0">
              <a:buNone/>
            </a:pPr>
            <a:r>
              <a:rPr lang="en-US" b="1" dirty="0"/>
              <a:t>Data Analysis</a:t>
            </a:r>
            <a:endParaRPr lang="en-US" dirty="0"/>
          </a:p>
          <a:p>
            <a:pPr lvl="0"/>
            <a:r>
              <a:rPr lang="en-US" dirty="0"/>
              <a:t>What does the data mean?</a:t>
            </a:r>
          </a:p>
          <a:p>
            <a:pPr lvl="0"/>
            <a:r>
              <a:rPr lang="en-US" dirty="0"/>
              <a:t>What were some things that you learned from mistakes you made?</a:t>
            </a:r>
          </a:p>
          <a:p>
            <a:pPr lvl="0"/>
            <a:r>
              <a:rPr lang="en-US" dirty="0"/>
              <a:t>What would you do differently next time?</a:t>
            </a:r>
          </a:p>
          <a:p>
            <a:pPr marL="0" indent="0">
              <a:buNone/>
            </a:pPr>
            <a:r>
              <a:rPr lang="en-US" b="1" dirty="0"/>
              <a:t>Conclusion</a:t>
            </a:r>
            <a:endParaRPr lang="en-US" dirty="0"/>
          </a:p>
          <a:p>
            <a:pPr lvl="0"/>
            <a:r>
              <a:rPr lang="en-US" dirty="0"/>
              <a:t>Explain what your project meant to you and how the class Farm 2 Fork has helped you gain a better understanding of your project/ gardening caring for plants/&amp; or soil .  If you were in charge of feeding </a:t>
            </a:r>
            <a:r>
              <a:rPr lang="en-US" dirty="0" smtClean="0"/>
              <a:t>the </a:t>
            </a:r>
            <a:r>
              <a:rPr lang="en-US" dirty="0"/>
              <a:t>world, or creating more sustainable practices worldwide how you would go about it</a:t>
            </a:r>
            <a:r>
              <a:rPr lang="en-US" dirty="0" smtClean="0"/>
              <a:t>?</a:t>
            </a:r>
          </a:p>
          <a:p>
            <a:pPr lvl="0"/>
            <a:r>
              <a:rPr lang="en-US" b="1" dirty="0" smtClean="0"/>
              <a:t>Works Cited    Title. Author. Website link.</a:t>
            </a:r>
          </a:p>
          <a:p>
            <a:pPr lvl="0"/>
            <a:r>
              <a:rPr lang="en-US" i="1" dirty="0" smtClean="0"/>
              <a:t>Yolo </a:t>
            </a:r>
            <a:r>
              <a:rPr lang="en-US" i="1" dirty="0"/>
              <a:t>Farm to Fork</a:t>
            </a:r>
            <a:r>
              <a:rPr lang="en-US" dirty="0"/>
              <a:t>. By </a:t>
            </a:r>
            <a:r>
              <a:rPr lang="en-US" dirty="0" err="1"/>
              <a:t>Dorthy</a:t>
            </a:r>
            <a:r>
              <a:rPr lang="en-US" dirty="0"/>
              <a:t> Peterson. Dir. Dominic </a:t>
            </a:r>
            <a:r>
              <a:rPr lang="en-US" dirty="0" err="1"/>
              <a:t>Machi</a:t>
            </a:r>
            <a:r>
              <a:rPr lang="en-US" dirty="0"/>
              <a:t>. </a:t>
            </a:r>
            <a:r>
              <a:rPr lang="en-US" dirty="0" err="1"/>
              <a:t>Perf</a:t>
            </a:r>
            <a:r>
              <a:rPr lang="en-US" dirty="0"/>
              <a:t>. Beth Harrison. </a:t>
            </a:r>
            <a:r>
              <a:rPr lang="en-US" i="1" dirty="0"/>
              <a:t>Yolo Farm To Fork</a:t>
            </a:r>
            <a:r>
              <a:rPr lang="en-US" dirty="0"/>
              <a:t>. Yolo Farm to Fork.org, </a:t>
            </a:r>
            <a:r>
              <a:rPr lang="en-US" dirty="0" err="1"/>
              <a:t>n.d.</a:t>
            </a:r>
            <a:r>
              <a:rPr lang="en-US" dirty="0"/>
              <a:t> Web. </a:t>
            </a:r>
            <a:endParaRPr lang="en-US" b="1" dirty="0" smtClean="0"/>
          </a:p>
          <a:p>
            <a:pPr lvl="0"/>
            <a:endParaRPr lang="en-US" b="1" dirty="0" smtClean="0"/>
          </a:p>
          <a:p>
            <a:pPr lvl="0"/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Carbon Cycle Review  P. 84 NB</a:t>
            </a:r>
            <a:br>
              <a:rPr lang="en-US" dirty="0" smtClean="0"/>
            </a:br>
            <a:r>
              <a:rPr lang="en-US" dirty="0" err="1" smtClean="0"/>
              <a:t>Obj</a:t>
            </a:r>
            <a:r>
              <a:rPr lang="en-US" dirty="0" smtClean="0"/>
              <a:t> TSW review how important the carbon cycle is to us.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9790" y="2560320"/>
            <a:ext cx="3529857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Carbon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does CO2 cycle through the Biotic and abiotic factors?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List 6 processes of the Carbon cycle.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2" y="2514698"/>
            <a:ext cx="5866689" cy="41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If demand is constant, how does an increase in supply impact the price of the product?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62" y="2557463"/>
            <a:ext cx="3741023" cy="3741023"/>
          </a:xfrm>
        </p:spPr>
      </p:pic>
    </p:spTree>
    <p:extLst>
      <p:ext uri="{BB962C8B-B14F-4D97-AF65-F5344CB8AC3E}">
        <p14:creationId xmlns:p14="http://schemas.microsoft.com/office/powerpoint/2010/main" val="42849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Greenhouses &amp; Carbon Cycle Activity. p. 85NB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"What happens to the carbon dioxide you breathe out or the carbon dioxide released from a burning paper</a:t>
            </a:r>
            <a:r>
              <a:rPr lang="en-US" dirty="0" smtClean="0"/>
              <a:t>?”</a:t>
            </a:r>
          </a:p>
          <a:p>
            <a:r>
              <a:rPr lang="en-US" dirty="0" smtClean="0"/>
              <a:t>How </a:t>
            </a:r>
            <a:r>
              <a:rPr lang="en-US" dirty="0"/>
              <a:t>does the carbon cycle influence the greenhouse effect?</a:t>
            </a:r>
          </a:p>
          <a:p>
            <a:r>
              <a:rPr lang="en-US" dirty="0"/>
              <a:t>How do greenhouses utilize the greenhouse effect to promote plant growth?</a:t>
            </a:r>
          </a:p>
          <a:p>
            <a:r>
              <a:rPr lang="en-US" dirty="0"/>
              <a:t>How is greenhouse plant cultivation a sustainable practice?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49" y="579549"/>
            <a:ext cx="4744926" cy="7717278"/>
          </a:xfrm>
        </p:spPr>
        <p:txBody>
          <a:bodyPr/>
          <a:lstStyle/>
          <a:p>
            <a:r>
              <a:rPr lang="en-US" dirty="0"/>
              <a:t>Students will draw the carbon </a:t>
            </a:r>
            <a:r>
              <a:rPr lang="en-US" dirty="0" smtClean="0"/>
              <a:t>cycle. </a:t>
            </a:r>
            <a:r>
              <a:rPr lang="en-US" dirty="0"/>
              <a:t>L</a:t>
            </a:r>
            <a:r>
              <a:rPr lang="en-US" dirty="0" smtClean="0"/>
              <a:t>abeling </a:t>
            </a:r>
            <a:r>
              <a:rPr lang="en-US" dirty="0"/>
              <a:t>the 6 processes that take place: </a:t>
            </a:r>
            <a:r>
              <a:rPr lang="en-US" b="1" dirty="0"/>
              <a:t>Photosynthesis, Cellular Respiration, Exchange, Sedimentation &amp; Burial, Extraction and Combustion</a:t>
            </a:r>
            <a:r>
              <a:rPr lang="en-US" dirty="0"/>
              <a:t>. Students will gain a better understanding of how carbon cycles between the atmosphere, geosphere, hydrosphere, and biosphere form their graphical simulation of the carbon cycle.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5" y="9776"/>
            <a:ext cx="686752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Bayer Crop Science P. 85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is Bayer Crop Science in West Sac?</a:t>
            </a:r>
          </a:p>
          <a:p>
            <a:r>
              <a:rPr lang="en-US" dirty="0" smtClean="0"/>
              <a:t>What does Bayer Crop Science do concerning agriculture?</a:t>
            </a:r>
          </a:p>
          <a:p>
            <a:r>
              <a:rPr lang="en-US" dirty="0" smtClean="0"/>
              <a:t>Give 3 examples of how  they are involved in agriculture.</a:t>
            </a:r>
          </a:p>
          <a:p>
            <a:r>
              <a:rPr lang="en-US" dirty="0" smtClean="0"/>
              <a:t>How does it relate to Farm to Fork?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1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28" y="631066"/>
            <a:ext cx="11024316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11/8  Food Inc.</a:t>
            </a:r>
            <a:br>
              <a:rPr lang="en-US" sz="3100" dirty="0" smtClean="0"/>
            </a:br>
            <a:r>
              <a:rPr lang="en-US" sz="3100" dirty="0" smtClean="0"/>
              <a:t>Obj. TSW make connections between how food is produced and why Farm to Fork is so important. 86 NB</a:t>
            </a:r>
            <a:endParaRPr lang="en-US" sz="31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4" y="2415113"/>
            <a:ext cx="2704304" cy="381963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impression was left on you by the movie Food Inc.?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did you learn from Food Inc. that changes how you think about food?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If you got to meet </a:t>
            </a:r>
            <a:r>
              <a:rPr lang="en-US" dirty="0" err="1" smtClean="0"/>
              <a:t>Micheal</a:t>
            </a:r>
            <a:r>
              <a:rPr lang="en-US" dirty="0" smtClean="0"/>
              <a:t> </a:t>
            </a:r>
            <a:r>
              <a:rPr lang="en-US" dirty="0" err="1" smtClean="0"/>
              <a:t>Pollan</a:t>
            </a:r>
            <a:r>
              <a:rPr lang="en-US" dirty="0" smtClean="0"/>
              <a:t> in person, what would you like to ask him?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11/12 Nourish.org</a:t>
            </a:r>
            <a:br>
              <a:rPr lang="en-US" dirty="0" smtClean="0"/>
            </a:br>
            <a:r>
              <a:rPr lang="en-US" dirty="0" smtClean="0"/>
              <a:t>Obj. TSW learn p. 88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3914" r="1412" b="6462"/>
          <a:stretch/>
        </p:blipFill>
        <p:spPr>
          <a:xfrm>
            <a:off x="1298575" y="3258355"/>
            <a:ext cx="4651464" cy="211213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three things about the video that you learned.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does Nourish relate to Food Inc. and to Farm to Fork?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has Nourish changed your thinking about food?  And what is healthy.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9013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459" y="605118"/>
            <a:ext cx="10945906" cy="16808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11/13 Understanding where our food comes from</a:t>
            </a:r>
            <a:br>
              <a:rPr lang="en-US" sz="2400" dirty="0" smtClean="0"/>
            </a:br>
            <a:r>
              <a:rPr lang="en-US" sz="2400" dirty="0" smtClean="0"/>
              <a:t>Obj. TSW explain three aspects of how this class has impacted themselves, or the school or the community. </a:t>
            </a:r>
            <a:br>
              <a:rPr lang="en-US" sz="2400" dirty="0" smtClean="0"/>
            </a:br>
            <a:r>
              <a:rPr lang="en-US" sz="2400" dirty="0" smtClean="0"/>
              <a:t>P. 90 NB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410021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If someone were to ask you, “What was the Farm to Fork” class like?  How would you describe what was taught in the class?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29" y="2477837"/>
            <a:ext cx="3783078" cy="366693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12" y="4076340"/>
            <a:ext cx="4249270" cy="20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2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If supply is constant, how does the increase in demand impact the price of a product?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0272" y="2878138"/>
            <a:ext cx="5082653" cy="329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Eating Foods in Season</a:t>
            </a:r>
            <a:br>
              <a:rPr lang="en-US" dirty="0" smtClean="0"/>
            </a:br>
            <a:r>
              <a:rPr lang="en-US" dirty="0" smtClean="0"/>
              <a:t>Obj. TSW learn about the seasonality of food. P. 44 NB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242217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five fresh food choices you love to eat?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months are they in season?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 a typical grocery store, are those same foods available all year round?  Why?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http://www.sustainabletable.org/seasonalfoodguide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934" t="9977" r="12021" b="9921"/>
          <a:stretch/>
        </p:blipFill>
        <p:spPr bwMode="auto">
          <a:xfrm>
            <a:off x="724369" y="3327109"/>
            <a:ext cx="5456975" cy="2919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993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Recording your SAE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Log on to: </a:t>
            </a:r>
            <a:r>
              <a:rPr lang="en-US" dirty="0" smtClean="0">
                <a:hlinkClick r:id="rId2"/>
              </a:rPr>
              <a:t>http://www.theaet.com</a:t>
            </a:r>
            <a:endParaRPr lang="en-US" dirty="0" smtClean="0"/>
          </a:p>
          <a:p>
            <a:r>
              <a:rPr lang="en-US" dirty="0" smtClean="0"/>
              <a:t>Click Student</a:t>
            </a:r>
          </a:p>
          <a:p>
            <a:r>
              <a:rPr lang="en-US" dirty="0" smtClean="0"/>
              <a:t>Enter Chapter #: CA0577</a:t>
            </a:r>
          </a:p>
          <a:p>
            <a:r>
              <a:rPr lang="en-US" dirty="0" smtClean="0"/>
              <a:t>Username:</a:t>
            </a:r>
          </a:p>
          <a:p>
            <a:r>
              <a:rPr lang="en-US" dirty="0" smtClean="0"/>
              <a:t>Password:</a:t>
            </a:r>
          </a:p>
          <a:p>
            <a:r>
              <a:rPr lang="en-US" dirty="0" smtClean="0"/>
              <a:t>Profile Set Up: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2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The Future of Farming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Obj. TSW learn about Sustainable Agriculture in America. P.46 NB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2560320"/>
            <a:ext cx="5003471" cy="383850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229338" cy="331012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Describe farming in California, how is it different possibly from other states?.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5 products (other than your favorite) we grow in California.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might farming in California change in the next twenty years?  Think of climate, technology, resources.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2012 Census of Agriculture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1913</TotalTime>
  <Words>2166</Words>
  <Application>Microsoft Office PowerPoint</Application>
  <PresentationFormat>Widescreen</PresentationFormat>
  <Paragraphs>232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Garamond</vt:lpstr>
      <vt:lpstr>Wingdings</vt:lpstr>
      <vt:lpstr>Organic</vt:lpstr>
      <vt:lpstr>Farm to Fork</vt:lpstr>
      <vt:lpstr> Urban and Rural Food Practices Obj. TSW learn about the different types of growing food to meet market demands. P. 42NB</vt:lpstr>
      <vt:lpstr>School Grown Greenhouse</vt:lpstr>
      <vt:lpstr>Supply &amp; Demand Copy this Graph </vt:lpstr>
      <vt:lpstr>If demand is constant, how does an increase in supply impact the price of the product?</vt:lpstr>
      <vt:lpstr>If supply is constant, how does the increase in demand impact the price of a product?</vt:lpstr>
      <vt:lpstr> Eating Foods in Season Obj. TSW learn about the seasonality of food. P. 44 NB </vt:lpstr>
      <vt:lpstr>Recording your SAE </vt:lpstr>
      <vt:lpstr> The Future of Farming Obj. TSW learn about Sustainable Agriculture in America. P.46 NB </vt:lpstr>
      <vt:lpstr> Vacaville Skating Center has confirmed our  slot for 5:30-7:30 on December 9th.   </vt:lpstr>
      <vt:lpstr>Economics of Food Obj. TSW understand why and how food is imported. P. 48 NB </vt:lpstr>
      <vt:lpstr>PowerPoint Presentation</vt:lpstr>
      <vt:lpstr>Out to Pasture –The Future of Farming p.45 NB</vt:lpstr>
      <vt:lpstr>Computer Lab Activity </vt:lpstr>
      <vt:lpstr>Computer Lab Activity A grape from Chile p. 49 NB</vt:lpstr>
      <vt:lpstr>How much would you pay? Obj. TSW apply the basics of supply and demand at a local grocery store. P. 50 NB</vt:lpstr>
      <vt:lpstr>Greenhand Test</vt:lpstr>
      <vt:lpstr>Sustainable Agriculture Video 25 minutes p. 47 NB</vt:lpstr>
      <vt:lpstr>Take a trip to the local grocery store.  Find your original 5 food/ drink items. Answer the following questions…p. 51NB</vt:lpstr>
      <vt:lpstr>Lesson 2: Poverty, not just a lack of Money</vt:lpstr>
      <vt:lpstr> Poverty, Not Just a lack of $ Obj. TSW learn about poverty and why it still exists. </vt:lpstr>
      <vt:lpstr>Feed the Need Obj. TSW research local, state-wide, country-wide, and international programs that work to feed people.  </vt:lpstr>
      <vt:lpstr>Genetically Modified Organisms Obj. TSW learn the pro’s and con’s of producing/ growing GMO’s by reading a articles about GMO’s. </vt:lpstr>
      <vt:lpstr>Solutions to Feed the Need: GMO’s Obj. TSW research the pro’s and con’s of GMO’s as a solution to decrease poverty. </vt:lpstr>
      <vt:lpstr> GMO Video Obj. TSW watch a video about GMO’s and take notes about some benefits and concerns about Genetically Modified Organisms. </vt:lpstr>
      <vt:lpstr>Who Controls the Food? Obj. TSW have a greater understanding of why countries import and export food. </vt:lpstr>
      <vt:lpstr>Activity: Who Controls the food? </vt:lpstr>
      <vt:lpstr>Lesson 3: Genetically Modified Organisms</vt:lpstr>
      <vt:lpstr>GMO Research Activity </vt:lpstr>
      <vt:lpstr>Guest Speakers = GMO</vt:lpstr>
      <vt:lpstr> Pro’s &amp; Con’s GMO’s Obj. TSW create an argument for or against GMO’s. </vt:lpstr>
      <vt:lpstr>The Great GMO Debate Split the class in ½, facing each other. Present opening arguments, opinions and rebuttals.</vt:lpstr>
      <vt:lpstr>Lesson 4: Populations-People &amp; Carrying Capacity</vt:lpstr>
      <vt:lpstr>  Earth’s Carrying Capacity Obj. TSW learn how the increase in world population will have an impact on them. </vt:lpstr>
      <vt:lpstr>Earth’s Human Population Growth </vt:lpstr>
      <vt:lpstr>Activity: Population Growth Analysis</vt:lpstr>
      <vt:lpstr>United Nations Integrating Population Issues into Sustainable Development</vt:lpstr>
      <vt:lpstr> Earth’s Carrying Capacity Obj. TSW understand that Biocapacity of countries and the carrying capacity of the planet are interlinked. </vt:lpstr>
      <vt:lpstr> Sustainability Worldwide Obj. TSW apply and discuss why it is important for sustainable practices to be enforced worldwide. </vt:lpstr>
      <vt:lpstr>Online Article: Has Earth reached its Carrying Capacity?</vt:lpstr>
      <vt:lpstr>Maxine Abrulo – Coit Tower</vt:lpstr>
      <vt:lpstr>Summative Assessment</vt:lpstr>
      <vt:lpstr>Sustainability</vt:lpstr>
      <vt:lpstr>January 4th From the Soil Obj. TSW gain a better perspective of the importance of healthy soil. P. 80 NB</vt:lpstr>
      <vt:lpstr>Second Barcode</vt:lpstr>
      <vt:lpstr>Activity:  The Story of Food nourish.org </vt:lpstr>
      <vt:lpstr>11/5 Bayer Crop Science Obj. TSW learn about local companies that play a role in our Agricultural success. p.82 NB</vt:lpstr>
      <vt:lpstr>Final Presentation –PPT </vt:lpstr>
      <vt:lpstr>Carbon Cycle Review  P. 84 NB Obj TSW review how important the carbon cycle is to us.</vt:lpstr>
      <vt:lpstr>Greenhouses &amp; Carbon Cycle Activity. p. 85NB</vt:lpstr>
      <vt:lpstr>PowerPoint Presentation</vt:lpstr>
      <vt:lpstr>Bayer Crop Science P. 85 NB</vt:lpstr>
      <vt:lpstr> 11/8  Food Inc. Obj. TSW make connections between how food is produced and why Farm to Fork is so important. 86 NB</vt:lpstr>
      <vt:lpstr>11/12 Nourish.org Obj. TSW learn p. 88 NB</vt:lpstr>
      <vt:lpstr>11/13 Understanding where our food comes from Obj. TSW explain three aspects of how this class has impacted themselves, or the school or the community.  P. 90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49</cp:revision>
  <cp:lastPrinted>2016-12-01T00:32:29Z</cp:lastPrinted>
  <dcterms:created xsi:type="dcterms:W3CDTF">2015-10-12T13:54:38Z</dcterms:created>
  <dcterms:modified xsi:type="dcterms:W3CDTF">2016-12-02T00:01:56Z</dcterms:modified>
</cp:coreProperties>
</file>