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8"/>
  </p:notesMasterIdLst>
  <p:sldIdLst>
    <p:sldId id="256" r:id="rId2"/>
    <p:sldId id="293" r:id="rId3"/>
    <p:sldId id="257" r:id="rId4"/>
    <p:sldId id="267" r:id="rId5"/>
    <p:sldId id="291" r:id="rId6"/>
    <p:sldId id="292" r:id="rId7"/>
    <p:sldId id="258" r:id="rId8"/>
    <p:sldId id="268" r:id="rId9"/>
    <p:sldId id="263" r:id="rId10"/>
    <p:sldId id="259" r:id="rId11"/>
    <p:sldId id="260" r:id="rId12"/>
    <p:sldId id="262" r:id="rId13"/>
    <p:sldId id="266" r:id="rId14"/>
    <p:sldId id="264" r:id="rId15"/>
    <p:sldId id="294" r:id="rId16"/>
    <p:sldId id="281" r:id="rId17"/>
    <p:sldId id="282" r:id="rId18"/>
    <p:sldId id="295" r:id="rId19"/>
    <p:sldId id="269" r:id="rId20"/>
    <p:sldId id="286" r:id="rId21"/>
    <p:sldId id="287" r:id="rId22"/>
    <p:sldId id="271" r:id="rId23"/>
    <p:sldId id="302" r:id="rId24"/>
    <p:sldId id="297" r:id="rId25"/>
    <p:sldId id="298" r:id="rId26"/>
    <p:sldId id="300" r:id="rId27"/>
    <p:sldId id="301" r:id="rId28"/>
    <p:sldId id="299" r:id="rId29"/>
    <p:sldId id="273" r:id="rId30"/>
    <p:sldId id="288" r:id="rId31"/>
    <p:sldId id="289" r:id="rId32"/>
    <p:sldId id="304" r:id="rId33"/>
    <p:sldId id="275" r:id="rId34"/>
    <p:sldId id="303" r:id="rId35"/>
    <p:sldId id="276" r:id="rId36"/>
    <p:sldId id="278" r:id="rId37"/>
    <p:sldId id="290" r:id="rId38"/>
    <p:sldId id="280" r:id="rId39"/>
    <p:sldId id="283" r:id="rId40"/>
    <p:sldId id="279" r:id="rId41"/>
    <p:sldId id="284" r:id="rId42"/>
    <p:sldId id="309" r:id="rId43"/>
    <p:sldId id="306" r:id="rId44"/>
    <p:sldId id="305" r:id="rId45"/>
    <p:sldId id="308" r:id="rId46"/>
    <p:sldId id="307" r:id="rId4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5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2E0A1-1E9C-424B-ABAC-5F3E8301E220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111"/>
            <a:ext cx="5608320" cy="366183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551"/>
            <a:ext cx="3037840" cy="465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551"/>
            <a:ext cx="3037840" cy="465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7B1F1-4707-400E-ADAA-500A5E7A4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4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28C577-EB56-4541-869A-5E91D4B3AC28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21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qtzQdQEGaU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WZwbVJCNec" TargetMode="External"/><Relationship Id="rId2" Type="http://schemas.openxmlformats.org/officeDocument/2006/relationships/hyperlink" Target="https://www.youtube.com/watch?v=2MUnGBXjtG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irW-lzRMgI&amp;index=3&amp;list=PL7PWWDmA0aQMJqnxafEwN2uFdL0Srn9kU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delivery.superstock.com/WI/223/1555/PreviewComp/SuperStock_1555R-315915.jpg&amp;imgrefurl=http://www.superstock.co.uk/stock-photos-images/1555R-315915&amp;usg=__hkCO9kgsIzouFs_6U24cprloVKs=&amp;h=350&amp;w=273&amp;sz=92&amp;hl=en&amp;start=17&amp;um=1&amp;tbnid=3VclXTmUpltmxM:&amp;tbnh=120&amp;tbnw=94&amp;prev=/images?q%3Dcomposition%2BStyle%2Bnotebook%26um%3D1%26hl%3Den%26rls%3Dcom.microsoft:en-us:IE-SearchBox%26rlz%3D1I7GGLG_en%26sa%3D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www.google.com/url?sa=i&amp;rct=j&amp;q=&amp;esrc=s&amp;source=images&amp;cd=&amp;cad=rja&amp;uact=8&amp;ved=0CAcQjRxqFQoTCJPr79D51scCFQIoiAodHZcOmw&amp;url=http://petroleum101.com/what-is-a-petroleum-reservoir/&amp;psig=AFQjCNFOStnrBQRX6yy9r5DUNUlLWnzgig&amp;ust=144123518026266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fa.org/SiteCollectionDocuments/finalafnrstandardsv324609withisbn_000.pdf" TargetMode="External"/><Relationship Id="rId2" Type="http://schemas.openxmlformats.org/officeDocument/2006/relationships/hyperlink" Target="https://www.ffa.org/resources/educators/classroom-video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youtube.com/watch?v=MYOmjQO_UMw&amp;list=PLzkQfVIJun2Kl_ZEVTYA-qXlloRYQP3kv&amp;spfreload=5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nrcs.usda.gov/wps/portal/nrcs/detail/national/technical/nra/nri/results/?cid=stelprdb1041887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oharafamilyfarm.com/show-rabbits" TargetMode="External"/><Relationship Id="rId2" Type="http://schemas.openxmlformats.org/officeDocument/2006/relationships/hyperlink" Target="http://laughing-duck-farm.blogspo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arensmc@earthlink.net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dust-bowl/videos/migrant-mother-photo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nourishlife.org/2011/03/from-the-soil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ucdmc.ucdavis.edu/hr/wellness/_docs/planting_guide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Healthy Soil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Farm to Fork </a:t>
            </a:r>
            <a:r>
              <a:rPr lang="en-US" dirty="0" smtClean="0"/>
              <a:t>1</a:t>
            </a:r>
          </a:p>
          <a:p>
            <a:r>
              <a:rPr lang="en-US" dirty="0" smtClean="0"/>
              <a:t>Healthy soil</a:t>
            </a:r>
            <a:endParaRPr lang="en-US" dirty="0" smtClean="0"/>
          </a:p>
          <a:p>
            <a:r>
              <a:rPr lang="en-US" dirty="0" smtClean="0"/>
              <a:t>Week 3  August 29</a:t>
            </a:r>
            <a:r>
              <a:rPr lang="en-US" baseline="30000" dirty="0" smtClean="0"/>
              <a:t>th</a:t>
            </a:r>
            <a:r>
              <a:rPr lang="en-US" dirty="0" smtClean="0"/>
              <a:t> – Sept 2nd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1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Worms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worms help the soil?</a:t>
            </a:r>
          </a:p>
          <a:p>
            <a:r>
              <a:rPr lang="en-US" dirty="0" smtClean="0"/>
              <a:t>Aerate the soil</a:t>
            </a:r>
          </a:p>
          <a:p>
            <a:r>
              <a:rPr lang="en-US" dirty="0" smtClean="0"/>
              <a:t>Provide a habitat for worms</a:t>
            </a:r>
          </a:p>
          <a:p>
            <a:r>
              <a:rPr lang="en-US" dirty="0" smtClean="0"/>
              <a:t>Worms recycle nutrients from decomposed organic matter to the soil</a:t>
            </a:r>
          </a:p>
          <a:p>
            <a:r>
              <a:rPr lang="en-US" dirty="0" smtClean="0"/>
              <a:t>Worm casting add fresh matter to the soil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9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Worms help loosen the soil so plants can get at more nutrients and grow bigger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34" y="2451889"/>
            <a:ext cx="4408869" cy="33927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7" y="2452820"/>
            <a:ext cx="5576418" cy="37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Watering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" y="2434107"/>
            <a:ext cx="10856890" cy="34417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you know if you are watering enough?</a:t>
            </a:r>
          </a:p>
          <a:p>
            <a:r>
              <a:rPr lang="en-US" dirty="0" smtClean="0"/>
              <a:t>Hand check – Use your finger</a:t>
            </a:r>
          </a:p>
          <a:p>
            <a:r>
              <a:rPr lang="en-US" dirty="0" smtClean="0"/>
              <a:t>Water in the Morning – give plants a drink before temp. or wind increase</a:t>
            </a:r>
            <a:endParaRPr lang="en-US" dirty="0"/>
          </a:p>
          <a:p>
            <a:r>
              <a:rPr lang="en-US" dirty="0" smtClean="0"/>
              <a:t>Watering with purpose – seedlings and transplants need more frequent watering, can be more shallow</a:t>
            </a:r>
          </a:p>
          <a:p>
            <a:pPr lvl="1"/>
            <a:r>
              <a:rPr lang="en-US" dirty="0" smtClean="0"/>
              <a:t>But more established plants need deep watering so roots can grow deep into the soil.</a:t>
            </a:r>
          </a:p>
          <a:p>
            <a:r>
              <a:rPr lang="en-US" dirty="0" smtClean="0"/>
              <a:t>Adding Compost – increases the moisture content</a:t>
            </a:r>
          </a:p>
          <a:p>
            <a:r>
              <a:rPr lang="en-US" dirty="0" smtClean="0"/>
              <a:t>Mulching – adding a top layer of rice hulls, dried grass clippings, straw</a:t>
            </a:r>
          </a:p>
          <a:p>
            <a:pPr lvl="1"/>
            <a:r>
              <a:rPr lang="en-US" dirty="0" smtClean="0"/>
              <a:t>Prevents evaporation from the surface layers of the soil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write an AXES Paragraph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</a:t>
            </a:r>
            <a:r>
              <a:rPr lang="en-US" dirty="0" smtClean="0"/>
              <a:t>ssertion – Statement or claim</a:t>
            </a:r>
          </a:p>
          <a:p>
            <a:r>
              <a:rPr lang="en-US" dirty="0" err="1" smtClean="0"/>
              <a:t>e</a:t>
            </a:r>
            <a:r>
              <a:rPr lang="en-US" b="1" dirty="0" err="1" smtClean="0"/>
              <a:t>X</a:t>
            </a:r>
            <a:r>
              <a:rPr lang="en-US" dirty="0" err="1" smtClean="0"/>
              <a:t>ample</a:t>
            </a:r>
            <a:r>
              <a:rPr lang="en-US" dirty="0" smtClean="0"/>
              <a:t> – Write an 1 – 3 examples of your statement/ claim</a:t>
            </a:r>
          </a:p>
          <a:p>
            <a:r>
              <a:rPr lang="en-US" b="1" dirty="0" smtClean="0"/>
              <a:t>E</a:t>
            </a:r>
            <a:r>
              <a:rPr lang="en-US" dirty="0" smtClean="0"/>
              <a:t>xplanation – How does your statement or claim or example happen?</a:t>
            </a:r>
          </a:p>
          <a:p>
            <a:r>
              <a:rPr lang="en-US" b="1" dirty="0" smtClean="0"/>
              <a:t>S</a:t>
            </a:r>
            <a:r>
              <a:rPr lang="en-US" dirty="0" smtClean="0"/>
              <a:t>ignificance – Why is it important?  Why do we care?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187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HW - AXES Paragraph F2F </a:t>
            </a:r>
            <a:br>
              <a:rPr lang="en-US" dirty="0" smtClean="0"/>
            </a:br>
            <a:r>
              <a:rPr lang="en-US" dirty="0" smtClean="0"/>
              <a:t>Email to me:   jmcallister@wusd.k12.ca.us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your knowledge of how to write AXES, write a paragraph about what F2F is, what it means to you and how it is a sustainable practice.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3" y="3411537"/>
            <a:ext cx="4214163" cy="2796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48" y="3411537"/>
            <a:ext cx="4930615" cy="279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4432301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2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Yolo Tomato Production &amp; 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Resource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034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429078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read a Soil Texture 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852" y="2428143"/>
            <a:ext cx="5008628" cy="33189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Your % must add up to 100%</a:t>
            </a:r>
          </a:p>
          <a:p>
            <a:r>
              <a:rPr lang="en-US" dirty="0" smtClean="0"/>
              <a:t>Start with Clay on the left.</a:t>
            </a:r>
          </a:p>
          <a:p>
            <a:r>
              <a:rPr lang="en-US" dirty="0" smtClean="0"/>
              <a:t>Read the % line horizontally.</a:t>
            </a:r>
          </a:p>
          <a:p>
            <a:r>
              <a:rPr lang="en-US" dirty="0" smtClean="0"/>
              <a:t>Next, Read the % line for Silt.</a:t>
            </a:r>
          </a:p>
          <a:p>
            <a:r>
              <a:rPr lang="en-US" dirty="0" smtClean="0"/>
              <a:t>Read the % Silt line diagonally down.</a:t>
            </a:r>
          </a:p>
          <a:p>
            <a:r>
              <a:rPr lang="en-US" dirty="0" smtClean="0"/>
              <a:t>Last Read the % line for Sand up diagonally left.</a:t>
            </a:r>
            <a:endParaRPr lang="en-US" dirty="0"/>
          </a:p>
        </p:txBody>
      </p:sp>
      <p:pic>
        <p:nvPicPr>
          <p:cNvPr id="4" name="Picture 2" descr="figure_08_2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80" y="339275"/>
            <a:ext cx="5943778" cy="613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92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406928"/>
            <a:ext cx="5228823" cy="1975664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 Ribbon Test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8/19</a:t>
            </a:r>
            <a:r>
              <a:rPr lang="en-US" dirty="0" smtClean="0"/>
              <a:t> </a:t>
            </a:r>
            <a:r>
              <a:rPr lang="en-US" sz="2700" dirty="0" smtClean="0"/>
              <a:t>Obj. TSW identify different types of soils. P. 10 NB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2382592"/>
            <a:ext cx="10149622" cy="3493276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Types of soil</a:t>
            </a:r>
            <a:r>
              <a:rPr lang="en-US" dirty="0"/>
              <a:t> </a:t>
            </a:r>
            <a:r>
              <a:rPr lang="en-US" dirty="0" smtClean="0"/>
              <a:t>Video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the three soil textures.</a:t>
            </a:r>
          </a:p>
          <a:p>
            <a:pPr marL="0" indent="0">
              <a:buNone/>
            </a:pPr>
            <a:r>
              <a:rPr lang="en-US" dirty="0" smtClean="0"/>
              <a:t>2. Name three soil types.</a:t>
            </a:r>
          </a:p>
          <a:p>
            <a:pPr marL="0" indent="0">
              <a:buNone/>
            </a:pPr>
            <a:r>
              <a:rPr lang="en-US" dirty="0" smtClean="0"/>
              <a:t>3. What soil is 20% Clay</a:t>
            </a:r>
          </a:p>
          <a:p>
            <a:pPr marL="0" indent="0">
              <a:buNone/>
            </a:pPr>
            <a:r>
              <a:rPr lang="en-US" dirty="0" smtClean="0"/>
              <a:t>30% Silt, 50% Sand?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88" y="0"/>
            <a:ext cx="6864612" cy="57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1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Ag in the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 from Video Ag in the Classroom- It’s all about you!</a:t>
            </a:r>
          </a:p>
          <a:p>
            <a:r>
              <a:rPr lang="en-US" dirty="0" smtClean="0"/>
              <a:t>5 min. </a:t>
            </a:r>
            <a:r>
              <a:rPr lang="en-US" smtClean="0"/>
              <a:t>30 sec.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67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Textures of Soil</a:t>
            </a:r>
            <a:br>
              <a:rPr lang="en-US" dirty="0" smtClean="0"/>
            </a:br>
            <a:r>
              <a:rPr lang="en-US" dirty="0" smtClean="0"/>
              <a:t>Obj. TSW learn about sand, silt and clay to understand how nutrients are held.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the three textures of soil?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properties might the three soil textures differ in? What would sand be good for?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could you determine your type of soil?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7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Science Notebook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219200"/>
            <a:ext cx="5257800" cy="5029200"/>
          </a:xfrm>
          <a:solidFill>
            <a:srgbClr val="F6F123"/>
          </a:solidFill>
        </p:spPr>
        <p:txBody>
          <a:bodyPr/>
          <a:lstStyle/>
          <a:p>
            <a:pPr eaLnBrk="1" hangingPunct="1"/>
            <a:r>
              <a:rPr lang="en-US" b="1" i="1" dirty="0" smtClean="0"/>
              <a:t>Front Cover</a:t>
            </a:r>
            <a:r>
              <a:rPr lang="en-US" i="1" dirty="0" smtClean="0"/>
              <a:t>:</a:t>
            </a:r>
            <a:r>
              <a:rPr lang="en-US" dirty="0" smtClean="0"/>
              <a:t>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Name, (Ag)Biology, F2F Rm.3 </a:t>
            </a:r>
            <a:r>
              <a:rPr lang="en-US" dirty="0" err="1" smtClean="0"/>
              <a:t>Bryte</a:t>
            </a:r>
            <a:r>
              <a:rPr lang="en-US" dirty="0" smtClean="0"/>
              <a:t> McAllister, Fall Term, 2016</a:t>
            </a:r>
          </a:p>
          <a:p>
            <a:pPr eaLnBrk="1" hangingPunct="1"/>
            <a:r>
              <a:rPr lang="en-US" dirty="0" smtClean="0"/>
              <a:t> </a:t>
            </a:r>
            <a:r>
              <a:rPr lang="en-US" b="1" i="1" dirty="0" smtClean="0"/>
              <a:t>Table of Contents</a:t>
            </a:r>
            <a:r>
              <a:rPr lang="en-US" dirty="0" smtClean="0"/>
              <a:t>: page 1 - 7: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Date, Title, Page #</a:t>
            </a:r>
          </a:p>
          <a:p>
            <a:pPr eaLnBrk="1" hangingPunct="1"/>
            <a:r>
              <a:rPr lang="en-US" b="1" i="1" dirty="0" smtClean="0"/>
              <a:t>Page 8</a:t>
            </a:r>
            <a:r>
              <a:rPr lang="en-US" dirty="0" smtClean="0"/>
              <a:t>, 1</a:t>
            </a:r>
            <a:r>
              <a:rPr lang="en-US" baseline="30000" dirty="0" smtClean="0"/>
              <a:t>st</a:t>
            </a:r>
            <a:r>
              <a:rPr lang="en-US" dirty="0" smtClean="0"/>
              <a:t> Warm – Up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Ag Biology - Agriculture</a:t>
            </a:r>
          </a:p>
          <a:p>
            <a:pPr eaLnBrk="1" hangingPunct="1">
              <a:buFontTx/>
              <a:buNone/>
            </a:pPr>
            <a:r>
              <a:rPr lang="en-US" dirty="0" smtClean="0"/>
              <a:t>Biology – Levels of Organization</a:t>
            </a:r>
          </a:p>
        </p:txBody>
      </p:sp>
      <p:pic>
        <p:nvPicPr>
          <p:cNvPr id="3076" name="Picture 5" descr="SuperStock_1555R-31591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1371600"/>
            <a:ext cx="34020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04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 from Video -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Activity in the Garden:</a:t>
            </a:r>
          </a:p>
          <a:p>
            <a:pPr lvl="1"/>
            <a:r>
              <a:rPr lang="en-US" sz="2400" dirty="0" smtClean="0"/>
              <a:t>Name your soil.  How do you know what it is?  Use your Flow Texture Chart to help identify your soil.</a:t>
            </a:r>
          </a:p>
          <a:p>
            <a:pPr lvl="1"/>
            <a:r>
              <a:rPr lang="en-US" sz="2400" dirty="0" smtClean="0"/>
              <a:t>What type of soil do garden plants grow well in?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99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566670"/>
            <a:ext cx="10192553" cy="17193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Name that Soil</a:t>
            </a:r>
            <a:br>
              <a:rPr lang="en-US" dirty="0" smtClean="0"/>
            </a:br>
            <a:r>
              <a:rPr lang="en-US" dirty="0" smtClean="0"/>
              <a:t>8/22 Obj. TSW name the type of soil from the % texture &amp; visa versa. P. 12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556932"/>
            <a:ext cx="10110986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type of soil is 30% Clay, 30% Silt,</a:t>
            </a:r>
          </a:p>
          <a:p>
            <a:pPr marL="0" indent="0">
              <a:buNone/>
            </a:pPr>
            <a:r>
              <a:rPr lang="en-US" dirty="0" smtClean="0"/>
              <a:t>And 40% Sand?</a:t>
            </a:r>
          </a:p>
          <a:p>
            <a:pPr marL="457200" indent="-457200">
              <a:buAutoNum type="arabicPeriod" startAt="2"/>
            </a:pPr>
            <a:r>
              <a:rPr lang="en-US" dirty="0" smtClean="0"/>
              <a:t>If you were to make a Silt Loam, What % </a:t>
            </a:r>
          </a:p>
          <a:p>
            <a:pPr marL="0" indent="0">
              <a:buNone/>
            </a:pPr>
            <a:r>
              <a:rPr lang="en-US" dirty="0"/>
              <a:t>o</a:t>
            </a:r>
            <a:r>
              <a:rPr lang="en-US" dirty="0" smtClean="0"/>
              <a:t>f each of the soil textures would your need?</a:t>
            </a:r>
          </a:p>
          <a:p>
            <a:pPr marL="0" indent="0">
              <a:buNone/>
            </a:pPr>
            <a:r>
              <a:rPr lang="en-US" dirty="0" smtClean="0"/>
              <a:t>3. If you were to make a Sandy Clay Loam, </a:t>
            </a:r>
          </a:p>
          <a:p>
            <a:pPr marL="0" indent="0">
              <a:buNone/>
            </a:pPr>
            <a:r>
              <a:rPr lang="en-US" dirty="0" smtClean="0"/>
              <a:t>What % of each soil texture would you need?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24" y="2354896"/>
            <a:ext cx="5379076" cy="45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2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23" y="643944"/>
            <a:ext cx="10882647" cy="1642055"/>
          </a:xfrm>
        </p:spPr>
        <p:txBody>
          <a:bodyPr>
            <a:noAutofit/>
          </a:bodyPr>
          <a:lstStyle/>
          <a:p>
            <a:r>
              <a:rPr lang="en-US" sz="3200" dirty="0" smtClean="0"/>
              <a:t> Porosity &amp; Permeability</a:t>
            </a:r>
            <a:br>
              <a:rPr lang="en-US" sz="3200" dirty="0" smtClean="0"/>
            </a:br>
            <a:r>
              <a:rPr lang="en-US" sz="3200" dirty="0" smtClean="0"/>
              <a:t>8/23 Obj. TSW  Learn about Porosity and Permeability of soils and how to create healthier soils. P. 14 NB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think porosity is?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think permeability is?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might they be important to soils?</a:t>
            </a:r>
            <a:endParaRPr lang="en-US" dirty="0"/>
          </a:p>
        </p:txBody>
      </p:sp>
      <p:sp>
        <p:nvSpPr>
          <p:cNvPr id="4" name="AutoShape 2" descr="data:image/jpeg;base64,/9j/4AAQSkZJRgABAQAAAQABAAD/2wCEAAkGBxQSEhUUEhQUFRUXGBwYFhgXGCAbHBwYGhwcGh0YHBwbISggHBwlHBwYIjEhJSkrLi8uFx8zODMsNygtLisBCgoKDg0OGxAQGywmICQwLS8sNDQsLCwsLC8vMi8sLDQsLCwsLCwsLC8sLCwsLCwsLCwsLCwsLCwsLCwsLCwsLP/AABEIAKwBJgMBIgACEQEDEQH/xAAbAAACAwEBAQAAAAAAAAAAAAADBAECBQYAB//EAFEQAAIBAgMEBAkGCA0DBAMAAAECAwARBBIhBRMxQSJRYfAGMlJxgZGhscEUI0Ji0dIkM3Jzk7LT4RUWNENTgpKUosLi4/Fkg7R0o7PUVGOE/8QAGQEAAwEBAQAAAAAAAAAAAAAAAQIDAAQF/8QALhEAAgIBAwMCBQMFAQAAAAAAAAECEQMSITEEQVETImFxgZHwQqGxIzJSwdEF/9oADAMBAAIRAxEAPwD64o81MChL31/fRb9+5ryzpkUloHfvpRXbv3NBJoWGIvjsekKhpCVBYKNGN2PBQALkm2gpRvCCDIsgdmDlgoWN2e6aODGBnGUizXAtzo+0sFvd3ZrbuVZOF75b6acONZv8BSJKJ4pVWQNN48ZZck7I5BAKnMGjUg3tx0p4qLW5nZtYXEJIqujKysoZWUggg6gjXgaYHfvas/Y+CEEMcSksEUC50JPNiAbC5ubDQXp/N37mhKr2CEBrzC1RH376Va3fvegKLOfSeA760QfZ7vNXmHHv8aoLVuww1GTSuIuWHf40YHTv9lUk76furMVLcyE2tCEV85ysJLdFtd0GL6dgVvPavQ+EcDK7Z2ARVc50dLo2isgcAuCdBlvrpWePBp7BDNeNd+Ixu9QJxIDmN+llL6WA0GtN4zYW8sd4VKxRopC3s0TiRXsdDqB0af2h3DTbdiVVLCYEhjl3EmcKnjMyZSyqPKIAqz+EMCsBmJvk6SozIBL4jF1Uqoa9gSRQpdmTMwk36LLkaJiIrqUY3FlaQkMp53I11FCTwbRYpIkchXSGMXAJUQiwPHUmjUfIG5DkW3YDMIwWz52iF42Cl0uTHny5M1lY2vwF68nhLAwLZ2ChQ4JRwGS4AaO4G8BawGW98w6xQm2KCVObhiGxHAa5g65OP1zr2UhhPA9Ei3QKAKE3TrCFkUxOroztch7FFuLAG1ZaXywbmi/hAm9jj3cwMgdrtEyhQhF82YaDXjwqF8IoSpbM+gUgGNwziQlUKKQC4Y6C1RidlPIY2llDFRIj5UKq0coAKgF7qRlGtzxOlKYbwayIAjxq6mMpIkIVrx8N5Y2e4JBtl4ki1Goh3NHYO0ziN8bWCTNGt1KtYIh6QbUNdiK0ye//ACaz9kbPMIkzSGRpJTKxKhdSqrYAE6DKO2tC3fuKSdXt8Ao9fvpV46oO/e9FHfvegBkEd7fuqp797VJNVvWsyEcVtNUkEVnZyAxVEZsqk2DNbRQTe1+Nj1UqvhBCWtd7HOEbK2VzGCXVGvZiArefKbXtRJ9mtv8AfRyFGZFSQFAwZULMvGxVhncXHlcKTj8HrZVMrmOMyGJMo6JkVl1b6QUOwA07b03to24T+M0GRnO8ChUfpRsMySNkV1B1YZj56v8Aw/FYkiQMHEe7KEOXZc4AU9adK/CwN7ULEbBDqil2GWKKIaco5EkB1PMoB6artDwfSZ3dmGZpFkXMquoKx7ogq2jKVv1a8DR9qZt+4xDt6JyojEjswzFUQkouYpd+AXpKwsdTka17UCHwkRlu0coYyPGqZbsxjLBiNeACm97WuBzFWg2Ju3EkUgjYoscgWNcjKrO62UeIQXfUH6Wt6FiPBtW+ncLK8kYaNXVd7cuhDeMCxuDoRYa0fZYNyu1PClFgd4A0hESyA5GKLnHQDm4tfW45c7V0pGvp78q5rE+DYZJESVo0lRUlVEUAlVy5l6PQuLAgcgOFdHfv3NK9NbBp2EUeevVCjv3FTUZ8gZAFZPhXj2giVkdY7zRIXZbgK7hSbHsNObS2hFh4zLMwRAQCxB0zEKOAvqSB6awsR4SYDEKtps4V1cZEc6objghuOyqRW6dbGYou25C+6OJXd78xjE5U1G5EmS/4vNnJXNb6JFr0vhtt4lxnVgwjgnlCqo/CDFKyRsp+irgA6delbH8ZcJbLc5fJ3MlvVu6t/GbDeU/nEMunqThwplJeDL5i/gvj5ZSxkkikTIjKQ8ZIc5swtHwS2W19fGuax28IJLRI2IRWOKWKaS0bRBGgmkG7YC3FF8fUc7itxPCrCWurvY63WGWx7bhdfPSeL27gpDGWZ/mpN4oEMgGYo8ZuMmvRdqKavdDU6MnaPhPLHC5WYZ4/lDRy2jVJUhy2JupzHMxS0dr2JuNK2JdtyZ8URKA8IO5wwy3lG4Eiub9NgzlgMht0Lcb0SPwrwZClXLC11Ihcix6iI+rqov8AGrDXBvJccDuJdP8A271m67Aa+JkxbaxG5aT5RCU+bbMJYd5qrl0To5ASApUProwvzrt8NLnjRhchlVhmFjqAdRyPZWEPCnCW1MnH/wDHl+KUdfCzDtfKZmsbHLh5msRxBsmh7KzuXCFe3JrNQS3fuawx4ZYVvFMp1IuMPKdeBGkZ1vy7Kg+FeH65/wC7T/cpKa5KJo6FW81eY+b2Vz48L8N/1H92n+5Vv44Yb/qP7tP92hT/AD5mKeEOP3UuHUzLBG5kDvZfoqCozMCFN+Z6+2skbdkMYMuIEA3crRS5EG/KSukbdJSDmjCPlWxO80rRl8JcIzo5+UlkzBfwaf6Qsfo66AVZfDbCtqDMwBtcYeY6g2I8Q8DpVIulx+bgaEcXtbEhZ5MxUp8nBjygCPfCPeyMSpIyAsRe4GpINaGCx0pwk7/KICQW3MpkDqoyrbeMqqt1ctqF4Zb3qB4ZYX/qP7rN+yq48L8P1Yn+6z/sqN7cAqjITwhzNh1fFtBG0eJLyM0ZvJFLEqlZMuQrZ2sbC4HXVf4yS3w13yyE4YSI2VQ6zSBGdYipfxDcnMAp011rRm8JsGJFnb5QGRGjDHDzgBJGQkWyAXLIlqe/jPF5GLPmwk/3KaKb4X5uLaXLMabbcm4kZZx8oDASwnKBAhmCFiuQsMqfTa4N81rV5dryKIC+IikRpXXLFIjyOCyKljkAkCXYOFANiDfStCXw4wasEZ5FfyWhkDebKVvRp/C7DoLuMSq3A1w0w1OgHicSa2mS/SbVG6s3yO//ADapUVz8fhdh+QxH92lH+QVf+N2HHLEf3eU/CoModCorx9Nc0fDTCjS2I4hf5NLxIJA8TiQDbzUT+NsHkYn+7S/cpnBoQ3ie/c0ntSQrDKymxWNyD1EKSDxrLPhbBbxcT/d5Pu0N/CfDyZoiuIa69IbmTxWuvULXsfVWjFt0kHUo7sx12tNlDQzPNfC55yUBMUuaEDKoUWORpjkN/wAWPSZsXK77uGeRoDNCqzgKWuyymVA2WxACxnNbQuRyrXj8IYgoUR4kAAAfMvyFhz6q83hEn9Hir/mG+2ruE/8AERSj/kZmysXiXxWV3RbSyq8TMcxhUMIysYjsCbRvnzm4Zh2AXhDtaWI43JKxK4aV4sjfimSMH5xCvEtqr5je5Fq1x4QJb8Tiv0DfZQcZtiGWJ4pIcUUkUqy7lhdWFiNBcaGssc7vS/sFzh5M+XazKZMk0s0WWIM5OTdys5BBfIci5RdhYldOF69s3acjCL5TNJGlpQrqMud1ndFDNkv+LCEaDNmJrTxPhdDGuaRcQouALxNxOgAF7knsrx8LIrmyYknsiJ9xNLO4umgxalwzJw2KxTma88cTBZwQzFihBIiYR7oBQot0gzZgb68ul8HMWZIFYhwbsOkxe+ViMyvZcyG11JAuCKQPhXF5GI827+Bb4VP8bIuO5xXadweQv7qRu1QaOjVu/c16qYWcSIjrfK6hlv1MARz7a9UZbPcBg+Hf8lH/AKjC/wDkxVyOJ2bCxuY0J67AH1rY113h4fwUf+ow3/kxdtc09zwv59f30Mr2X1HivJnfIWX8RKynkshMkZ7CHJZfOpFDxGJE0OUdFncQuul1JNpBcKdQmYgjsNaAv2j0H91ZW0YN26zA2UOhlXlYBk3guRYqGF+sL2UsGm6YzNdSBw0AHVbTsso0+yp3hHM9fE+rxhQ+PMHzEG49ZqSunnty+xaQIhs6YRxlCwAiZoxrYZVN0Gr20QrTmGdXbQgjnax9yms6DBIZZ2MYLZlJYqSbFE01XTh2U1Fs2IliY0B8oAKw8zAgj1086sCs1hJYdXVxH3KVli6WdGaOThnTmOphbKw/KPmIoGzWJMqXLiNwqsdWIKK+pUakFiL9lNScRwv1H95v7KybxytPcDSkqZlpiXSVxKFCStdXU9HecxlLEoWte2ovfXWnwR3X/bPvqMThw6lXBKnQ8fR1WI01rKnklhsbpKlwCznK6A6XYjNmA0ubC3E8zTt+o/iZJRRrqT3B+5Rcx73+w1n4ydoFzyREC9gVaJrnkFGYMx7AL1Bxcj+JCV6jMUQa9i5m9FhWninF1JUaM1JWmHxs7KvQ/GMckYN9XbQa24DVjrwU0JHOHRUkjdFVQoZbyIbcyyG467sBqaEuz2LiRp3zgFQI7RqAeOXQsCeGa96P/BsZtmBk/OM0h/xXqkXhUKldiPW5bcF8PjUkF0dXHWrA+zeGvT4xUtxZibKigFmPUASQLcSSQBzqJtmxuAGiU24dE6eY6W9FL4HDBJpB09FTKHd2spvfLnYkAsOA00FRSi1sUss6TSFD81GquHtlMhJXVQSABobG1zqBrTrRym+bETG+nRVVA05Whv6bmrDtt6bfE1SV1RS7FbAXOi+rgdeqmjmnFaYuhXji3bQngIFUSQHKyrbioBKsL9MZgC1wdba3HOvYMuzlGzFMNpGTzMgzAk24pGQguRxvrTGzYWAZ2BDyHOwudNAqppYaIFB7b0KBQs8i6fOBZBpc3UCNhzOgEZ9Jp1kfuinygaU6b7D8bDr+PuLe6r5tf3Ee8LUMDzv6f9TfCqheq3o09wrnHsRxXi4pvJSCUWtf5t3Y/S6gR6ad3g6wdetfv1GFF8SY2BIkw7hjrwR1BHH/APafVQNlFt0qsWzp82518ePonTPztfzEV2546sMJ/T9yEJVlkmHLDrHs7+2rbJkAnlXyo0Ze0Izq3DjYsv8AaFDYmw1PrP36Br8owxXjncNoPEMUhPXpmEfsrdC6zoPURvGza2njhCmaxYkhUUaFnPBR0ewm/IAmsVopJL792bnlTNGi9gCgM3nYnzCiY47zFG9ssKhV0HjyAMxsVI0TIAfrN117dDs9Q/Z1frupk56IukiHTYFp1NCo2dGPFBjPlKxU+vMPUb1obO2kwcRTEMW/FyDKMxH0XANg/HhoddBwqqLx5ez4CqT4cOjI2ax7Tccww6YsQbEHrtXNg6ueKe7tdy2XBGaoti2zYs3N8kMZQeSZHmDNpfU5FH9Xtoj9tvT/AKj8KWMzOIZXtmObDzflqSytrcWJVjz0lFM5SOFwOy492T30euT9W+z3Rum2x14PC9uz09XZYVWe2VvF8U+T5PpNSqc+PDWw9+U/rVE8nQYXPA8z1dRf4VyL+46GjuPB8/guH/Mx/qDsr1V2C34Lh/zMf6i16qZV72SozfD0/gn/AH8N/wCTFXLM1+Xs+1a6fw8H4J/38N/5MVcubdnrH3vhS5P7V9R4nmFuA9n+mpV7Dn6/stVSw7kc/wCvUZAefuPuzVEYytrYRY41ZMyhGUsgdwpRmyuMu8sLKxbQDVaYkw5iN4iCPpI7aW8pWN8nmNwatttfwaa1/wAWx4HkL+T2dde2n0ysOvzmsnHSIEZv7RKr5mbqqytpfP8A0KxDAYuxMkkRRZbMhtcKoUAB7R9BtL9WvGn4tsR/zTiV+SxtmN+V8tso6ySAKaJHm9I+/VoQAdLez4XPsrOaYadGXs/Chr5rpiVN5GUgks92ve7CSM30BHK2hFO/LmjFpxl4ASLcRnz8N36bjXjyqcQQsyXNrxPe9wCoZLE5so0JPP6RqG2lANN9Fr9dT+rf30W2wB2INiANeYsR6CEN/XRRe2vDqJP3l09FZUuFUsm4OV3JylCMhUaszKTlIA04AkkC9TPjGTMhnhDDmI2ZgO1VLAHz6UNPg1l9kwqpY8WjZo0ZjciMWKot5Oiqg5bDydb1oCTtHr4/4xS2y3jyWicMFuSQSTckklha4JNzrbjXn2hGDYPmbhlQO59SA+umkpTlw2zJpIY3t+Y/tf7lTn83LmPtPupDD4+SUXihcqSbO7ZFNja4Au9uPIXq02FncHNPux1RJw/rS3v6hS6adPYKYeWVUXM+VVHFjYD17usl8Rv5QEimKxG7SRgI2a18iF1XTUE8b2A7ae2fGIGzSIJ7EHeXzSDXU5GYg/8AbseyhbIxceQjMoKswbNZSekTnIYBukLHXrPVXSoRxxU4u3/BLVKTcWqDPMyqrRTZs0gj3cseWRWN2IbIVsQgZvE1AuDRlgJIaZw5U3VOCKeTAGS5YdZ4cgKRieOXFq0ZDBImuR4rFmULYgZWKrnF9bbytwqbc/b8LVPNJWnGNbIOOLV27Bk35X9R9ytSWOjZ5Yt3cyIkkirfx8pRShueYa3DiRTxAPf7TXthoJJJJRbIF3SEW11DSMLDhcIt7fQNP0eL1MqXbexeonog2VgmDoHTxWFwbEevorYjmL1O96yD6Qf8xpCfEXkaTDIXjP4zVVDN5UNwNeOYmytYWN71GI2qoBCB2l4CIh1YtyBzEBV+twtzqeXEozaW4+OeqKYzFi1ScMxCqkLl2JFhneMKDpxYq1uvLQMfjVzmVA6hgA+9jeNGK6K4cpZCBp0gARl1FqWwsSsyMWLkozvmAHzwYIRlYabsDKoBOjk63udKV0VSzkZQLsTl8Ucb6a11Ty+lBYavz9fBCMNc3kuge+cccPOD1Bc3HqZAV9ND2di1E5M/QcDIgNyqlrMVMmXJvWGTog6DS5N61diYcph41YWNibG11BYlVPmUhbdlY2BTOJM4vmmmDAjiBK6gHon6AXn1V0Tx4+lrIlfz7E4zlnuDYzfLNOp0JcSAdauigHxhzVh6KKHHWvrX79JmP5hmzEvBLkjYnpZGMd4iSblRmy9fQXmKfOmmvrb71cXVw0zU1+rc6MErWnxsVDDll7eHwJqw52B6tAfgprxv1+0/F6gAHq9h9965C31EMVJk32hsrQYgk9WbdStqAeiigk6cRWj6r9lifZc0EWWeJmAKPmhcW06YBW/RAIzLl4/TqzYaaHoLG86DxCrLmVfJcO4GgsAwvcDUXrvlhlmwxlHdrZnNrWPI1LvuFNudr9tr+039lIYrHjK+RkAUEPIzWjTTRdB0pD5AN+ZtRMVh2WMyTnQWCYeN7B3awVZHGUm55Cwte97VEWAAUs2VnCm1lGVBY9GNQpCr2jU8zU3gWFp5OfH/AEdZPU2h9z6BsA/guH/Mx/qDtqajwf8A5Lh/zMf6i9lepJ1qYxleH8gXBksQAJsOSSdABiIjfjXFjbKN+L3sp+or2/tMyp7a7rw3DfJGy8Q8RBIJFxMltBxF+VcR8sdejOpQHQSa5CTy1S6G/I6dtRlTiOiibRk+lBOB1hlb2Ca/qvVZttxi+bfeYxScSbDjcXua0VQ9R7dD9yk9pi+7SzdKVPK/mzvfJHkAemkjTe6GENqyu8ZvFkiJAlLZd5kJAYqoBAFjqS1wL6Xp3BJ85MxA8YRiw4KijTxfKZjftFNSpmBVhowIN+YIsfGYcjWFszG7vNvLhCcu8YDLvYxu3vropyA5jYFs3ZVI7xaAb5J629Z++KVxuJZcqoRndgi5tQNCzMRmN7KGNuZAoyajom4PC2o9BA91JbSmOZFjVnlVg4TW+QXDk6aXUso62IpIK3Rm6QeHZMd8zLvG8uTpH0dEBR2KRWhHGCOv1H35/hURTq6qykEHgdPVxJuOYtpVidNb+m/xsKDb7mMnaOAVWWSONc9wjKTlVhJ0QzWK6hgp4agEVoYLBrEiolrDibC7Hmx0bU/ZSj4lWnjiDLoS7AEakKQqDLfpXOa3UvbWmQe303+NqeTdJM3cTx2zI5ltIinqYKMwPG4bd+zhpQcXjG3YwrgI8jBAyLlV4tS+UBbq+QFSANM9x2Pkeb2fbSW1kAjDjLeJlkHi8Bo/Pmhb2VXp88oe1dyeTHGe77DUcXCygDl0f9vqq4Ts9lv8g99UAA8nj9WrZR2f4fhXOUKnTmfWfvilsZhY5bGRVYjVWJ6Sn6rby49dO2Pb6L9nUKkgm5Gb/FRi2tzUZGJgmzI8cwdkDBRKBbK+W6Zka/FVIJuRbjrVsPtV2Yp8mkzr42UoQOq7FfpcRxuL07iZN2rOxYKqlmJvwAuefZVdm4fLHd7bxjnk4eM3K55KLAdgqssjmrnuKopbRBSYaSQfOPu0tqkZIJ88nRP9nL56GQ90wyyM0LKcykXtGhUZVZQSAxIFjfQNrWloOFvRb4Ck8W27lSRtEIKMSOBJDIxLE2GjC/Wy1seacXUdrBOClu0M5uXDqF/ZbMfdXgp7g/coltLi9uvW3r0FZTbTUsFjjZyQSpyhUsLDMHYarcgXW/O2tIot3sNdcgUXLM0hvYzGIdV2ghfrFhmiI15ntq+05XLIiWNmjL31ALNaMEZrNrmbKbX3YHOrYfCuiFTaZXOaWMk2Lk5i0TC2Qg2sDp0RwNaOGwsU0Dxw5o3zBjnuHWVSCrvme7aqNdQQNK9LDihlalF7pLb4o5MmSWO01yxU4c6nfz5/L3ut7eTn3duzLak2MiytnljRZCt5cubpAZcxAeyOwAFyCtwDpwrWwcxdA1mB1BHS0YHKy8dbMDrRCDre/UQc3D0vqPtrkXUTi6nuu6Zf04tXHYnauGWLDpGgsglitqTcmVTcnW5Lak2N7mqFT1ew/cq+y8EJMPLAbhVdo0IHiqAjpawPiFhbXgoFAwhzKcyoHUsj6C2ZCVNgRwNr8OBFdXXrUo5Fw0Q6X2uUHyFseoj1/dFVLdvt+0irmIdQ9AHwSpVDy+PwUV5h2AJoVkBVuBHIgEHkQQSQQbEHrFauyMQ0kQL+OpKOfrIbZtR9IWbj9KkXcjibc9SbADidXHupnYKHdFyLbxy4uLHLoqnXrVQ3H6Vep/5cpamuxw9dWlPvYttNi86LxWFc5Gv4yToqdLjRBJ+kFROegR9U8T2drUOAhnmfQlpWHL+btFbXMfoGiy3ykajo9o5f1a5Opya8zfxOnp4acaOw2G34Nh/zMf6i9ler2wB+C4f8zH+ovbXqLVtjCvhmPwST8qPq/pErkHRToQCCLWstiOq1rV2HhgfwSXzp/wDIv1q4jHzsqEqMzFlReNszsFBPHQXudeANcsldBT3FVlXDkI7fNNcxE2JUjUx8y2mq2F9COQouGUyPvWXKqgiNSAG1tmdxY2JAAA4gXvxo2EwAQ5jmeQixka+Y+bQBR9VaPfuT9rChKS7DFhy9XewFI7JU7q+pDPK30tQ8ruPpDk1X2jickbsCMwBy3sekeio8Y/SIo2Hw4RFReCqF69FFr+Kbmj+kwq2y4Sb7qPXqAH+a1NYXCpGLIiL+Sqj3JqameQRqWchVHMgjjy8Qa68KWDyyA2vCnJiRvD6GOVPTc9grK2akikuHJnbdu8VkDSZLdN2ay3VrLoqtyucw10pj5I58aVyOpAEv52QZvUwoGzYAssoUs3Rj1Zy5v0769Ls0FgK1LdfHt/eb+ymk6pIFCx2dHkMWUKp104huIe7MxzXsb1fZ8heJWa17G5AFiQxXMLJwNr8edRtCdlWyayPdYxqLtY6k5RovjE9QpaKZoY1V4uiigDduJDYW1IbKx1udAeNDmITT14fb9lZPhOWaCSNeLxyE6nRI1Lu3jHqC+d6vFtqBgSr57G1kQsfNYDjVtn4qFklbEExtMhjs6OoSIgjKWsFuSSWI7Byrp6TC5ZFq4W5LNk0xtD5PDjw+t96ozHmTbzn9pSmzMWJY1a4LDotYg9NdG4Dr18xFOlfP7fgK5ZJptMqnZQ6nl7PtNQAD/wAD7hqZGygkmwGpJuB6zpWVJjDMSsILRA2kbMEY2+hGW67gFuom2tGEdTM3R7aEu8ARFLIZER3AGUdIEqOhdmsDe17a3rUDHtt5iPgKUxuPi3aKqmMxOr7pgAcgurFLHK9lYtoeWtM6ciPRl9luNdPU4Y46Ud15I4cjnd7Bsw5n2/bIfdUMuliLg8iNCOo9FR/iryg25/4vsoU84jRn06Cljw5C/aa5FuWAbL2Vhys0skcYQO1rjoqsahWa2q2zh/VVcMWdmmZSpcAIpBUrEviKdVF7ksfyrcqrEhdI4RrFEAJGNvnZR4w1t0A9yfKPYNdFIxfl6LdfYK9Dq8yUVij25ObDBtvI+/AH1esfGSqx9CeF14sTE1iNVZWYXs3JlFvOeunGB7eH1v3UBgTNhxr+Nzc+CxyHmT1iufpJP1o15K5q9OV+AeEFzKdLGaU8uGcjn2jrpnL3ty/R0DAjKXiNw6SSEjUEq7s6sBcEqQ3HsND2nMMpjzBSw6RNuhHfpyseQAvY82KitkhKeZqt2zQaWNM0vB5bwCQ/zrNLw+i5OS/R/o8mtZ8j7iSQSBlVpGdXschDkEgsospBJFmtewtei4zaqtGEw4lQjLpu8r7kDUxBh0iOjcAXAJ0qMLi5soMc6SKeBkS5t1Zo8nbxF+Ner1MsOhY5cdn2OLCsik5r7ATtCLk4P5Jze5q98vhAvvYrdedPdnJv2ca2Nm7TZmMci5HsWXKxKOosCQTYggkXUjnoTSu0dodMpCitIts8jC4jvqBxuz2+jcdprlfRYlBT17FV1OTVo07i+FwJns0issA1CMtjIeILC11QeSdW56aHdSQHQEE9hHqsCK598Erm8zGZramSxHoQAoPVyqr7OhtrEgtzUZCO0FcpB7RTYuuxYVohHb9wT6aeR3JhYRleZdejKx52tJaW+pA+nVntrw4HyfhekkZlvKxz5CYpiLXyqc0UthqSEezW8/AU6JAy3DXBFwb3GvV0zXH1OOsmpcPdHRhftp8o7LweH4Lh/wAzHy+ovZXqt4NrfC4f8zH1eQteqisNifhcPwSX+p+uvZXB7XX5tmAGZCJBfnkOYjUcwCPTXd+GP8jm8y9XlrXGzoGDLfxgV4jmCPLHurlls0/zsMuWWUAjQCx83PXktXvbgD6L/AClNm4jPEhNr5bMLjR10ZdX5EEcqbXXuD96pS2Y9im01uqg3sZYvK5OrD6Wuqimb+njxt9ppPaqk7pIyAzSAglCwAju5JUILjQDjxYVYRYgabyL9C4P/wAoF/RTLeK+oAWBgV5HdgC6OyKDboKOBUZdCy9LNzv2Voqeq/Dt+AFZ38HEEyLKxl4EuVysBeyMquBlFzYgZhfiaYwuMDHIwySW1UkG461IBzjza9YFNLd2jcFGLrJIchkV8pFmAsQMuUhydNAbi/E1LYifMIwsSZgWOrPlUEC5A3akkkC3n6qPicUEYKAzORcIuht1ksECjtJ9dAjnkEpYwvlKBboVksQzHUKSba+ytD4gYzhsFZi7EyORlvYAAXvZQFNr8TqSdKbZjbifWR/mHupIbUivZiUPD5xWQetyFPor0u04wcqkyP5EYzE2/JUgctSbC9BqT5QeD2z2sZgDoJiePNlR2+n5TE+mmwe32/6qX2dCyoM187Eu9gbZmNyPF5aD0UyEPb7a0qv88BRn4rAXLNCwilI4gAq3UJFv0h28a9suKSYlXmRHUXdFh6Q5ZlZmZSp8oL6qf9ftpfEQZrEEo6m6OOKn0mxU815iujBlhGX9SNonljKUfa6YvicGgkKRAu623k0vzmQkXyxrbIJLEHgAtwdeFM4aEIoVbgDtN9dSSdLkm5v20rsqVm3u8CrJvWLgEEdOzAgk6rawH5NuVaBXvp8Aa3U5XOdduwMWPSt+QOJgVxlcZh1G/EdXSFj21nYJtwVhZyyHSF2PLnETn4jl1jzVqN6fUfgtZm1Y98Vg4X+cYkXKiNlK2UixJbr00OlRg/0vgo/JqCP6t/R/oPvrM2lMJmGFDEhyd6VJsqCzFL3sHbojLa9iTRYtkwqACt7aZma7cPKLXHotU/wWyKohkcCPMY0fpJ0uIJsG168x9NNDRdt/IEtW1GnFHltlGUAAAWtoNLeKnvqSb8wfSD/mag4PECREddAyhraXF+RtqCOFGJ8/t+JqTTvcKIWP6t/R/t1WBPwiEEcpeX1QL+IOu3poeLnWMXcgDgB0SSeoDUsewVm4iF2kAa6NIhuBYGOC63UkfzkrAA9Sxkcda6ulTjL1O0d/2JZ3cdHdmptDGJOehh0mVTYSSEKtxx3ZCFj5wAONKjC3sCkMaBg7JGLl2HimR2KkhTqBbiB1UzABYgAAC1hYAWtw0HDSiC9hx9tHL1mSbYsOnhFIU2riQsZlLC8REoNxcZNWtZydUzDtvRQuWfEpcauJVGniyKBfjzdJOXG9ExMZdWTXpKy65uYt10fDYdcTFDKxdX3YUlGKm/0lNhY2cHza1XpcbzYZY1zsxc0ljmpv5GXicURMBHYyKpRdLgSS8LgDgqK7kfk9dNYbC5FCgNYcyDck6licnEk3NUaCMTMqKAsK5ANDeSQCR2JYXLZd3qes60aw46epfu1HqHorEntH+SmL3e99y5a3Z59Pey+6pHXx7R+4H31Hm+PwtVG148fQffmNcpUY2BxnN+MoHHyYowefWKy8fLh7l4cRHEWuWD3EUmnjKbKM31lJvzBofym8TRKdZ5pQxB1ESFUkIvzuMnnbspwrZbCwFrAADkNBovC3bXr5uojDHCDV7K/scUMLlklO63O58GmthMP+Zj/UHbXqH4N/yTD/AJmP9RaiuRM6KEvDhj8hny2JCggE2BOdbAm+lcSdqoPHzxtzQrITfqGW4b+qTeu48M/5FN+Sv661yjLx059X+3XPOqVru/8AQ65MtN8JGkjifdm2dWJV5Dp84gJ6JAFiGIzdlhc77UUEKBMz2uE3bAkDteygdt7a07uuPR/w/ZFSeIidZFlVC1lyOoHStfMGXorcg/R5g9Y1nFqWzQ1NEYSA3MkuXOwsAMpCJe9gebE2JPOwHACnAPN7PgKTXaJdbxIzA3ALMIxcGx8Zw1r3+jXkjmfVpET6sYDH+25N/QoofMw+L9vrb7aQ2pICFTKsjvfdq+oFuLkknKo6xryHGp+TTA3V0ceS8dieHB0QW/smh7J8aQyLlmJ6YIOiAnIFNhdAOdxc5rgGmUe5uwxszBLCuVTcnVnOrE+cC9uQW9gLU6O32m/62Y1Q687+o/5mPsonDs8+nvyUjdu2EsF0I5dWtvVcCsiXC7maIpYQtnjyaEI0lm6N72VmS1usi3E1qKOrXza+5W99LbW/Fr1mSK1/zinnbkDyqkJNbXyCS2DhR2ceofcq4Hm9Q+5VUcda+sftKsCOtfWPvUmwbKEeb1f6Ktbvr9g99UdgOa+sfepLG40qSkS7yXkFsQv1mN9BzsdTbSmqzNlkw8rTyyxXYIqQvHcjMRmdiCWtmUOtgTbVhpV8XjN2pZ4pxYXPzTH23K8bc6Ns95o41VUjAHENnZmYm7MzBQASSTwPHsoO19qAxqs0ZiO9iOuqN018Vso1vY5SAdDxtXpvF0847S9yX3OTXmUt1s/2FJcPPMLs4gU8FQBpP6zsCFPYvDroR2WYgrxlpGS91IW7q1swuI7sxABFydVFbt+vv6yKCbda+z71eesjWyOmk+T2FnVxdGuOwnQ9RFxYjqNWnnWPpOwXtNtfNYXJ8xoc2zYpGu8aMeu2vrAvRdjLh4IIZHEUbsgOawzt5j47G1uF6v03TxzN70kSzZfSXHJTBbKjSASSGSE2LvZzbpMSMyHMuaxA0W99KTOGz9IQLr9LEs7sO0RqFVPWDT80rTsHZWSJTeNWUgluUrX4W+ip4cTrXja/L2X+NX6nqoqVY0vnSJ4cUmrm38rEYcI8bZldA/AXjvbsBeUso/JIqmEx+9mkcjLJkiVlv4pUyArfOL9Pea8xlPOnwD2+i/wFZOLRopzKM2UoWcC/ioVDntIBRrfUbrqEM08kXjb54Kyxxi1KjXicA8ePb/uUUEdns/f8aDckcW7PG4GjBj1n03+JrlZUgr2ez/bquzHMUuQ/i5mupsejLbUaqNHC3FuYPXVmA7PZSO1VAhkZcoZFMinQdKPpqdBe11FX6XN6WRS+/wAieXGskXENhmN5TrdppL8RwYoOY5KKMW7fb9r0PDi0ky2/nM47VkUODprbMWHHipo9z2+37RS501klfkOJ+xFAb9R9XwzUDFystlQXkc5Ywb2vxzHh0VAJJ7O2rYvEBLXDMzaIg6TseoAk+vgKc2PgchMkmUyto2Xgi30jXge0nmey1W6Tpnllb4RPPnWNbcmRgoQGfLcqh3Ktqb7snOx0IzNMZCdeVO3HWPSR974Uts5RksQMwaQPwvnzsWv0Sb319NOAnXUj0n7wqPUSbyOyuJVFHZeDQ/BMP+aj/UHZXq94M/yTD/mY/wBUdteqvcSPCEvDQfgU/wCSvV5a1yrAa6Dj9X7a7HwlwbzYaWOOxZlGUE2FwwPG+lc0dkYz+hX9P++oTi5JV5ZRbMTW3Z/h+2ltpSFYzktnboR+Kem/RBNuQ8Y9imtUbJxn9Cn6c/bQZtg4xmjJijshJtv+JKlR6rmkhje1/wAoLaA4WHIgRb5VUBePAach3vRCptxPt+Jpr+BsVb8TGf8AvL8UJqRsbF8oI/0w+EVBwkZNCAt2esfE0ljgFaKTQFXCG2XVZTksbDy2Q+itkbGxn9DF+nP3RQNoeD2MkULu4h00bWc/QkV+o+TTxxtS3M2iDfmfePebVKdns/0ge+mBsXF8oov0wHui+NXOxsX/AEUP6a/vjal0M1oVNudj57f5r1nbXjd92kPjgtNYEC4hF8t7C13KC/bW3/AuMH81AP8A+hvhGtewWxcYkryNHASVVFtOwso6TfzZ1LexVro6bHH1Fr4J5ZNQenkUw02dQyElWAYEZtVOoPjd70UE9Z9bfeq2F8HcWhfLFh8jMWUb49HNqy/iTcZrkdQNuVMfwJjBwig/Tn/69SnjqVIaMttzKxszjKqdKR+igOa2guWNm8VV1PoHOlthxkQRljd3VZJCebuASdWtztw4AVuYbYOLWUyGLDnoBFG+OgzFmP4jn0f7IpXCeDuNijSMR4chFCA79h0VFhf5nja3Oqzxx9JU93yLGTc34BkDqHHs+6apNh1dWRgCrAg6f6ac/gTG/wBHhv07/s6kbCxnkYb9M37Oo6GUsy9mTkqVJu8TGNz1kcGsBpmXKfSae17fWfvCgp4LYxXaRFwoZnLPeV7MpsAD81oy20P1iK0E2JjP6PDfp3+EFPkx07TFTM3Gy5Y3bQkKbdptYDnxNh6aW2TDZc5Go+bW54RxHdKAbgWIXN/WrXm8HcaxUlMNZSWAM7kFx4hb5nxVbpW5kDqqMN4OYtEVQmGOVQL759bC1zaDiePppktOOly3/AOZfIAw72+wfGqOe9/tenTsPGc0wv6d/wBlUNsLG+Rhv08g90FR0Ox7QmQOz2fvqmGW+JiAB6KSuTYfUQA2W+uY/wBk0+dh4zycL+nk/Y1XC7CxiSs+TCm6qgG/fSxZibmE8SR/Zrp6WKjlUpcbks6bxtIzWw24k3Vvm3N4TbhzaLxCdNWXsJH0aaA7PYf2dO7Q2LipUKNHhRfUETvdWHBh8zxBtQl2DjdAVwZPM71xrz/mNKbq4Qc9UHyLgclGpgSe0+37aX2kpdN2NTMd3xPit458c8I859XXWkNhYzycL+mf9hVsNsHGLKZSuGY5ciDeyDKCbsQdzqWsvmC9pqWDGvUTm9imST0vTyW2hs3eEOjZJFGUG2YFeORlzagHUG4I9NY2Ngkj/GToL6KIsOWdj1KGLC/baw5103yLGc48N+nf4w1jnwexhkaRjhCToLu/RTki9Dz3PM16XUZMEvckmziwwzLZukZeHwRJJs0St43EzP2PKAMo+pHbz1ddnIpBh+accGjtfzMLnOOxhWwNgYv/AKT0M/7I1ZthYr/pv0knuKW9lefKeVyu/sdihBKqMPO93fKN4tvlCKDZ0scs8akg5tLFTqcpHEC+hhyGAZSCCLgrrcHmLKeum4vB7FLIkg+TgrmBs8mqsPF0jA8bKw48O2vR+DeIUvl+TBWYsFLMcpI1A+b4FrtblmNNnrJFS/V3+ImO4Srt2Ol8Gj+B4f8AMx/qioo2xsKYYIo2IJRFQkcCVFtLivVOUqY0U6QxbvrSW3Md8ngkmyZ8ig5b2vqBa+U240+e/e1BxuFSVGjcZlYWYcNL9ljSd9xzCk2/IshheFBOZUjRRIShEiPIGLbsEWWOW4sblRrrVI/CKZpVw6QJvrzq+aUhAYdyQQQl2DLOnIWrXxWyIZGZnS5coSbkG8d8hBBupF21FjrU4XY8MZRkSzIHANyT86VL3JuWLFFuTc6U6cV2FpmW/hQPkvyhYpC24EwRlYLqAcm9tkvrb0cKmbb0kbmGSFN8xi3YWS6Hell6TFLqVKNfQ30tT2P2Kj4RsJHZEKbtb3IC+k3NT/AeHCsu7uHKliWYnoeLZi2ZcvKxFqZOFG3M2PbsplWEQpvN7JE/zhyru0STOvQu10caWGunbQZPClxCJ2hURyQyzQ2kJNo0MgVxlAGZRe4JsdNa3MLsqGPKVQAoWZTck5nsGYkkliQBqbnSqQ7Cw6FisQ6SspBuQFfxlVToobmFtetce5nYjtHbLo0gSLPkWFr6myylwzMFDNlULfQc+VbOFmDojgqVZQwKm6kEA3BPEdtqy/4IwyHd5SrSD+kkDMI7m2bNewzcL8DatHCGNLQR5V3aLZF0yobqlgLadBgPyaWVdgq7GlHf/ivd++tQO/fWpA79xQCSBp3+2ver2VI78agjv3ND8/cBHq9leK9+4qQe/c17v31omOa/h2UXdo03IxXyY2Zi+sm7WS1reMRdb8Lm9BfwllWJZmiTLJBLNEA5uN2ocK/I3U8RwOlamC2DFGzSEBnMskoa3AuxI01FwDbNa9XTYmHGe0S2dSraG2VtWUC1lB4kC1UuHgG5mYjbc6iU7uK8EKzyDOdQ+dlRT1hUN2Ol+VF/jAbMwRbDFw4YXNiVlEJzH6wEp0+rWji9kwykGSNWIW1zfxQbhTa2YA8jcVaXY8Dybx4lL5la5v4yWKta9swsNbX0raoeDUwWw9oPNvBIojdTrHZgyg3te4swIFwy6HWtI0DCYCOLNu0ALEEniTbhqbmw5DhUpiVLtGD01VWYa6K2YKerXKfVSOuwUFaq281CgxKuXCG5Rsj6HRsoa3DqYeujE9+5oO0MVYd+4qQuteI0rwHfuKxj3r9v2163b7f31a3fuKkDv3FYBW3m9n20LGSZI3cWJVWYA9YUkX9NMd+f20PExZ0db2zKVJ6rgi/Hto9gWc1J4RzRqjOsTb2BZYwlwELPFHZyb5lvKGLADxSLc6jFbZxCTfJ7RNLvY0z2YJlljmfxcxIZTCdL6hl4XrYwWxoIY8ixR6oEc5F6QAtqNdDrpwr0GzIUsEiRQGzrZR49subhxsxHmNUlKNvbyKkzLj2zLdHIjMbzSYcJrnDRh+mSWINymqWFgw1NVG3JmWLcojvJhBPlXys8SmwuLgB3OW4uUAuK249nRCTeiJN4fphelwsdbeikYtm4UtJGsEWYAbwCMC4c5hrbW5S/orXHwGmObLxIliR8wbMNSEKa6g9BizKQeRJ1FPDv3vSOz2SxWIALGxjygZQCvEAG2mvG3OnCOrv7Km+QrguDUVI78aipye5jH21E7zYZA0qxs0gl3bFeiIyQCym69K2oIPbWBFiJikfylsUFELhGiD52nSV0BfIL3yCMqG6JzMTXalzb/mrKfdT69PP5yCjilXFlHkledZo1whyoSE3hCb8BR0XB6QINwOIsdae8IppVaASyERtiCp+Thwxj3chIaxLcl1WxFjauoJtQZ4lYoWUEoSyk30axFx22JHpoxyJvg2lnFTnEEIM064e82R2E2fxl3Rfdje+LnIz6HS/KjyYfFZMSzSTtIsmFjQpmRSrJhjLIicrtvOPDpDTWu0Q9/RV8nfSn9X4AaOOTCTRuzK+Ibd4xI41aR2X5O4jz3BPTUF3OZrkZdCAKQwLYlY3eQzPJurTxWnBzs6jOrXKqEBc2h1K8NQK761qHnoLJtwHTucRBA5MW/wDlJiSScZkEwbdssZTUHfZSSbXJPC+lVMWKCsxEuYw4ZXYhi+7E2IzAlCGziNkzZTm1POu9y0JTei8lvgyjyZ3g2jLCAzs/SbKWEgIW+i/OnObajM1ya1QK8wtUZ9PVSatTYeEXA79xXOeEGCkkllymcKMKTHu3ZRvgz5T0bXYaaHQ8wa6MV7LWWzAcXilxLNIxGI35aE4XLnEYXJHvN4B83+M32bPrYi3KjYLCzq8cl587Y3Eq+Z3KjDlsQYyULZQtxDYgX14611oWiFNKdZPgLRyO1S3yhEnaZwcO5Iw28UZhIoUlUcm9iQCTa/GkUw+LLxb6SRHyQZWVHcZh+MDbtglybhs4IsdK7ZoVzZ7DNYrm55eNr9V6q71tfCoZKzkcPs6Vt1nOI6eMxG++ccfMA4gRDQ9FLbvha+lDXA4tYwYTPvWw+KS7szAOpAw5Ic2DADQ87612YNWRb2reo9zaTjBFKI7WmdHkQMCs6mKyPdwDJnfMwRSAcoJv10muFnKlpI8UZThIljZCynfqZbZip8YXU3a68b8a+gyi1CFHX8DJHF4jBYjO+YMI2ndpMqu2YmCBUcCNlYpmEvA8cunV1ezEdYY1dmdgihnYZSxtxI5GmQeFXCaf8Us56gpUUJ79zUd++tEItVb/AApAk276VIFVL6evmasGrAOW26gbFMjJPIDheisLMLOZGAbolbHqblSuG2bi98hxEkmcNAVkRCwyqqbxCQ4VcziQNdTcMCCbadiIVzZsozWy3sL5eNr8bX5VcpVddKl+bi0cds/YbEYYSibXemfNK/UQgbpeKNLAdQpNNl4pYk3e+Ej4SZZS0hJMoeHdi5bR93vQpuPPXdOtu/bUE2oeoxtJxpwEgjyiOR0eUFlMRG7tGRdEMpvmawLFrA6250qmzpijGSHEGZsNAsb5wMs6q4JbpizKSpLWOlxrwrukbWiMLC/fjTeptwDTRxOP2ViGfVWMJlnLhVzXZ93u5MudLrYSgG+hYG3Mdfs6IpFGjszsqKGdrZmIFizAEi54mmI0vUZtbfbSyk3sZKiQnfuK9Ug16pyg2zW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302125" y="-890588"/>
            <a:ext cx="32004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95" y="3400023"/>
            <a:ext cx="4939976" cy="288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1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 Types of SAE’s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432" y="2433484"/>
            <a:ext cx="10958051" cy="344238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hlinkClick r:id="rId2"/>
              </a:rPr>
              <a:t>Ownership/ Entrepreneurship </a:t>
            </a:r>
            <a:r>
              <a:rPr lang="en-US" dirty="0" smtClean="0"/>
              <a:t>– caring for Chickens, Bunnies</a:t>
            </a:r>
          </a:p>
          <a:p>
            <a:r>
              <a:rPr lang="en-US" b="1" dirty="0" smtClean="0"/>
              <a:t>Placement/ Internship </a:t>
            </a:r>
            <a:r>
              <a:rPr lang="en-US" dirty="0" smtClean="0"/>
              <a:t>– Fiery Ginger Farms, Dave </a:t>
            </a:r>
            <a:r>
              <a:rPr lang="en-US" dirty="0" err="1" smtClean="0"/>
              <a:t>Vierra</a:t>
            </a:r>
            <a:r>
              <a:rPr lang="en-US" dirty="0" smtClean="0"/>
              <a:t> Farms, Andrew </a:t>
            </a:r>
            <a:r>
              <a:rPr lang="en-US" dirty="0" err="1" smtClean="0"/>
              <a:t>Codd</a:t>
            </a:r>
            <a:endParaRPr lang="en-US" dirty="0" smtClean="0"/>
          </a:p>
          <a:p>
            <a:r>
              <a:rPr lang="en-US" b="1" dirty="0" smtClean="0"/>
              <a:t>Research</a:t>
            </a:r>
            <a:r>
              <a:rPr lang="en-US" dirty="0" smtClean="0"/>
              <a:t>- best fertilization methods in  plants, Aquaculture project</a:t>
            </a:r>
          </a:p>
          <a:p>
            <a:r>
              <a:rPr lang="en-US" b="1" dirty="0" smtClean="0"/>
              <a:t>Exploratory</a:t>
            </a:r>
            <a:r>
              <a:rPr lang="en-US" dirty="0" smtClean="0"/>
              <a:t> - </a:t>
            </a:r>
            <a:r>
              <a:rPr lang="en-US" dirty="0"/>
              <a:t>Exploratory – Research possible Careers in </a:t>
            </a:r>
            <a:r>
              <a:rPr lang="en-US" dirty="0">
                <a:hlinkClick r:id="rId3"/>
              </a:rPr>
              <a:t>AFNR </a:t>
            </a:r>
            <a:endParaRPr lang="en-US" dirty="0" smtClean="0"/>
          </a:p>
          <a:p>
            <a:r>
              <a:rPr lang="en-US" b="1" dirty="0" smtClean="0"/>
              <a:t>School Based Enterprise </a:t>
            </a:r>
            <a:r>
              <a:rPr lang="en-US" dirty="0" smtClean="0"/>
              <a:t>– After or before school, managing working school garden, fresh food drive, research in a greenhouse, </a:t>
            </a:r>
            <a:r>
              <a:rPr lang="en-US" dirty="0" err="1" smtClean="0"/>
              <a:t>Biodigestion</a:t>
            </a:r>
            <a:r>
              <a:rPr lang="en-US" dirty="0" smtClean="0"/>
              <a:t>, Composting, Tower Gardens, Recycling program</a:t>
            </a:r>
          </a:p>
          <a:p>
            <a:r>
              <a:rPr lang="en-US" b="1" dirty="0" smtClean="0"/>
              <a:t>Service Learning </a:t>
            </a:r>
            <a:r>
              <a:rPr lang="en-US" dirty="0" smtClean="0"/>
              <a:t>– Farm to Fork Festival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39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55" y="471144"/>
            <a:ext cx="11243256" cy="13038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Learning about FFA Activity</a:t>
            </a:r>
            <a:br>
              <a:rPr lang="en-US" sz="3200" dirty="0" smtClean="0"/>
            </a:br>
            <a:r>
              <a:rPr lang="en-US" sz="3200" dirty="0" smtClean="0"/>
              <a:t>Match each of the following FFA words to what they are: P. 15 NB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2205" y="2086188"/>
            <a:ext cx="4718304" cy="4350930"/>
          </a:xfrm>
        </p:spPr>
        <p:txBody>
          <a:bodyPr>
            <a:normAutofit/>
          </a:bodyPr>
          <a:lstStyle/>
          <a:p>
            <a:r>
              <a:rPr lang="en-US" dirty="0" smtClean="0"/>
              <a:t>SALUTE</a:t>
            </a:r>
          </a:p>
          <a:p>
            <a:r>
              <a:rPr lang="en-US" dirty="0"/>
              <a:t>Written By E. M. Tiffany</a:t>
            </a:r>
          </a:p>
          <a:p>
            <a:r>
              <a:rPr lang="en-US" dirty="0"/>
              <a:t>I believe in the future of agriculture,…</a:t>
            </a:r>
          </a:p>
          <a:p>
            <a:r>
              <a:rPr lang="en-US" dirty="0"/>
              <a:t>National Blue and Corn </a:t>
            </a:r>
            <a:r>
              <a:rPr lang="en-US" dirty="0" smtClean="0"/>
              <a:t>Gold</a:t>
            </a:r>
          </a:p>
          <a:p>
            <a:r>
              <a:rPr lang="en-US" dirty="0" smtClean="0"/>
              <a:t>MOTTO</a:t>
            </a:r>
          </a:p>
          <a:p>
            <a:r>
              <a:rPr lang="en-US" dirty="0" smtClean="0"/>
              <a:t>This </a:t>
            </a:r>
            <a:r>
              <a:rPr lang="en-US" dirty="0"/>
              <a:t>consists of 5 symbols: cross section of Corn, the rising Sun, the Plow, the Eagle, the Owl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6783" y="2086188"/>
            <a:ext cx="5356232" cy="4350930"/>
          </a:xfrm>
        </p:spPr>
        <p:txBody>
          <a:bodyPr>
            <a:normAutofit/>
          </a:bodyPr>
          <a:lstStyle/>
          <a:p>
            <a:r>
              <a:rPr lang="en-US" dirty="0" smtClean="0"/>
              <a:t>EMBLEM</a:t>
            </a:r>
          </a:p>
          <a:p>
            <a:r>
              <a:rPr lang="en-US" dirty="0" smtClean="0"/>
              <a:t>Learning </a:t>
            </a:r>
            <a:r>
              <a:rPr lang="en-US" dirty="0"/>
              <a:t>to </a:t>
            </a:r>
            <a:r>
              <a:rPr lang="en-US" dirty="0" smtClean="0"/>
              <a:t>Do, Doing </a:t>
            </a:r>
            <a:r>
              <a:rPr lang="en-US" dirty="0"/>
              <a:t>to Learn,</a:t>
            </a:r>
          </a:p>
          <a:p>
            <a:pPr marL="0" indent="0">
              <a:buNone/>
            </a:pPr>
            <a:r>
              <a:rPr lang="en-US" dirty="0"/>
              <a:t>Earning to </a:t>
            </a:r>
            <a:r>
              <a:rPr lang="en-US" dirty="0" smtClean="0"/>
              <a:t>Live, Living </a:t>
            </a:r>
            <a:r>
              <a:rPr lang="en-US" dirty="0"/>
              <a:t>to Serve</a:t>
            </a:r>
            <a:r>
              <a:rPr lang="en-US" dirty="0" smtClean="0"/>
              <a:t>.</a:t>
            </a:r>
          </a:p>
          <a:p>
            <a:r>
              <a:rPr lang="en-US" dirty="0" smtClean="0"/>
              <a:t>CREED</a:t>
            </a:r>
          </a:p>
          <a:p>
            <a:r>
              <a:rPr lang="en-US" dirty="0"/>
              <a:t>I pledge allegiance to the Flag of the United States of America and to the Republic for which it stands, </a:t>
            </a:r>
            <a:r>
              <a:rPr lang="en-US" dirty="0" smtClean="0"/>
              <a:t>…</a:t>
            </a:r>
          </a:p>
          <a:p>
            <a:r>
              <a:rPr lang="en-US" dirty="0"/>
              <a:t>COLORS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3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Compost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7584" y="3268131"/>
            <a:ext cx="8976576" cy="3589869"/>
          </a:xfrm>
        </p:spPr>
        <p:txBody>
          <a:bodyPr/>
          <a:lstStyle/>
          <a:p>
            <a:r>
              <a:rPr lang="en-US" dirty="0" smtClean="0"/>
              <a:t>Materials: 1 – 2 Liter empty bottle of soda with top 1/3 cut off &amp; slits cut in sides.</a:t>
            </a:r>
          </a:p>
          <a:p>
            <a:pPr lvl="1"/>
            <a:r>
              <a:rPr lang="en-US" dirty="0" smtClean="0"/>
              <a:t>Soil, vegetable matter, water, red wigglers. Large spoon or spatula for turning compost. Thermometer, paper, pen</a:t>
            </a:r>
          </a:p>
          <a:p>
            <a:pPr lvl="1"/>
            <a:r>
              <a:rPr lang="en-US" dirty="0" smtClean="0"/>
              <a:t>Take pictures of your before and after compost bottle.  21 days.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5" y="0"/>
            <a:ext cx="2333625" cy="291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"/>
            <a:ext cx="2150772" cy="322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6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583072"/>
            <a:ext cx="9601196" cy="1303867"/>
          </a:xfrm>
        </p:spPr>
        <p:txBody>
          <a:bodyPr/>
          <a:lstStyle/>
          <a:p>
            <a:r>
              <a:rPr lang="en-US" dirty="0" smtClean="0"/>
              <a:t>Compost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886938"/>
            <a:ext cx="9601196" cy="43979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Data: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Graph 1: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Over time the temperature in the 2 liter bottle is higher. (10 font)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845" y="2398913"/>
            <a:ext cx="5563674" cy="334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2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FFA Officer Responsibility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FFA.org</a:t>
            </a:r>
          </a:p>
          <a:p>
            <a:r>
              <a:rPr lang="en-US" dirty="0" smtClean="0"/>
              <a:t>FFA Manual</a:t>
            </a:r>
          </a:p>
          <a:p>
            <a:r>
              <a:rPr lang="en-US" dirty="0" smtClean="0"/>
              <a:t>Page 48 in online Manual  </a:t>
            </a:r>
          </a:p>
          <a:p>
            <a:r>
              <a:rPr lang="en-US" dirty="0" smtClean="0"/>
              <a:t>Write down 3 key responsibilities for each of the offices on 3x 5 cards</a:t>
            </a:r>
          </a:p>
          <a:p>
            <a:r>
              <a:rPr lang="en-US" dirty="0" smtClean="0"/>
              <a:t>We will use flashcards and travel around to say the responsibilities and see if another person can name that officer </a:t>
            </a:r>
            <a:r>
              <a:rPr lang="en-US" dirty="0" err="1" smtClean="0"/>
              <a:t>postion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84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Compost Lab p. 17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983346"/>
            <a:ext cx="9601196" cy="3892522"/>
          </a:xfrm>
        </p:spPr>
        <p:txBody>
          <a:bodyPr/>
          <a:lstStyle/>
          <a:p>
            <a:r>
              <a:rPr lang="en-US" dirty="0" smtClean="0"/>
              <a:t>Data: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Table 1:  </a:t>
            </a:r>
            <a:r>
              <a:rPr lang="en-US" sz="1600" dirty="0" smtClean="0"/>
              <a:t>The temperature of the compost is </a:t>
            </a:r>
            <a:r>
              <a:rPr lang="en-US" sz="1600" smtClean="0"/>
              <a:t>higher than </a:t>
            </a:r>
            <a:r>
              <a:rPr lang="en-US" sz="1600" dirty="0" smtClean="0"/>
              <a:t>the room temperature.</a:t>
            </a:r>
            <a:r>
              <a:rPr lang="en-US" dirty="0" smtClean="0"/>
              <a:t>					</a:t>
            </a:r>
            <a:r>
              <a:rPr lang="en-US" smtClean="0"/>
              <a:t>											</a:t>
            </a:r>
            <a:r>
              <a:rPr lang="en-US" dirty="0" smtClean="0"/>
              <a:t>Quantitative Data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076" y="3230370"/>
            <a:ext cx="7429714" cy="305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Characteristics of Soils</a:t>
            </a:r>
            <a:br>
              <a:rPr lang="en-US" dirty="0" smtClean="0"/>
            </a:br>
            <a:r>
              <a:rPr lang="en-US" dirty="0" smtClean="0"/>
              <a:t>Obj. TSW learn how to create healthy productive soils.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did you observe yesterday during the porosity/ permeability demonstration?  </a:t>
            </a:r>
            <a:endParaRPr lang="en-US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The 2-liter bottle that had gravel with dirt allowed the water to flow faster than our beautiful healthy compost,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What else could we add to our compost that we are improving that might improve drainage/permeability? 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Healthy Soil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it take to create healthy soil?</a:t>
            </a:r>
          </a:p>
          <a:p>
            <a:r>
              <a:rPr lang="en-US" dirty="0" smtClean="0"/>
              <a:t>Does it drain well?  Can it hold onto nutrients that plants need?  What temperature should it be?  How does Compost help?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0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276" y="502277"/>
            <a:ext cx="4920601" cy="2936382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 Nutrient Availability</a:t>
            </a:r>
            <a:br>
              <a:rPr lang="en-US" sz="3100" dirty="0" smtClean="0"/>
            </a:br>
            <a:r>
              <a:rPr lang="en-US" sz="3100" dirty="0" smtClean="0"/>
              <a:t>8/24 Obj. TSW learn the relationship between pH and nutrient availability of soils.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>P. 16 NB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78" y="0"/>
            <a:ext cx="6769122" cy="5586169"/>
          </a:xfrm>
        </p:spPr>
      </p:pic>
      <p:sp>
        <p:nvSpPr>
          <p:cNvPr id="5" name="TextBox 4"/>
          <p:cNvSpPr txBox="1"/>
          <p:nvPr/>
        </p:nvSpPr>
        <p:spPr>
          <a:xfrm>
            <a:off x="611746" y="3438658"/>
            <a:ext cx="4701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What is pH?</a:t>
            </a:r>
          </a:p>
          <a:p>
            <a:r>
              <a:rPr lang="en-US" sz="2800" dirty="0" smtClean="0"/>
              <a:t>2. What pH is the most beneficial nutrient availability?</a:t>
            </a:r>
          </a:p>
          <a:p>
            <a:r>
              <a:rPr lang="en-US" sz="2800" dirty="0" smtClean="0"/>
              <a:t>3.  How do you know?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504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10359978" cy="13038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 Erosion</a:t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>8/25 Obj. TSW learn how erosion by wind and water can carry away valuable nutrients. P. 18 NB </a:t>
            </a:r>
            <a:endParaRPr lang="en-US" dirty="0">
              <a:hlinkClick r:id="rId2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3146049"/>
            <a:ext cx="4718050" cy="213911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erosion?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erosion degrade the land?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solutions to prevent erosion?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Soil Erosion document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2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495798" cy="1303867"/>
          </a:xfrm>
        </p:spPr>
        <p:txBody>
          <a:bodyPr/>
          <a:lstStyle/>
          <a:p>
            <a:r>
              <a:rPr lang="en-US" dirty="0" smtClean="0"/>
              <a:t>Hedgerows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Contour Farming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04811"/>
            <a:ext cx="6096000" cy="3762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480" y="3819849"/>
            <a:ext cx="4541520" cy="2997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7" y="3702577"/>
            <a:ext cx="4762500" cy="3114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619" y="3431572"/>
            <a:ext cx="4800600" cy="342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461454" cy="1303867"/>
          </a:xfrm>
        </p:spPr>
        <p:txBody>
          <a:bodyPr/>
          <a:lstStyle/>
          <a:p>
            <a:r>
              <a:rPr lang="en-US" dirty="0" smtClean="0"/>
              <a:t>Purposes of 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at this picture.</a:t>
            </a:r>
          </a:p>
          <a:p>
            <a:r>
              <a:rPr lang="en-US" dirty="0" smtClean="0"/>
              <a:t>What are the purposes of soil?</a:t>
            </a:r>
            <a:endParaRPr lang="en-US" dirty="0"/>
          </a:p>
        </p:txBody>
      </p:sp>
      <p:pic>
        <p:nvPicPr>
          <p:cNvPr id="4" name="Picture 2" descr="figure_08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70" y="471555"/>
            <a:ext cx="5949817" cy="638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2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SAE Project 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Sheep and </a:t>
            </a:r>
            <a:r>
              <a:rPr lang="en-US" dirty="0" smtClean="0"/>
              <a:t>Goats- Kathryn </a:t>
            </a:r>
            <a:r>
              <a:rPr lang="en-US" dirty="0" err="1" smtClean="0"/>
              <a:t>MacRoberts</a:t>
            </a:r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://laughing-duck-farm.blogspot.com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Show Rabbits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oharafamilyfarm.com/show-rabbits</a:t>
            </a:r>
            <a:endParaRPr lang="en-US" dirty="0" smtClean="0"/>
          </a:p>
          <a:p>
            <a:r>
              <a:rPr lang="en-US" dirty="0" smtClean="0"/>
              <a:t>Karen Chestnut:</a:t>
            </a:r>
          </a:p>
          <a:p>
            <a:pPr lvl="1"/>
            <a:r>
              <a:rPr lang="en-US" dirty="0" smtClean="0">
                <a:hlinkClick r:id="rId4"/>
              </a:rPr>
              <a:t>karensmc@earthlink.net</a:t>
            </a:r>
            <a:endParaRPr lang="en-US" dirty="0" smtClean="0"/>
          </a:p>
          <a:p>
            <a:pPr lvl="2"/>
            <a:r>
              <a:rPr lang="en-US" dirty="0" smtClean="0"/>
              <a:t>4 – </a:t>
            </a:r>
            <a:r>
              <a:rPr lang="en-US" smtClean="0"/>
              <a:t>H Contact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1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Soil is Made…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8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85" y="2261909"/>
            <a:ext cx="7329196" cy="459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1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224" y="982132"/>
            <a:ext cx="2365373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Soil Horizons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8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513"/>
            <a:ext cx="8531225" cy="594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4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750"/>
            <a:ext cx="2763480" cy="194582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29" y="609600"/>
            <a:ext cx="10914741" cy="1676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The Dust Bowl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8/26 Obj. TSW understand how soil must be maintained to continue being productive. P. 20 NB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1491" y="2560320"/>
            <a:ext cx="6131879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Humans have made  mistakes in farming, especially if they don’t understand how the natural world works.  What was the Dust Bowl in October 1929?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caused the Dust Bowl?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did farming practices change?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26" y="2441120"/>
            <a:ext cx="3921665" cy="24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2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181" y="619432"/>
            <a:ext cx="10943303" cy="17845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8/31 Porosity &amp; Permeability</a:t>
            </a:r>
            <a:br>
              <a:rPr lang="en-US" dirty="0" smtClean="0"/>
            </a:br>
            <a:r>
              <a:rPr lang="en-US" dirty="0" smtClean="0"/>
              <a:t>Obj. TSW learn to distinguish characteristics of soil by it’s porosity and permeability. P. 22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916" y="2418735"/>
            <a:ext cx="3111910" cy="383458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Which soil type has the best drainage?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Which one holds water best?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Compare and Contrast with soil has the most porosity and which has the most permeability.</a:t>
            </a:r>
            <a:endParaRPr lang="en-US" dirty="0"/>
          </a:p>
        </p:txBody>
      </p:sp>
      <p:pic>
        <p:nvPicPr>
          <p:cNvPr id="4" name="Picture 2" descr="figure_08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2561168"/>
            <a:ext cx="853122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1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8_2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59" y="618187"/>
            <a:ext cx="10573679" cy="534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8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22" y="1159099"/>
            <a:ext cx="10696977" cy="5315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8/18 Compost</a:t>
            </a:r>
            <a:br>
              <a:rPr lang="en-US" dirty="0" smtClean="0"/>
            </a:br>
            <a:r>
              <a:rPr lang="en-US" dirty="0" smtClean="0"/>
              <a:t>Obj. TSW examine the process of decomposition by adding compost to soil. P. 8NB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the difference between dirt and soil?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compost?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Why is it good for the garden?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69" y="4121238"/>
            <a:ext cx="3291808" cy="2190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96" y="2536730"/>
            <a:ext cx="3905504" cy="29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Porosity &amp; Permeability Demonstration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19950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66751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Soil is an Ecosystem</a:t>
            </a:r>
            <a:br>
              <a:rPr lang="en-US" dirty="0" smtClean="0"/>
            </a:br>
            <a:r>
              <a:rPr lang="en-US" dirty="0" smtClean="0"/>
              <a:t>Notes P. 23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556932"/>
            <a:ext cx="5177307" cy="33189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Soil is alive.  </a:t>
            </a:r>
          </a:p>
          <a:p>
            <a:r>
              <a:rPr lang="en-US" dirty="0" smtClean="0"/>
              <a:t>Healthy Soil has Biodiversity,</a:t>
            </a:r>
          </a:p>
          <a:p>
            <a:r>
              <a:rPr lang="en-US" dirty="0" smtClean="0"/>
              <a:t>The more biodiversity, the more resiliency soil has in the event of a natural or man made disaster.</a:t>
            </a:r>
          </a:p>
          <a:p>
            <a:r>
              <a:rPr lang="en-US" dirty="0" smtClean="0"/>
              <a:t>Soil is a renewable resource.</a:t>
            </a:r>
          </a:p>
          <a:p>
            <a:r>
              <a:rPr lang="en-US" dirty="0" smtClean="0"/>
              <a:t>Soil is an ecosystem service, we depend on the soil to grow most of our food.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2" descr="figure_08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63525"/>
            <a:ext cx="5521325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7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69" y="592428"/>
            <a:ext cx="11037195" cy="1693571"/>
          </a:xfrm>
        </p:spPr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9/1 Characteristics of Soils</a:t>
            </a:r>
            <a:br>
              <a:rPr lang="en-US" sz="3200" dirty="0" smtClean="0">
                <a:hlinkClick r:id="rId2"/>
              </a:rPr>
            </a:br>
            <a:r>
              <a:rPr lang="en-US" sz="3200" dirty="0" smtClean="0">
                <a:hlinkClick r:id="rId2"/>
              </a:rPr>
              <a:t>Obj. TSW learn how to create healthy productive soils.  P. 24NB</a:t>
            </a:r>
            <a:endParaRPr lang="en-US" sz="3200" dirty="0">
              <a:hlinkClick r:id="rId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434107"/>
            <a:ext cx="5764771" cy="344176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did you observe yesterday during the porosity/ permeability demonstration? Where are my pictures? 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The 2-liter bottle that had gravel allowed the water to flow faster than our beautiful healthy garden soil,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What else could we add to </a:t>
            </a:r>
            <a:r>
              <a:rPr lang="en-US" smtClean="0">
                <a:sym typeface="Wingdings" panose="05000000000000000000" pitchFamily="2" charset="2"/>
              </a:rPr>
              <a:t>our compost </a:t>
            </a:r>
            <a:r>
              <a:rPr lang="en-US" dirty="0" smtClean="0">
                <a:sym typeface="Wingdings" panose="05000000000000000000" pitchFamily="2" charset="2"/>
              </a:rPr>
              <a:t>that might improve drainage/permeability?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5" y="2434107"/>
            <a:ext cx="56673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6612686" cy="1303867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Vegetable Planting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Tape to page 23 NB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03" y="2105189"/>
            <a:ext cx="3600450" cy="3019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" y="3689131"/>
            <a:ext cx="3832888" cy="2870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088" y="0"/>
            <a:ext cx="3979635" cy="29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905" y="268512"/>
            <a:ext cx="9601196" cy="1303867"/>
          </a:xfrm>
        </p:spPr>
        <p:txBody>
          <a:bodyPr/>
          <a:lstStyle/>
          <a:p>
            <a:r>
              <a:rPr lang="en-US" dirty="0" smtClean="0"/>
              <a:t>Fall Season Crops     Warm Season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42518"/>
            <a:ext cx="8596668" cy="3880773"/>
          </a:xfrm>
        </p:spPr>
        <p:txBody>
          <a:bodyPr numCol="2">
            <a:normAutofit fontScale="92500" lnSpcReduction="20000"/>
          </a:bodyPr>
          <a:lstStyle/>
          <a:p>
            <a:r>
              <a:rPr lang="en-US" sz="2400" dirty="0" smtClean="0"/>
              <a:t>Broccoli</a:t>
            </a:r>
          </a:p>
          <a:p>
            <a:r>
              <a:rPr lang="en-US" sz="2400" dirty="0" smtClean="0"/>
              <a:t>Cauliflower</a:t>
            </a:r>
          </a:p>
          <a:p>
            <a:r>
              <a:rPr lang="en-US" sz="2400" dirty="0" smtClean="0"/>
              <a:t>Garlic</a:t>
            </a:r>
          </a:p>
          <a:p>
            <a:r>
              <a:rPr lang="en-US" sz="2400" dirty="0" smtClean="0"/>
              <a:t>Onions</a:t>
            </a:r>
          </a:p>
          <a:p>
            <a:r>
              <a:rPr lang="en-US" sz="2400" dirty="0" smtClean="0"/>
              <a:t>Radishes</a:t>
            </a:r>
          </a:p>
          <a:p>
            <a:r>
              <a:rPr lang="en-US" sz="2400" dirty="0" smtClean="0"/>
              <a:t>Carrots</a:t>
            </a:r>
          </a:p>
          <a:p>
            <a:r>
              <a:rPr lang="en-US" sz="2400" dirty="0" smtClean="0"/>
              <a:t>Cilantro</a:t>
            </a:r>
          </a:p>
          <a:p>
            <a:r>
              <a:rPr lang="en-US" sz="2400" dirty="0" smtClean="0"/>
              <a:t>Sweat Peas</a:t>
            </a:r>
          </a:p>
          <a:p>
            <a:r>
              <a:rPr lang="en-US" sz="2400" dirty="0" smtClean="0"/>
              <a:t>Fava Beans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400" dirty="0" smtClean="0"/>
              <a:t>Watermelon</a:t>
            </a:r>
          </a:p>
          <a:p>
            <a:r>
              <a:rPr lang="en-US" sz="2400" dirty="0" smtClean="0"/>
              <a:t>Strawberries</a:t>
            </a:r>
          </a:p>
          <a:p>
            <a:r>
              <a:rPr lang="en-US" sz="2400" dirty="0" smtClean="0"/>
              <a:t>Peppers</a:t>
            </a:r>
          </a:p>
          <a:p>
            <a:r>
              <a:rPr lang="en-US" sz="2400" dirty="0" smtClean="0"/>
              <a:t>Tomatoes</a:t>
            </a:r>
          </a:p>
          <a:p>
            <a:r>
              <a:rPr lang="en-US" sz="2400" dirty="0" smtClean="0"/>
              <a:t>Squash</a:t>
            </a:r>
          </a:p>
          <a:p>
            <a:r>
              <a:rPr lang="en-US" sz="2400" dirty="0" smtClean="0"/>
              <a:t>Pumpkins</a:t>
            </a:r>
          </a:p>
          <a:p>
            <a:r>
              <a:rPr lang="en-US" sz="2400" dirty="0" smtClean="0"/>
              <a:t>Flowers</a:t>
            </a:r>
          </a:p>
          <a:p>
            <a:r>
              <a:rPr lang="en-US" sz="2400" dirty="0" smtClean="0"/>
              <a:t>Beans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07" y="1765738"/>
            <a:ext cx="4998793" cy="3744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4386" y="5510008"/>
            <a:ext cx="315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Nasturtium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7334" y="5328745"/>
            <a:ext cx="6133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Copy this list on page 11 NB</a:t>
            </a:r>
          </a:p>
          <a:p>
            <a:r>
              <a:rPr lang="en-US" sz="2400" dirty="0" smtClean="0"/>
              <a:t>What Fall Crops do we want to plant?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65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Farm-to-Fork Festival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Saturday September 24</a:t>
            </a:r>
            <a:r>
              <a:rPr lang="en-US" sz="2800" baseline="30000" dirty="0" smtClean="0"/>
              <a:t>th</a:t>
            </a:r>
          </a:p>
          <a:p>
            <a:pPr marL="0" indent="0">
              <a:buNone/>
            </a:pPr>
            <a:r>
              <a:rPr lang="en-US" sz="4000" baseline="30000" dirty="0" smtClean="0"/>
              <a:t>	Counts as Service Learning</a:t>
            </a:r>
            <a:endParaRPr lang="en-US" sz="4000" dirty="0"/>
          </a:p>
          <a:p>
            <a:pPr marL="0" indent="0">
              <a:buNone/>
            </a:pPr>
            <a:r>
              <a:rPr lang="en-US" sz="2400" dirty="0" smtClean="0"/>
              <a:t>Please sign the sign up sheet, with your contact information next week.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1303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942" y="1"/>
            <a:ext cx="11179277" cy="169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9/2 Omnivores Dilemma</a:t>
            </a:r>
            <a:br>
              <a:rPr lang="en-US" dirty="0" smtClean="0"/>
            </a:br>
            <a:r>
              <a:rPr lang="en-US" dirty="0" smtClean="0"/>
              <a:t>Obj. TSW develop a better perspective of where their food comes from. P. </a:t>
            </a:r>
            <a:r>
              <a:rPr lang="en-US" dirty="0" smtClean="0"/>
              <a:t>28 </a:t>
            </a:r>
            <a:r>
              <a:rPr lang="en-US" dirty="0" smtClean="0"/>
              <a:t>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3430293" cy="256213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7560" y="2418735"/>
            <a:ext cx="4736685" cy="312158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you impression of Omnivore’s Dilemma?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are the four categories of how food is raised?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was one thing you learned or did not realize before reading the first 6 pages of the book?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93" y="3752854"/>
            <a:ext cx="4157303" cy="3105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93" y="1690689"/>
            <a:ext cx="3307267" cy="247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0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Edible Plant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1 or 2 partners.</a:t>
            </a:r>
          </a:p>
          <a:p>
            <a:r>
              <a:rPr lang="en-US" dirty="0" smtClean="0"/>
              <a:t>Get 1 card to share among the 2 – 3 of you.</a:t>
            </a:r>
          </a:p>
          <a:p>
            <a:r>
              <a:rPr lang="en-US" dirty="0" smtClean="0"/>
              <a:t>Someone starts by reading the description at the bottom.</a:t>
            </a:r>
          </a:p>
          <a:p>
            <a:r>
              <a:rPr lang="en-US" dirty="0" smtClean="0"/>
              <a:t>Whoever’s description is on someone else’s card Identifies what it is: “ Carrot”</a:t>
            </a:r>
          </a:p>
          <a:p>
            <a:r>
              <a:rPr lang="en-US" dirty="0" smtClean="0"/>
              <a:t>Then the “Carrot” reader reads the description on the bottom of their card,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8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 Agriculture Quiz 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065" y="2434107"/>
            <a:ext cx="10921284" cy="3670479"/>
          </a:xfrm>
        </p:spPr>
        <p:txBody>
          <a:bodyPr numCol="2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California $43 B, Iowa $29.9B, Texas $22.7 B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Milk &amp; Cream, Almonds, Grapes, Cattle &amp; Calves, Nursey Products, Strawberries, Hay, Lettuce, Walnuts, Tomatoes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78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81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312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420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43.5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6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63" y="0"/>
            <a:ext cx="4217637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1" y="2444839"/>
            <a:ext cx="6096000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3228" y="3438659"/>
            <a:ext cx="44174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It happens in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It starts out layered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2/3 Brown, Dried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1/3 Green, wet, fresh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Add worms and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Turn 1x, maybe 2x/ week.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56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988" y="705237"/>
            <a:ext cx="9601196" cy="1303867"/>
          </a:xfrm>
        </p:spPr>
        <p:txBody>
          <a:bodyPr/>
          <a:lstStyle/>
          <a:p>
            <a:r>
              <a:rPr lang="en-US" dirty="0" smtClean="0"/>
              <a:t>Compost Notes p. </a:t>
            </a:r>
            <a:r>
              <a:rPr lang="en-US" smtClean="0"/>
              <a:t>9NB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009104"/>
            <a:ext cx="10689464" cy="421139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Compost – any plant material that can be broken down by microbes, insects, and worms.</a:t>
            </a:r>
          </a:p>
          <a:p>
            <a:r>
              <a:rPr lang="en-US" dirty="0" smtClean="0"/>
              <a:t>Adds moisture, nutrients, and biodiversity to garden bed.</a:t>
            </a:r>
          </a:p>
          <a:p>
            <a:r>
              <a:rPr lang="en-US" dirty="0" smtClean="0"/>
              <a:t>30% Green Nitrogen containing Compost</a:t>
            </a:r>
          </a:p>
          <a:p>
            <a:r>
              <a:rPr lang="en-US" dirty="0" smtClean="0"/>
              <a:t>70% Brown Carbon containing Compost</a:t>
            </a:r>
          </a:p>
          <a:p>
            <a:r>
              <a:rPr lang="en-US" dirty="0" smtClean="0"/>
              <a:t>Keep moist, turn regularly</a:t>
            </a:r>
          </a:p>
          <a:p>
            <a:r>
              <a:rPr lang="en-US" dirty="0" smtClean="0"/>
              <a:t>Add red wiggler worms, worm castings are good for the soil</a:t>
            </a:r>
          </a:p>
          <a:p>
            <a:pPr lvl="1"/>
            <a:r>
              <a:rPr lang="en-US" dirty="0" smtClean="0"/>
              <a:t>More productive</a:t>
            </a:r>
          </a:p>
          <a:p>
            <a:pPr lvl="1"/>
            <a:r>
              <a:rPr lang="en-US" dirty="0" smtClean="0"/>
              <a:t>Aerate the soil</a:t>
            </a:r>
          </a:p>
          <a:p>
            <a:pPr lvl="1"/>
            <a:r>
              <a:rPr lang="en-US" dirty="0" smtClean="0"/>
              <a:t>Help breakdown organic matter into usable nutrients for plants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New Compost Pile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we add to our new compost pile?</a:t>
            </a:r>
          </a:p>
          <a:p>
            <a:r>
              <a:rPr lang="en-US" dirty="0" smtClean="0"/>
              <a:t>What are the ingredients for healthy compost?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2992</TotalTime>
  <Words>1594</Words>
  <Application>Microsoft Office PowerPoint</Application>
  <PresentationFormat>Widescreen</PresentationFormat>
  <Paragraphs>244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Garamond</vt:lpstr>
      <vt:lpstr>Wingdings</vt:lpstr>
      <vt:lpstr>Organic</vt:lpstr>
      <vt:lpstr>Healthy Soil</vt:lpstr>
      <vt:lpstr>Science Notebook</vt:lpstr>
      <vt:lpstr>  Healthy Soil </vt:lpstr>
      <vt:lpstr>8/18 Compost Obj. TSW examine the process of decomposition by adding compost to soil. P. 8NB</vt:lpstr>
      <vt:lpstr>Edible Plant Game</vt:lpstr>
      <vt:lpstr>California Agriculture Quiz Answers</vt:lpstr>
      <vt:lpstr>Compost</vt:lpstr>
      <vt:lpstr>Compost Notes p. 9NB </vt:lpstr>
      <vt:lpstr> New Compost Pile  </vt:lpstr>
      <vt:lpstr>  Worms </vt:lpstr>
      <vt:lpstr>Worms help loosen the soil so plants can get at more nutrients and grow bigger</vt:lpstr>
      <vt:lpstr> Watering  </vt:lpstr>
      <vt:lpstr>How to write an AXES Paragraph</vt:lpstr>
      <vt:lpstr> HW - AXES Paragraph F2F  Email to me:   jmcallister@wusd.k12.ca.us  </vt:lpstr>
      <vt:lpstr>Yolo Tomato Production &amp; Sustainability</vt:lpstr>
      <vt:lpstr>How to read a Soil Texture Chart</vt:lpstr>
      <vt:lpstr> Ribbon Test 8/19 Obj. TSW identify different types of soils. P. 10 NB</vt:lpstr>
      <vt:lpstr>Ag in the Classroom</vt:lpstr>
      <vt:lpstr>Three Textures of Soil Obj. TSW learn about sand, silt and clay to understand how nutrients are held.  </vt:lpstr>
      <vt:lpstr>Notes from Video - Soils</vt:lpstr>
      <vt:lpstr> Name that Soil 8/22 Obj. TSW name the type of soil from the % texture &amp; visa versa. P. 12 NB</vt:lpstr>
      <vt:lpstr> Porosity &amp; Permeability 8/23 Obj. TSW  Learn about Porosity and Permeability of soils and how to create healthier soils. P. 14 NB</vt:lpstr>
      <vt:lpstr>6 Types of SAE’s</vt:lpstr>
      <vt:lpstr>Learning about FFA Activity Match each of the following FFA words to what they are: P. 15 NB</vt:lpstr>
      <vt:lpstr>Compost Lab</vt:lpstr>
      <vt:lpstr>Compost Lab</vt:lpstr>
      <vt:lpstr>FFA Officer Responsibility Activity</vt:lpstr>
      <vt:lpstr>Compost Lab p. 17 NB</vt:lpstr>
      <vt:lpstr> Characteristics of Soils Obj. TSW learn how to create healthy productive soils.  </vt:lpstr>
      <vt:lpstr> Nutrient Availability 8/24 Obj. TSW learn the relationship between pH and nutrient availability of soils.  P. 16 NB </vt:lpstr>
      <vt:lpstr> Erosion 8/25 Obj. TSW learn how erosion by wind and water can carry away valuable nutrients. P. 18 NB </vt:lpstr>
      <vt:lpstr>Hedgerows</vt:lpstr>
      <vt:lpstr>Purposes of Soil</vt:lpstr>
      <vt:lpstr>SAE Project Contacts</vt:lpstr>
      <vt:lpstr>How Soil is Made…</vt:lpstr>
      <vt:lpstr>Soil Horizons</vt:lpstr>
      <vt:lpstr> The Dust Bowl 8/26 Obj. TSW understand how soil must be maintained to continue being productive. P. 20 NB</vt:lpstr>
      <vt:lpstr>8/31 Porosity &amp; Permeability Obj. TSW learn to distinguish characteristics of soil by it’s porosity and permeability. P. 22 NB</vt:lpstr>
      <vt:lpstr>PowerPoint Presentation</vt:lpstr>
      <vt:lpstr>Porosity &amp; Permeability Demonstration</vt:lpstr>
      <vt:lpstr>Soil is an Ecosystem Notes P. 23 NB</vt:lpstr>
      <vt:lpstr>9/1 Characteristics of Soils Obj. TSW learn how to create healthy productive soils.  P. 24NB</vt:lpstr>
      <vt:lpstr>Vegetable Planting Guide</vt:lpstr>
      <vt:lpstr>Fall Season Crops     Warm Season Crops</vt:lpstr>
      <vt:lpstr>Farm-to-Fork Festival</vt:lpstr>
      <vt:lpstr>9/2 Omnivores Dilemma Obj. TSW develop a better perspective of where their food comes from. P. 28 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Soil</dc:title>
  <dc:creator>Jennifer McAllister</dc:creator>
  <cp:lastModifiedBy>Jennifer Mc Allister</cp:lastModifiedBy>
  <cp:revision>87</cp:revision>
  <cp:lastPrinted>2016-08-27T22:09:01Z</cp:lastPrinted>
  <dcterms:created xsi:type="dcterms:W3CDTF">2015-03-02T15:16:23Z</dcterms:created>
  <dcterms:modified xsi:type="dcterms:W3CDTF">2016-09-04T21:57:30Z</dcterms:modified>
</cp:coreProperties>
</file>