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2" r:id="rId17"/>
    <p:sldId id="271" r:id="rId18"/>
    <p:sldId id="273" r:id="rId19"/>
    <p:sldId id="275" r:id="rId20"/>
    <p:sldId id="274" r:id="rId21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6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8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5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5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4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1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46E7B-698D-4D94-9A6A-81F180087099}" type="datetimeFigureOut">
              <a:rPr lang="en-US" smtClean="0"/>
              <a:t>11/6/2015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96A2-F271-44B1-B121-08C3C5BE8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.ca.gov/floodmgmt/pub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pticalscience.com/himalayan-glaciers-growing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asybib.com/reference/guide/apa/websit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earth.org/view/video/51cbf0ab7896bb431f6a2974/?topic=51cbfc7ef702fc2ba812af0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voices.nationalgeographic.com/2012/05/22/the-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feature/goddard/warming-seas-and-melting-ice-sheets" TargetMode="External"/><Relationship Id="rId2" Type="http://schemas.openxmlformats.org/officeDocument/2006/relationships/hyperlink" Target="https://www.youtube.com/watch?v=zz_CRzcIT-Q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hyperlink" Target="https://www.youtube.com/watch?v=BJxt8O1gJ-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ter.epa.gov/polwaste/vwd/upload/2006_10_9_oceans_cruise_ships_wastewaterfactshee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Science </a:t>
            </a:r>
            <a:br>
              <a:rPr lang="en-US" dirty="0" smtClean="0"/>
            </a:br>
            <a:r>
              <a:rPr lang="en-US" dirty="0" smtClean="0"/>
              <a:t>Unit 4: Water, Air, and Land</a:t>
            </a:r>
            <a:br>
              <a:rPr lang="en-US" dirty="0" smtClean="0"/>
            </a:br>
            <a:r>
              <a:rPr lang="en-US" dirty="0" smtClean="0"/>
              <a:t>CH 13 Atmosphere and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64" y="2011312"/>
            <a:ext cx="6440072" cy="3979964"/>
          </a:xfrm>
        </p:spPr>
      </p:pic>
    </p:spTree>
    <p:extLst>
      <p:ext uri="{BB962C8B-B14F-4D97-AF65-F5344CB8AC3E}">
        <p14:creationId xmlns:p14="http://schemas.microsoft.com/office/powerpoint/2010/main" val="33719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Oceanic Circulation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64" y="2011312"/>
            <a:ext cx="6440072" cy="3979964"/>
          </a:xfrm>
        </p:spPr>
      </p:pic>
    </p:spTree>
    <p:extLst>
      <p:ext uri="{BB962C8B-B14F-4D97-AF65-F5344CB8AC3E}">
        <p14:creationId xmlns:p14="http://schemas.microsoft.com/office/powerpoint/2010/main" val="39182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Department of Water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Flood Management</a:t>
            </a:r>
          </a:p>
          <a:p>
            <a:r>
              <a:rPr lang="en-US" dirty="0" smtClean="0"/>
              <a:t>Phone # 916 653-4893</a:t>
            </a:r>
          </a:p>
          <a:p>
            <a:pPr lvl="1"/>
            <a:r>
              <a:rPr lang="en-US" dirty="0" smtClean="0"/>
              <a:t>California Department of Water Resources</a:t>
            </a:r>
          </a:p>
          <a:p>
            <a:pPr lvl="1"/>
            <a:r>
              <a:rPr lang="en-US" dirty="0" err="1" smtClean="0"/>
              <a:t>P.O.Box</a:t>
            </a:r>
            <a:r>
              <a:rPr lang="en-US" dirty="0" smtClean="0"/>
              <a:t> 942836</a:t>
            </a:r>
          </a:p>
          <a:p>
            <a:pPr lvl="1"/>
            <a:r>
              <a:rPr lang="en-US" dirty="0" smtClean="0"/>
              <a:t>Sacramento, CA 924936-0001</a:t>
            </a:r>
          </a:p>
          <a:p>
            <a:pPr lvl="1"/>
            <a:r>
              <a:rPr lang="en-US" dirty="0" smtClean="0"/>
              <a:t>Attention: Video </a:t>
            </a:r>
            <a:r>
              <a:rPr lang="en-US" err="1" smtClean="0"/>
              <a:t>Library</a:t>
            </a:r>
            <a:r>
              <a:rPr lang="en-US" smtClean="0"/>
              <a:t>, Room </a:t>
            </a:r>
            <a:r>
              <a:rPr lang="en-US" dirty="0" smtClean="0"/>
              <a:t>204-22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Person: 1416 Ninth Street in Sacramento. Room 204 - 22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11/4  Ice Cores &amp; Ozone CH 13.1 &amp; 13.2</a:t>
            </a:r>
            <a:br>
              <a:rPr lang="en-US" sz="2800" dirty="0" smtClean="0"/>
            </a:br>
            <a:r>
              <a:rPr lang="en-US" sz="2800" dirty="0" smtClean="0"/>
              <a:t>Obj. TSW explain why ice cores provide insight to our climate, and how the Ozone protects us. P. 30 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6" y="4581525"/>
            <a:ext cx="4286250" cy="2276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Case Study- Ice Cores: Reconstructing Past Climates.  What have scientists learned about Earth’s climatic history from ice cores?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Ozone Layer?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threat to the Ozone?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Glacier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" y="1414670"/>
            <a:ext cx="5397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Cruise Ship Article – EPA p. 27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will stamp your AXES.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on your Ground Filter Lab Report</a:t>
            </a:r>
          </a:p>
          <a:p>
            <a:pPr marL="0" indent="0">
              <a:buNone/>
            </a:pPr>
            <a:r>
              <a:rPr lang="en-US" dirty="0" smtClean="0"/>
              <a:t>If you did not get to use a computer yesterday – You get to use one first today.</a:t>
            </a:r>
          </a:p>
          <a:p>
            <a:pPr marL="0" indent="0">
              <a:buNone/>
            </a:pPr>
            <a:r>
              <a:rPr lang="en-US" dirty="0" smtClean="0"/>
              <a:t>If you are not using a computer, write your notes for CH 13 on page 31 NB, Finish your AXES paragraph for the article. Find/ research information for your lab on your cell phone – remember your works cited </a:t>
            </a:r>
            <a:r>
              <a:rPr lang="en-US" dirty="0"/>
              <a:t>page.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www.easybib.com/reference/guide/apa/website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CH 12 &amp; 13 on </a:t>
            </a:r>
            <a:r>
              <a:rPr lang="en-US" dirty="0"/>
              <a:t>T</a:t>
            </a:r>
            <a:r>
              <a:rPr lang="en-US" dirty="0" smtClean="0"/>
              <a:t>hursday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5 points of questions for your quiz.</a:t>
            </a:r>
          </a:p>
          <a:p>
            <a:r>
              <a:rPr lang="en-US" dirty="0" smtClean="0"/>
              <a:t>Turn in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0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11/5 Climate Change CH 13.2 </a:t>
            </a:r>
            <a:br>
              <a:rPr lang="en-US" dirty="0" smtClean="0"/>
            </a:br>
            <a:r>
              <a:rPr lang="en-US" dirty="0" smtClean="0"/>
              <a:t>Obj. TSW discuss what climate change is, it’s causes and effects. P. 32 NB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5" y="1825625"/>
            <a:ext cx="5181600" cy="2590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60198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Earth’s atmosphere is like the glass on a greenhouse.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is the [CO2] increasing?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Hypothesize what a warmer Earth might be like?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4" y="4151022"/>
            <a:ext cx="4568566" cy="2569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58" y="4151023"/>
            <a:ext cx="5108201" cy="27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10,000 years ago, there was 5,280 feet approximately of ice over our east coast of America.</a:t>
            </a:r>
          </a:p>
          <a:p>
            <a:r>
              <a:rPr lang="en-US" dirty="0" smtClean="0"/>
              <a:t>Factors that influence Climate: solar flares,</a:t>
            </a:r>
          </a:p>
          <a:p>
            <a:r>
              <a:rPr lang="en-US" dirty="0" smtClean="0"/>
              <a:t>Volcano eruption</a:t>
            </a:r>
          </a:p>
          <a:p>
            <a:r>
              <a:rPr lang="en-US" dirty="0" smtClean="0"/>
              <a:t>UV Radiation - Ozone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89" t="23515" r="7304" b="8629"/>
          <a:stretch/>
        </p:blipFill>
        <p:spPr>
          <a:xfrm>
            <a:off x="1806410" y="1097279"/>
            <a:ext cx="8744360" cy="38635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1"/>
            <a:ext cx="11263648" cy="16906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11/6 Global Climate Change CH 13.3</a:t>
            </a:r>
            <a:br>
              <a:rPr lang="en-US" sz="3200" dirty="0" smtClean="0"/>
            </a:br>
            <a:r>
              <a:rPr lang="en-US" sz="3200" dirty="0" smtClean="0"/>
              <a:t>Obj. TSW explain the consequences of global climate change. </a:t>
            </a:r>
            <a:br>
              <a:rPr lang="en-US" sz="3200" dirty="0" smtClean="0"/>
            </a:br>
            <a:r>
              <a:rPr lang="en-US" sz="3200" dirty="0" smtClean="0"/>
              <a:t>P. 34 NB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671" y="4960791"/>
            <a:ext cx="10644554" cy="1424011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5 consequences of Global Climate Change?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importance of the recent findings.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some ways to reduce the risk of Global Climate Change.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Endangered Waters Beneath Our Feet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article</a:t>
            </a:r>
          </a:p>
          <a:p>
            <a:r>
              <a:rPr lang="en-US" dirty="0" smtClean="0"/>
              <a:t>Write an AXES Paragraph at the end of the article.</a:t>
            </a:r>
          </a:p>
          <a:p>
            <a:r>
              <a:rPr lang="en-US" dirty="0" smtClean="0"/>
              <a:t>Use this to reference in your Lab report.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Monday November 2nd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WU – Climate CH 13.1</a:t>
            </a:r>
          </a:p>
          <a:p>
            <a:r>
              <a:rPr lang="en-US" dirty="0" smtClean="0"/>
              <a:t>Read Article on EPA: Cruise Ships  P. 25 NB</a:t>
            </a:r>
          </a:p>
          <a:p>
            <a:r>
              <a:rPr lang="en-US" dirty="0" smtClean="0"/>
              <a:t>Work on Ground Water Filter Lab (60 Points)</a:t>
            </a:r>
          </a:p>
          <a:p>
            <a:r>
              <a:rPr lang="en-US" dirty="0" smtClean="0"/>
              <a:t>Go through Rubric with class</a:t>
            </a:r>
          </a:p>
          <a:p>
            <a:r>
              <a:rPr lang="en-US" dirty="0" smtClean="0"/>
              <a:t>Individual Lab report!  Turn it in.com</a:t>
            </a:r>
          </a:p>
          <a:p>
            <a:r>
              <a:rPr lang="en-US" dirty="0" smtClean="0"/>
              <a:t>Time to work on Lab – Students may add additional data to lab</a:t>
            </a:r>
          </a:p>
          <a:p>
            <a:r>
              <a:rPr lang="en-US" dirty="0" smtClean="0"/>
              <a:t>Computer Time</a:t>
            </a:r>
          </a:p>
          <a:p>
            <a:r>
              <a:rPr lang="en-US" dirty="0" smtClean="0"/>
              <a:t>FT – Outside to dump soil contents by a tree, water on ground.</a:t>
            </a:r>
          </a:p>
          <a:p>
            <a:r>
              <a:rPr lang="en-US" dirty="0" smtClean="0"/>
              <a:t>Clean ground water filters.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4" y="1"/>
            <a:ext cx="11072446" cy="1690688"/>
          </a:xfrm>
        </p:spPr>
        <p:txBody>
          <a:bodyPr>
            <a:normAutofit/>
          </a:bodyPr>
          <a:lstStyle/>
          <a:p>
            <a:r>
              <a:rPr lang="en-US" dirty="0" smtClean="0"/>
              <a:t>Learning how to do a “Works Cited” page</a:t>
            </a:r>
            <a:br>
              <a:rPr lang="en-US" dirty="0" smtClean="0"/>
            </a:br>
            <a:r>
              <a:rPr lang="en-US" dirty="0" smtClean="0"/>
              <a:t>References (3-5) need be in </a:t>
            </a:r>
            <a:r>
              <a:rPr lang="en-US" b="1" dirty="0" smtClean="0"/>
              <a:t>alphabetical order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446"/>
            <a:ext cx="12192000" cy="531055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lab report, you reference the Article from your discussion: (</a:t>
            </a:r>
            <a:r>
              <a:rPr lang="en-US" dirty="0" err="1" smtClean="0"/>
              <a:t>Postel</a:t>
            </a:r>
            <a:r>
              <a:rPr lang="en-US" dirty="0" smtClean="0"/>
              <a:t>, 2012)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the Works Cited page your references will look like this:</a:t>
            </a:r>
          </a:p>
          <a:p>
            <a:r>
              <a:rPr lang="en-US" dirty="0" smtClean="0"/>
              <a:t>Last</a:t>
            </a:r>
            <a:r>
              <a:rPr lang="en-US" dirty="0"/>
              <a:t>, F. M. (Year, Month Date Published). </a:t>
            </a:r>
            <a:r>
              <a:rPr lang="en-US" i="1" dirty="0"/>
              <a:t>Article title</a:t>
            </a:r>
            <a:r>
              <a:rPr lang="en-US" dirty="0"/>
              <a:t>. Retrieved from </a:t>
            </a:r>
            <a:r>
              <a:rPr lang="en-US" dirty="0" smtClean="0"/>
              <a:t>URL</a:t>
            </a:r>
          </a:p>
          <a:p>
            <a:endParaRPr lang="en-US" dirty="0"/>
          </a:p>
          <a:p>
            <a:r>
              <a:rPr lang="en-US" dirty="0" smtClean="0"/>
              <a:t>Write the correct works cited at the bottom of the second page of the article.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Postel</a:t>
            </a:r>
            <a:r>
              <a:rPr lang="en-US" dirty="0" smtClean="0"/>
              <a:t>, S. (2012, May 22). </a:t>
            </a:r>
            <a:r>
              <a:rPr lang="en-US" i="1" dirty="0" smtClean="0"/>
              <a:t>The Endangered Waters Beneath Our Feet</a:t>
            </a:r>
            <a:r>
              <a:rPr lang="en-US" dirty="0" smtClean="0"/>
              <a:t>. 	</a:t>
            </a:r>
          </a:p>
          <a:p>
            <a:pPr marL="457200" lvl="1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Retrieved from </a:t>
            </a:r>
            <a:r>
              <a:rPr lang="en-US" sz="2800" dirty="0" smtClean="0">
                <a:hlinkClick r:id="rId2"/>
              </a:rPr>
              <a:t>http://voices.nationalgeographic.com/2012/05/22/the-</a:t>
            </a:r>
            <a:r>
              <a:rPr lang="en-US" sz="2800" dirty="0" smtClean="0"/>
              <a:t>	endangered-waters-beneath-our-feet</a:t>
            </a:r>
          </a:p>
          <a:p>
            <a:pPr marL="457200" lvl="1" indent="0">
              <a:buNone/>
            </a:pPr>
            <a:r>
              <a:rPr lang="en-US" sz="2800" b="1" dirty="0" smtClean="0"/>
              <a:t>Don’t forget to use your Environmental Science book as a reference.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Water Filter Lab </a:t>
            </a:r>
            <a:br>
              <a:rPr lang="en-US" dirty="0" smtClean="0"/>
            </a:br>
            <a:r>
              <a:rPr lang="en-US" dirty="0" smtClean="0"/>
              <a:t>Due: November 10th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page</a:t>
            </a:r>
          </a:p>
          <a:p>
            <a:r>
              <a:rPr lang="en-US" dirty="0" smtClean="0"/>
              <a:t>Introduction: Discuss Ground Water (Where? Why?) and Aquifers what, where, how are they polluted?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Procedure:  Look in your Environmental science book</a:t>
            </a:r>
          </a:p>
          <a:p>
            <a:r>
              <a:rPr lang="en-US" dirty="0" smtClean="0"/>
              <a:t>Data Table</a:t>
            </a:r>
          </a:p>
          <a:p>
            <a:r>
              <a:rPr lang="en-US" dirty="0" smtClean="0"/>
              <a:t>Data Analysis – Did your filter, filter out the pollutants?  How do you know?  How would you improve it? Refer to your data!!</a:t>
            </a:r>
          </a:p>
          <a:p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11/2 </a:t>
            </a:r>
            <a:r>
              <a:rPr lang="en-US" dirty="0" smtClean="0">
                <a:hlinkClick r:id="rId2"/>
              </a:rPr>
              <a:t>Climate</a:t>
            </a:r>
            <a:r>
              <a:rPr lang="en-US" dirty="0" smtClean="0"/>
              <a:t> CH 13.1</a:t>
            </a:r>
            <a:br>
              <a:rPr lang="en-US" dirty="0" smtClean="0"/>
            </a:br>
            <a:r>
              <a:rPr lang="en-US" dirty="0" smtClean="0"/>
              <a:t>Obj. TSW learn the difference between weather and climate. P. 26 NB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difference between weather and climate.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four factors that determine climate.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different parts of Earth have different climates.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Greenland Melting Ice Sheets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Rainfall across US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13" y="2376087"/>
            <a:ext cx="6059113" cy="3800876"/>
          </a:xfrm>
        </p:spPr>
      </p:pic>
    </p:spTree>
    <p:extLst>
      <p:ext uri="{BB962C8B-B14F-4D97-AF65-F5344CB8AC3E}">
        <p14:creationId xmlns:p14="http://schemas.microsoft.com/office/powerpoint/2010/main" val="41701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Factors of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</a:t>
            </a:r>
          </a:p>
          <a:p>
            <a:r>
              <a:rPr lang="en-US" dirty="0" smtClean="0"/>
              <a:t>Global Air circulation Patterns</a:t>
            </a:r>
          </a:p>
          <a:p>
            <a:r>
              <a:rPr lang="en-US" dirty="0" smtClean="0"/>
              <a:t>Oceanic Circulation Patterns  (El Nino?)</a:t>
            </a:r>
          </a:p>
          <a:p>
            <a:r>
              <a:rPr lang="en-US" dirty="0" smtClean="0"/>
              <a:t>Topography – Mountains? Elevation?</a:t>
            </a:r>
          </a:p>
          <a:p>
            <a:r>
              <a:rPr lang="en-US" dirty="0" smtClean="0"/>
              <a:t>Solar Activity – Sun – Solar Flares?</a:t>
            </a:r>
          </a:p>
          <a:p>
            <a:r>
              <a:rPr lang="en-US" dirty="0" smtClean="0"/>
              <a:t>Volcanic Activity – PM in the air to decrease temp?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Armstrong airborne Science Mission Directorate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jobs are involved in determining weather and climate?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Cruise Ship Discharge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11/3 Circulation Patterns &amp; Rain Shadow Effect CH 13.1</a:t>
            </a:r>
            <a:br>
              <a:rPr lang="en-US" sz="2800" dirty="0" smtClean="0"/>
            </a:br>
            <a:r>
              <a:rPr lang="en-US" sz="2800" dirty="0" smtClean="0"/>
              <a:t>Obj. TSW learn how the global air and ocean circulation patterns play a role in our climate. P. 28NB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2439194"/>
            <a:ext cx="4400550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and describe the pattern of Global Air Circulation.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the ocean currents have a great effect on climate?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Rain Shadow Effect.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Air Circulation Patterns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74" y="1825625"/>
            <a:ext cx="5872251" cy="4351338"/>
          </a:xfrm>
        </p:spPr>
      </p:pic>
    </p:spTree>
    <p:extLst>
      <p:ext uri="{BB962C8B-B14F-4D97-AF65-F5344CB8AC3E}">
        <p14:creationId xmlns:p14="http://schemas.microsoft.com/office/powerpoint/2010/main" val="22530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Oceanic Circulation Patterns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825625"/>
            <a:ext cx="8702676" cy="4351338"/>
          </a:xfrm>
        </p:spPr>
      </p:pic>
    </p:spTree>
    <p:extLst>
      <p:ext uri="{BB962C8B-B14F-4D97-AF65-F5344CB8AC3E}">
        <p14:creationId xmlns:p14="http://schemas.microsoft.com/office/powerpoint/2010/main" val="37983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715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Environmental Science  Unit 4: Water, Air, and Land CH 13 Atmosphere and Climate Change</vt:lpstr>
      <vt:lpstr>Agenda Monday November 2nd</vt:lpstr>
      <vt:lpstr>Ground Water Filter Lab  Due: November 10th</vt:lpstr>
      <vt:lpstr>11/2 Climate CH 13.1 Obj. TSW learn the difference between weather and climate. P. 26 NB</vt:lpstr>
      <vt:lpstr>6 Factors of Climate</vt:lpstr>
      <vt:lpstr>NASA Armstrong airborne Science Mission Directorate</vt:lpstr>
      <vt:lpstr>11/3 Circulation Patterns &amp; Rain Shadow Effect CH 13.1 Obj. TSW learn how the global air and ocean circulation patterns play a role in our climate. P. 28NB</vt:lpstr>
      <vt:lpstr>Global Air Circulation Patterns</vt:lpstr>
      <vt:lpstr>Oceanic Circulation Patterns</vt:lpstr>
      <vt:lpstr>El Nino Event</vt:lpstr>
      <vt:lpstr>Normal Oceanic Circulation</vt:lpstr>
      <vt:lpstr>Department of Water Resources</vt:lpstr>
      <vt:lpstr>11/4  Ice Cores &amp; Ozone CH 13.1 &amp; 13.2 Obj. TSW explain why ice cores provide insight to our climate, and how the Ozone protects us. P. 30 NB</vt:lpstr>
      <vt:lpstr>Cruise Ship Article – EPA p. 27 NB</vt:lpstr>
      <vt:lpstr>Quiz CH 12 &amp; 13 on Thursday</vt:lpstr>
      <vt:lpstr>11/5 Climate Change CH 13.2  Obj. TSW discuss what climate change is, it’s causes and effects. P. 32 NB</vt:lpstr>
      <vt:lpstr>Climate Change</vt:lpstr>
      <vt:lpstr>11/6 Global Climate Change CH 13.3 Obj. TSW explain the consequences of global climate change.  P. 34 NB</vt:lpstr>
      <vt:lpstr>The Endangered Waters Beneath Our Feet</vt:lpstr>
      <vt:lpstr>Learning how to do a “Works Cited” page References (3-5) need be in alphabetical order.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Science  Unit 4: Water, Air, and Land CH 13 Atmosphere and Climate Change</dc:title>
  <dc:creator>Jennifer Mc Allister</dc:creator>
  <cp:lastModifiedBy>Jennifer Mc Allister</cp:lastModifiedBy>
  <cp:revision>47</cp:revision>
  <cp:lastPrinted>2015-11-06T20:16:14Z</cp:lastPrinted>
  <dcterms:created xsi:type="dcterms:W3CDTF">2015-10-31T18:45:11Z</dcterms:created>
  <dcterms:modified xsi:type="dcterms:W3CDTF">2015-11-06T20:52:09Z</dcterms:modified>
</cp:coreProperties>
</file>