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D6E68-E681-0F40-A5C9-E9D6AE1F331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92A44-A230-EA49-A104-7383A1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little is available naturally in rivers and streams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C2E7-E1DC-41B2-9542-E61257AC04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4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9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7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4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8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3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5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88EB0B9-CE94-4F4F-AF49-5970CEDC7A0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DF82875-142A-2747-BED8-8955D1F6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5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fglobe.com/?id=14064&amp;src=share_fb_new_140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13" y="623140"/>
            <a:ext cx="7543800" cy="13716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CH 6 Review, CH 3,14: 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Eutrophication 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9/29</a:t>
            </a:r>
            <a:b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Obj. TSW review for the Topic II Test tomorrow and identify the effects of nitrogen-based fertilizers from run-off from agricultural land,  pg. 60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0244"/>
            <a:ext cx="6158204" cy="423866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1. CH 6: Describe how the removal of a keystone species can negatively affect an ecosystem.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 6 Describe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two types of succession with examples  and how they are different.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3. Explain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Eutrophication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the effect it has on organisms in a body of water, and give an example of how it can happen</a:t>
            </a:r>
          </a:p>
          <a:p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818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72474" y="257029"/>
            <a:ext cx="7358063" cy="1714500"/>
          </a:xfrm>
        </p:spPr>
        <p:txBody>
          <a:bodyPr/>
          <a:lstStyle/>
          <a:p>
            <a:r>
              <a:rPr lang="en-US" sz="4000" b="1" dirty="0"/>
              <a:t>Keystone Predators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46083" y="2060024"/>
            <a:ext cx="4822031" cy="446484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Wolf= Top Predator= important to many habitats</a:t>
            </a:r>
          </a:p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Keep deer populations in check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sym typeface="Wingdings" charset="2"/>
              </a:rPr>
              <a:t> too many deer will eat small trees leads to fewer trees leads to fewer birds and beavers</a:t>
            </a:r>
          </a:p>
          <a:p>
            <a:pPr lvl="1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sym typeface="Wingdings" charset="2"/>
              </a:rPr>
              <a:t>Entire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sym typeface="Wingdings" charset="2"/>
              </a:rPr>
              <a:t>ecosystem would change</a:t>
            </a:r>
          </a:p>
          <a:p>
            <a:pPr lvl="1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http://sfglobe.com/?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id=14064&amp;src=share_fb_new_14064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87" y="2624090"/>
            <a:ext cx="4063008" cy="30427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643812" y="710070"/>
            <a:ext cx="9144000" cy="964406"/>
          </a:xfrm>
        </p:spPr>
        <p:txBody>
          <a:bodyPr/>
          <a:lstStyle/>
          <a:p>
            <a:pPr eaLnBrk="1" hangingPunct="1"/>
            <a:r>
              <a:rPr lang="en-US" sz="4000" b="1" dirty="0"/>
              <a:t>Primary Succession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>
          <a:xfrm>
            <a:off x="0" y="2250282"/>
            <a:ext cx="9144000" cy="1982391"/>
          </a:xfrm>
        </p:spPr>
        <p:txBody>
          <a:bodyPr>
            <a:normAutofit fontScale="85000" lnSpcReduction="20000"/>
          </a:bodyPr>
          <a:lstStyle/>
          <a:p>
            <a:pPr marL="744093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Occurs on ground which had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previous vegetation</a:t>
            </a:r>
          </a:p>
          <a:p>
            <a:pPr marL="744093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EX: New island formation, Volcanic Eruption – Krakatau 1883</a:t>
            </a:r>
          </a:p>
          <a:p>
            <a:pPr marL="1116140" lvl="1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Primary succession 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832676" lvl="1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still occurring there 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832676" lvl="1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today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744093"/>
            <a:endParaRPr lang="en-US" dirty="0">
              <a:latin typeface="Book Antiqua" charset="0"/>
            </a:endParaRPr>
          </a:p>
          <a:p>
            <a:pPr marL="744093"/>
            <a:endParaRPr lang="en-US" dirty="0"/>
          </a:p>
          <a:p>
            <a:pPr marL="744093"/>
            <a:endParaRPr lang="en-US" dirty="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01895"/>
            <a:ext cx="4065240" cy="29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125016" y="3979292"/>
            <a:ext cx="3047256" cy="90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35" tIns="38268" rIns="76535" bIns="38268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solidFill>
                  <a:schemeClr val="bg1"/>
                </a:solidFill>
              </a:rPr>
              <a:t>Pioneer species-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Lichen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Fungi + Alga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43577"/>
            <a:ext cx="9144000" cy="73223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/>
              <a:t>Secondary</a:t>
            </a:r>
            <a:r>
              <a:rPr lang="en-US" sz="4000" b="1" dirty="0">
                <a:latin typeface="Book Antiqua" charset="0"/>
              </a:rPr>
              <a:t> Succession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-104775" y="2200759"/>
            <a:ext cx="9144000" cy="3676166"/>
          </a:xfrm>
        </p:spPr>
        <p:txBody>
          <a:bodyPr>
            <a:normAutofit fontScale="92500" lnSpcReduction="20000"/>
          </a:bodyPr>
          <a:lstStyle/>
          <a:p>
            <a:pPr marL="744093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Occurs in areas of destruction or modification of existing vegetation, either naturally or by human activity</a:t>
            </a:r>
          </a:p>
          <a:p>
            <a:pPr marL="1116140" lvl="1"/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Soil is already present but plants are not</a:t>
            </a:r>
          </a:p>
          <a:p>
            <a:pPr marL="744093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Example:  Forest Fire, 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01193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Earthquake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Hurricanes, 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01193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Abandoned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parking lots, 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01193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former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Farms, single tree 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01193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falling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744093"/>
            <a:endParaRPr lang="en-US" dirty="0">
              <a:solidFill>
                <a:schemeClr val="bg1"/>
              </a:solidFill>
              <a:latin typeface="Book Antiqua" charset="0"/>
            </a:endParaRPr>
          </a:p>
          <a:p>
            <a:pPr marL="744093"/>
            <a:endParaRPr lang="en-US" dirty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2" y="3925714"/>
            <a:ext cx="3929063" cy="29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830837" y="716518"/>
            <a:ext cx="7358063" cy="1000125"/>
          </a:xfrm>
        </p:spPr>
        <p:txBody>
          <a:bodyPr/>
          <a:lstStyle/>
          <a:p>
            <a:pPr eaLnBrk="1" hangingPunct="1"/>
            <a:r>
              <a:rPr lang="en-US" sz="4000" b="1" dirty="0" err="1">
                <a:latin typeface="+mn-lt"/>
              </a:rPr>
              <a:t>Eutrophication</a:t>
            </a:r>
            <a:endParaRPr lang="en-US" sz="4000" b="1" dirty="0">
              <a:latin typeface="+mn-lt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0" y="2101609"/>
            <a:ext cx="8872925" cy="4018359"/>
          </a:xfrm>
        </p:spPr>
        <p:txBody>
          <a:bodyPr>
            <a:noAutofit/>
          </a:bodyPr>
          <a:lstStyle/>
          <a:p>
            <a:pPr marL="744093">
              <a:buClr>
                <a:schemeClr val="tx1"/>
              </a:buClr>
              <a:buSzPct val="80000"/>
              <a:buFont typeface="Courier New"/>
              <a:buChar char="o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Decomposition of wastewater (adds elements such as Nitrogen and Phosphorus) </a:t>
            </a:r>
          </a:p>
          <a:p>
            <a:pPr marL="744093">
              <a:buClr>
                <a:schemeClr val="tx1"/>
              </a:buClr>
              <a:buSzPct val="80000"/>
              <a:buFont typeface="Courier New"/>
              <a:buChar char="o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Caused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by an increase in nutrients, such as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fertilizers</a:t>
            </a:r>
          </a:p>
          <a:p>
            <a:pPr marL="744093">
              <a:buClr>
                <a:schemeClr val="tx1"/>
              </a:buClr>
              <a:buSzPct val="80000"/>
              <a:buFont typeface="Courier New"/>
              <a:buChar char="o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EX: Mississippi River dumps into Gulf of Mexico= creates a huge dead zone, decrease in oxygenated water= lots of fish die</a:t>
            </a:r>
          </a:p>
          <a:p>
            <a:pPr marL="744093">
              <a:buClr>
                <a:schemeClr val="tx1"/>
              </a:buClr>
              <a:buSzPct val="80000"/>
              <a:buFont typeface="Courier New"/>
              <a:buChar char="o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EX: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Fertilizer-containing runoff from agriculture </a:t>
            </a:r>
          </a:p>
          <a:p>
            <a:pPr marL="744093">
              <a:buClr>
                <a:schemeClr val="tx1"/>
              </a:buClr>
              <a:buSzPct val="80000"/>
              <a:buFont typeface="Courier New"/>
              <a:buChar char="o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EX: Residential areas/household soaps or detergents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</a:p>
          <a:p>
            <a:pPr marL="744093">
              <a:buClr>
                <a:schemeClr val="tx1"/>
              </a:buClr>
              <a:buSzPct val="80000"/>
              <a:buFont typeface="Courier New"/>
              <a:buChar char="o"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898" y="596206"/>
            <a:ext cx="7543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Too Much!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23" y="1557493"/>
            <a:ext cx="4321134" cy="4750130"/>
          </a:xfrm>
        </p:spPr>
        <p:txBody>
          <a:bodyPr>
            <a:normAutofit fontScale="85000" lnSpcReduction="20000"/>
          </a:bodyPr>
          <a:lstStyle/>
          <a:p>
            <a:r>
              <a:rPr lang="en-US" sz="281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Leads to a lack of O2 and creation of dead zones</a:t>
            </a:r>
            <a:endParaRPr lang="en-US" sz="281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11" dirty="0" smtClean="0">
                <a:solidFill>
                  <a:schemeClr val="accent2">
                    <a:lumMod val="75000"/>
                  </a:schemeClr>
                </a:solidFill>
              </a:rPr>
              <a:t>Rapid Growth of Algae= Algal Bloom</a:t>
            </a:r>
          </a:p>
          <a:p>
            <a:r>
              <a:rPr lang="en-US" sz="2811" dirty="0" smtClean="0">
                <a:solidFill>
                  <a:schemeClr val="accent2">
                    <a:lumMod val="75000"/>
                  </a:schemeClr>
                </a:solidFill>
              </a:rPr>
              <a:t>Eventually die= increase in decomposition= increase in microbes consumes most of the O2 in the water=</a:t>
            </a:r>
          </a:p>
          <a:p>
            <a:r>
              <a:rPr lang="en-US" sz="2811" dirty="0" smtClean="0">
                <a:solidFill>
                  <a:schemeClr val="accent2">
                    <a:lumMod val="75000"/>
                  </a:schemeClr>
                </a:solidFill>
              </a:rPr>
              <a:t>Reduce dissolved oxygen= Hypoxic conditions (low oxygen)= </a:t>
            </a:r>
          </a:p>
          <a:p>
            <a:r>
              <a:rPr lang="en-US" sz="2811" dirty="0" smtClean="0">
                <a:solidFill>
                  <a:schemeClr val="accent2">
                    <a:lumMod val="75000"/>
                  </a:schemeClr>
                </a:solidFill>
              </a:rPr>
              <a:t>Death to fish and shellfish 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57" y="1557493"/>
            <a:ext cx="4110672" cy="4105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2957" y="5662875"/>
            <a:ext cx="231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Lake Erie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9" y="62478"/>
            <a:ext cx="7543800" cy="1371600"/>
          </a:xfrm>
        </p:spPr>
        <p:txBody>
          <a:bodyPr/>
          <a:lstStyle/>
          <a:p>
            <a:r>
              <a:rPr lang="en-US" b="1" dirty="0" err="1" smtClean="0"/>
              <a:t>Eutrophication</a:t>
            </a:r>
            <a:r>
              <a:rPr lang="en-US" b="1" dirty="0" smtClean="0"/>
              <a:t> Demo!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51790"/>
              </p:ext>
            </p:extLst>
          </p:nvPr>
        </p:nvGraphicFramePr>
        <p:xfrm>
          <a:off x="2978515" y="971702"/>
          <a:ext cx="6081512" cy="345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378"/>
                <a:gridCol w="1520378"/>
                <a:gridCol w="1520378"/>
                <a:gridCol w="1520378"/>
              </a:tblGrid>
              <a:tr h="868670">
                <a:tc>
                  <a:txBody>
                    <a:bodyPr/>
                    <a:lstStyle/>
                    <a:p>
                      <a:r>
                        <a:rPr lang="en-US" dirty="0" smtClean="0"/>
                        <a:t>DO &amp; Organisms observed 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9/26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9/29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9/30</a:t>
                      </a:r>
                      <a:endParaRPr lang="en-US" dirty="0"/>
                    </a:p>
                  </a:txBody>
                  <a:tcPr marL="68580" marR="68580"/>
                </a:tc>
              </a:tr>
              <a:tr h="71171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+ Pond Water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</a:tr>
              <a:tr h="844618">
                <a:tc>
                  <a:txBody>
                    <a:bodyPr/>
                    <a:lstStyle/>
                    <a:p>
                      <a:r>
                        <a:rPr lang="en-US" dirty="0" smtClean="0"/>
                        <a:t>Pond Water + 1 tsp Fertilizer 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</a:tr>
              <a:tr h="844618">
                <a:tc>
                  <a:txBody>
                    <a:bodyPr/>
                    <a:lstStyle/>
                    <a:p>
                      <a:r>
                        <a:rPr lang="en-US" dirty="0" smtClean="0"/>
                        <a:t>Pond Water + 10 tsp Fertilizer 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819988"/>
            <a:ext cx="6684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Observation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Hypothesis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Prediction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Data 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Measure DO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Observations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Why is it necessary in the experimental design to have a bottle without any fertilizer 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What happened to dissolved oxygen concentration over time?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Explain any patterns you observed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64" y="682299"/>
            <a:ext cx="6343672" cy="709865"/>
          </a:xfrm>
        </p:spPr>
        <p:txBody>
          <a:bodyPr/>
          <a:lstStyle/>
          <a:p>
            <a:r>
              <a:rPr lang="en-US" sz="4000" b="1" dirty="0" smtClean="0"/>
              <a:t>In the News…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8" y="1603841"/>
            <a:ext cx="5572125" cy="13430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8" y="2715594"/>
            <a:ext cx="3901432" cy="251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4" y="3350734"/>
            <a:ext cx="5610225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4" y="4611460"/>
            <a:ext cx="54959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2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391</Words>
  <Application>Microsoft Office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Century Gothic</vt:lpstr>
      <vt:lpstr>Courier New</vt:lpstr>
      <vt:lpstr>Wingdings</vt:lpstr>
      <vt:lpstr>Wingdings 3</vt:lpstr>
      <vt:lpstr>Ion Boardroom</vt:lpstr>
      <vt:lpstr>CH 6 Review, CH 3,14: Eutrophication 9/29 Obj. TSW review for the Topic II Test tomorrow and identify the effects of nitrogen-based fertilizers from run-off from agricultural land,  pg. 60</vt:lpstr>
      <vt:lpstr>Keystone Predators </vt:lpstr>
      <vt:lpstr>Primary Succession</vt:lpstr>
      <vt:lpstr>Secondary Succession</vt:lpstr>
      <vt:lpstr>Eutrophication</vt:lpstr>
      <vt:lpstr>Too Much!</vt:lpstr>
      <vt:lpstr>Eutrophication Demo!</vt:lpstr>
      <vt:lpstr>In the News…</vt:lpstr>
    </vt:vector>
  </TitlesOfParts>
  <Company>University of California Davis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Kaitlin Benner</dc:creator>
  <cp:lastModifiedBy>Jennifer McAllister</cp:lastModifiedBy>
  <cp:revision>8</cp:revision>
  <dcterms:created xsi:type="dcterms:W3CDTF">2014-09-28T08:42:08Z</dcterms:created>
  <dcterms:modified xsi:type="dcterms:W3CDTF">2014-09-29T15:23:32Z</dcterms:modified>
</cp:coreProperties>
</file>