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91" r:id="rId29"/>
    <p:sldId id="304" r:id="rId30"/>
    <p:sldId id="292" r:id="rId31"/>
    <p:sldId id="293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</p:sldIdLst>
  <p:sldSz cx="12192000" cy="6858000"/>
  <p:notesSz cx="7021513" cy="9307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3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97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26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685800"/>
            <a:ext cx="10972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8331200" y="6858000"/>
            <a:ext cx="3860800" cy="2286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0" y="6858000"/>
            <a:ext cx="508000" cy="457200"/>
          </a:xfrm>
        </p:spPr>
        <p:txBody>
          <a:bodyPr/>
          <a:lstStyle>
            <a:lvl1pPr>
              <a:defRPr/>
            </a:lvl1pPr>
          </a:lstStyle>
          <a:p>
            <a:fld id="{A0881F64-344E-4A1F-96DF-DB26F2A6798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87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6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5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0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52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728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29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16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8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3D2C-E6A4-4894-AA18-4F98C2EDB8D0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A9DBB9-62BB-42CB-A9FD-F068DE18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3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2.wav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12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3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12" Type="http://schemas.openxmlformats.org/officeDocument/2006/relationships/audio" Target="../media/audio3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5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12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6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30.jpeg"/><Relationship Id="rId5" Type="http://schemas.openxmlformats.org/officeDocument/2006/relationships/image" Target="../media/image14.png"/><Relationship Id="rId10" Type="http://schemas.openxmlformats.org/officeDocument/2006/relationships/image" Target="../media/image29.jpeg"/><Relationship Id="rId4" Type="http://schemas.openxmlformats.org/officeDocument/2006/relationships/slide" Target="slide1.xml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12" Type="http://schemas.openxmlformats.org/officeDocument/2006/relationships/audio" Target="../media/audio4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31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32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33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audio" Target="../media/audio5.wav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12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34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audio" Target="../media/audio6.wav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36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37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38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10" Type="http://schemas.openxmlformats.org/officeDocument/2006/relationships/image" Target="../media/image40.jpeg"/><Relationship Id="rId4" Type="http://schemas.openxmlformats.org/officeDocument/2006/relationships/image" Target="../media/image15.png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40.jpeg"/><Relationship Id="rId5" Type="http://schemas.openxmlformats.org/officeDocument/2006/relationships/image" Target="../media/image16.png"/><Relationship Id="rId10" Type="http://schemas.openxmlformats.org/officeDocument/2006/relationships/image" Target="../media/image41.jpeg"/><Relationship Id="rId4" Type="http://schemas.openxmlformats.org/officeDocument/2006/relationships/image" Target="../media/image15.png"/><Relationship Id="rId9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4.jpeg"/><Relationship Id="rId2" Type="http://schemas.openxmlformats.org/officeDocument/2006/relationships/hyperlink" Target="http://www.google.com/url?sa=i&amp;rct=j&amp;q=arundo+plant&amp;source=images&amp;cd=&amp;cad=rja&amp;uact=8&amp;docid=JbM2FBuPonCrWM&amp;tbnid=0CR5mqxhaZdtSM:&amp;ved=0CAUQjRw&amp;url=http://www.masslive.com/news/index.ssf/2012/11/is_giant_reed_a_miracle_plant.html&amp;ei=3TthU9bbHIaxyATCjYGICg&amp;bvm=bv.65636070,d.aWw&amp;psig=AFQjCNFJCVGWRh5xtLXLMTQYuayGMPKAmw&amp;ust=139896761850055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cane%20toads%20in%20australia&amp;source=images&amp;cd=&amp;cad=rja&amp;uact=8&amp;docid=uhtZAeAPzaDPtM&amp;tbnid=CPxH9uBljssgpM:&amp;ved=&amp;url=http://www.news.com.au/technology/science/western-australia-native-animals-trained-to-avoid-cane-toads/story-fn5fsgyc-1226524366938&amp;ei=FTxhU_-fMIWryASqwoLgDA&amp;bvm=bv.65636070,d.aWw&amp;psig=AFQjCNEbaXPHy5Ld94pAxO76aW0kui2DJg&amp;ust=1398967702300025" TargetMode="External"/><Relationship Id="rId5" Type="http://schemas.openxmlformats.org/officeDocument/2006/relationships/image" Target="../media/image43.jpeg"/><Relationship Id="rId4" Type="http://schemas.openxmlformats.org/officeDocument/2006/relationships/hyperlink" Target="http://www.google.com/url?sa=i&amp;rct=j&amp;q=kudzo%20plant&amp;source=images&amp;cd=&amp;cad=rja&amp;uact=8&amp;docid=r8iwtG9LSeM41M&amp;tbnid=xDp-Z9UwFj14UM:&amp;ved=0CAUQjRw&amp;url=https://dnr.state.il.us/Stewardship/cd/biocontrol/25Kudzu.html&amp;ei=AjxhU9HPBIafyAS44oHgAw&amp;bvm=bv.65636070,d.aWw&amp;psig=AFQjCNGtXBaqsVOsvDaQUfHUeXBKAKm_hQ&amp;ust=1398967670394562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7.jpeg"/><Relationship Id="rId2" Type="http://schemas.openxmlformats.org/officeDocument/2006/relationships/hyperlink" Target="http://www.google.com/url?sa=i&amp;rct=j&amp;q=overharvesting%20of%20fish&amp;source=images&amp;cd=&amp;cad=rja&amp;uact=8&amp;docid=Un69N1U9lcUusM&amp;tbnid=6QnnJPEOKFnWeM:&amp;ved=0CAUQjRw&amp;url=http://article.wn.com/view/2013/11/14/WWF_welcomes_first_MSCcertified_skipjack_tuna_products_from_/&amp;ei=3TxhU5H7FsOjyATk0YHoDA&amp;bvm=bv.65636070,d.aWw&amp;psig=AFQjCNHxS8tRZIi0kAF2-6NagOgDRY_klQ&amp;ust=139896789824994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om/url?sa=i&amp;rct=j&amp;q=overharvesting%20of%20resources&amp;source=images&amp;cd=&amp;docid=FaE_WN-BBGXwHM&amp;tbnid=i1_vaizDpSTs0M:&amp;ved=0CAUQjRw&amp;url=http://www.footprintnetwork.org/en/index.php/GFN/page/biodiversity_is_for_sale&amp;ei=Oz1hU8y4GIOOyATpwIDwBg&amp;bvm=bv.65636070,d.aWw&amp;psig=AFQjCNGGqNlx7g8-qPjxJQG5Q50iwWV9Og&amp;ust=1398967955523911" TargetMode="External"/><Relationship Id="rId5" Type="http://schemas.openxmlformats.org/officeDocument/2006/relationships/image" Target="../media/image46.jpeg"/><Relationship Id="rId4" Type="http://schemas.openxmlformats.org/officeDocument/2006/relationships/hyperlink" Target="http://www.google.com/url?sa=i&amp;rct=j&amp;q=overharvesting%20of%20fish&amp;source=images&amp;cd=&amp;cad=rja&amp;uact=8&amp;docid=fHWyaqPZtWbZoM&amp;tbnid=GsZsCNDP-XteeM:&amp;ved=0CAUQjRw&amp;url=http://www.examiner.com/article/overharvesting-is-killing-the-seas&amp;ei=7DxhU-bLJcmcyASj-ILYDA&amp;bvm=bv.65636070,d.aWw&amp;psig=AFQjCNHxS8tRZIi0kAF2-6NagOgDRY_klQ&amp;ust=1398967898249944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google.com/url?sa=i&amp;rct=j&amp;q=&amp;esrc=s&amp;source=images&amp;cd=&amp;cad=rja&amp;uact=8&amp;ved=0CAcQjRxqFQoTCLjRlMGAucgCFQ07iAod40QJ5Q&amp;url=https%3A%2F%2Fwww.hcn.org%2Fissues%2F46.21%2Fhave-returning-wolves-really-saved-yellowstone&amp;psig=AFQjCNFzSQV2SeqjYFXIqYxRX7LgvLSCcw&amp;ust=1444604167396939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yCZqkX-f_8" TargetMode="External"/><Relationship Id="rId2" Type="http://schemas.openxmlformats.org/officeDocument/2006/relationships/hyperlink" Target="https://www.youtube.com/watch?v=0UryWICizN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sa5OBhXz-Q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hyperlink" Target="RESOURCES.ppt" TargetMode="External"/><Relationship Id="rId12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Environmental Science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 10 Biodiversity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33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91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934915" name="Text Box 1027"/>
          <p:cNvSpPr txBox="1">
            <a:spLocks noChangeArrowheads="1"/>
          </p:cNvSpPr>
          <p:nvPr/>
        </p:nvSpPr>
        <p:spPr bwMode="auto">
          <a:xfrm>
            <a:off x="2089151" y="914401"/>
            <a:ext cx="4083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Loss of Biodiversity</a:t>
            </a:r>
          </a:p>
        </p:txBody>
      </p:sp>
      <p:pic>
        <p:nvPicPr>
          <p:cNvPr id="934916" name="Picture 1028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34917" name="Picture 1029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34918" name="Picture 1030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34919" name="Picture 1031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34920" name="Picture 1032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34921" name="Picture 1033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934922" name="Picture 1034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934923" name="Picture 1035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934924" name="Rectangle 1036"/>
          <p:cNvSpPr>
            <a:spLocks noChangeArrowheads="1"/>
          </p:cNvSpPr>
          <p:nvPr/>
        </p:nvSpPr>
        <p:spPr bwMode="auto">
          <a:xfrm>
            <a:off x="2133600" y="1600200"/>
            <a:ext cx="792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A species is considered to be an </a:t>
            </a:r>
            <a:r>
              <a:rPr lang="en-US" altLang="en-US" sz="3200">
                <a:solidFill>
                  <a:srgbClr val="FF0066"/>
                </a:solidFill>
                <a:latin typeface="Times" charset="0"/>
              </a:rPr>
              <a:t>endangered species</a:t>
            </a:r>
            <a:r>
              <a:rPr lang="en-US" altLang="en-US" sz="3200">
                <a:latin typeface="Times" charset="0"/>
              </a:rPr>
              <a:t> when its numbers become so low that extinction is possible.</a:t>
            </a:r>
          </a:p>
        </p:txBody>
      </p:sp>
      <p:pic>
        <p:nvPicPr>
          <p:cNvPr id="934930" name="Picture 1042" descr="pg1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38401" y="3657600"/>
            <a:ext cx="2392363" cy="2667000"/>
          </a:xfrm>
          <a:prstGeom prst="rect">
            <a:avLst/>
          </a:prstGeom>
          <a:noFill/>
        </p:spPr>
      </p:pic>
      <p:pic>
        <p:nvPicPr>
          <p:cNvPr id="934931" name="Picture 1043" descr="C05-05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62600" y="3238500"/>
            <a:ext cx="3429000" cy="2571750"/>
          </a:xfrm>
          <a:prstGeom prst="rect">
            <a:avLst/>
          </a:prstGeom>
          <a:noFill/>
        </p:spPr>
      </p:pic>
      <p:pic>
        <p:nvPicPr>
          <p:cNvPr id="934932" name="Picture 1044" descr="audio image blue">
            <a:hlinkClick r:id="" action="ppaction://noaction">
              <a:snd r:embed="rId13" name="05-endangered species.WAV"/>
            </a:hlinkClick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915401" y="2743201"/>
            <a:ext cx="354013" cy="354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085658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4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3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3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3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934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492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3074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pic>
        <p:nvPicPr>
          <p:cNvPr id="929796" name="Picture 3076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29797" name="Picture 3077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29798" name="Picture 3078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29799" name="Picture 3079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29800" name="Picture 3080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29801" name="Picture 3081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929802" name="Picture 3082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929803" name="Picture 3083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929805" name="Rectangle 3085"/>
          <p:cNvSpPr>
            <a:spLocks noChangeArrowheads="1"/>
          </p:cNvSpPr>
          <p:nvPr/>
        </p:nvSpPr>
        <p:spPr bwMode="auto">
          <a:xfrm>
            <a:off x="2057400" y="1908176"/>
            <a:ext cx="51054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 dirty="0">
                <a:latin typeface="Times" charset="0"/>
              </a:rPr>
              <a:t>When the population of a species is likely to become endangered, it is said to be a </a:t>
            </a:r>
            <a:r>
              <a:rPr lang="en-US" altLang="en-US" sz="3200" dirty="0">
                <a:solidFill>
                  <a:srgbClr val="FF0066"/>
                </a:solidFill>
                <a:latin typeface="Times" charset="0"/>
              </a:rPr>
              <a:t>threatened species</a:t>
            </a:r>
            <a:r>
              <a:rPr lang="en-US" altLang="en-US" sz="3200" dirty="0">
                <a:latin typeface="Times" charset="0"/>
              </a:rPr>
              <a:t>.</a:t>
            </a:r>
          </a:p>
        </p:txBody>
      </p:sp>
      <p:pic>
        <p:nvPicPr>
          <p:cNvPr id="929811" name="Picture 3091" descr="C05-06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15200" y="685800"/>
            <a:ext cx="2971800" cy="3962400"/>
          </a:xfrm>
          <a:prstGeom prst="rect">
            <a:avLst/>
          </a:prstGeom>
          <a:noFill/>
        </p:spPr>
      </p:pic>
      <p:pic>
        <p:nvPicPr>
          <p:cNvPr id="929812" name="Picture 3092" descr="audio image blue">
            <a:hlinkClick r:id="" action="ppaction://noaction">
              <a:snd r:embed="rId12" name="05-threatened species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67201" y="3962401"/>
            <a:ext cx="354013" cy="354013"/>
          </a:xfrm>
          <a:prstGeom prst="rect">
            <a:avLst/>
          </a:prstGeom>
          <a:noFill/>
        </p:spPr>
      </p:pic>
      <p:sp>
        <p:nvSpPr>
          <p:cNvPr id="929813" name="Text Box 3093"/>
          <p:cNvSpPr txBox="1">
            <a:spLocks noChangeArrowheads="1"/>
          </p:cNvSpPr>
          <p:nvPr/>
        </p:nvSpPr>
        <p:spPr bwMode="auto">
          <a:xfrm>
            <a:off x="2089151" y="914401"/>
            <a:ext cx="4083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Loss of Biodiversity</a:t>
            </a:r>
          </a:p>
        </p:txBody>
      </p:sp>
    </p:spTree>
    <p:extLst>
      <p:ext uri="{BB962C8B-B14F-4D97-AF65-F5344CB8AC3E}">
        <p14:creationId xmlns:p14="http://schemas.microsoft.com/office/powerpoint/2010/main" val="38231364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9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2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2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29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80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890883" name="Text Box 3"/>
          <p:cNvSpPr txBox="1">
            <a:spLocks noChangeArrowheads="1"/>
          </p:cNvSpPr>
          <p:nvPr/>
        </p:nvSpPr>
        <p:spPr bwMode="auto">
          <a:xfrm>
            <a:off x="2089151" y="914401"/>
            <a:ext cx="322395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chemeClr val="tx2"/>
                </a:solidFill>
                <a:latin typeface="Times" charset="0"/>
              </a:rPr>
              <a:t>#3. Habitat </a:t>
            </a:r>
            <a:r>
              <a:rPr lang="en-US" altLang="en-US" sz="3600" b="1" dirty="0">
                <a:solidFill>
                  <a:schemeClr val="tx2"/>
                </a:solidFill>
                <a:latin typeface="Times" charset="0"/>
              </a:rPr>
              <a:t>loss</a:t>
            </a:r>
          </a:p>
        </p:txBody>
      </p:sp>
      <p:pic>
        <p:nvPicPr>
          <p:cNvPr id="890884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890885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890886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890887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890888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890889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890890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890891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890892" name="Rectangle 12"/>
          <p:cNvSpPr>
            <a:spLocks noChangeArrowheads="1"/>
          </p:cNvSpPr>
          <p:nvPr/>
        </p:nvSpPr>
        <p:spPr bwMode="auto">
          <a:xfrm>
            <a:off x="2133600" y="1524000"/>
            <a:ext cx="6934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One of the biggest reasons for decline in biodiversity is habitat loss.</a:t>
            </a:r>
          </a:p>
        </p:txBody>
      </p:sp>
      <p:pic>
        <p:nvPicPr>
          <p:cNvPr id="890894" name="Picture 14" descr="Pg116-slash and bur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3200401"/>
            <a:ext cx="4419600" cy="2898775"/>
          </a:xfrm>
          <a:prstGeom prst="rect">
            <a:avLst/>
          </a:prstGeom>
          <a:noFill/>
        </p:spPr>
      </p:pic>
      <p:pic>
        <p:nvPicPr>
          <p:cNvPr id="890895" name="Picture 15" descr="Pg116-Loggi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1200" y="2514600"/>
            <a:ext cx="4038600" cy="3028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1543999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90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90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9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90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89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898" name="Picture 2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848899" name="Picture 3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848900" name="Picture 4" descr="New TOC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848901" name="Picture 5" descr="end of sl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848903" name="Picture 7" descr="resources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848904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sp>
        <p:nvSpPr>
          <p:cNvPr id="848905" name="Text Box 9"/>
          <p:cNvSpPr txBox="1">
            <a:spLocks noChangeArrowheads="1"/>
          </p:cNvSpPr>
          <p:nvPr/>
        </p:nvSpPr>
        <p:spPr bwMode="auto">
          <a:xfrm>
            <a:off x="2041526" y="5715000"/>
            <a:ext cx="8093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chemeClr val="hlink"/>
                </a:solidFill>
                <a:latin typeface="Times" charset="0"/>
              </a:rPr>
              <a:t>To return to the chapter summary click escape or close this document.</a:t>
            </a:r>
          </a:p>
        </p:txBody>
      </p:sp>
      <p:sp>
        <p:nvSpPr>
          <p:cNvPr id="848907" name="Text Box 11"/>
          <p:cNvSpPr txBox="1">
            <a:spLocks noChangeArrowheads="1"/>
          </p:cNvSpPr>
          <p:nvPr/>
        </p:nvSpPr>
        <p:spPr bwMode="auto">
          <a:xfrm>
            <a:off x="4641850" y="838200"/>
            <a:ext cx="3816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Times" charset="0"/>
              </a:rPr>
              <a:t>#3. Habitat</a:t>
            </a:r>
            <a:endParaRPr lang="en-US" sz="3600" dirty="0">
              <a:solidFill>
                <a:schemeClr val="tx2"/>
              </a:solidFill>
              <a:latin typeface="Times" charset="0"/>
            </a:endParaRPr>
          </a:p>
          <a:p>
            <a:pPr algn="ctr">
              <a:lnSpc>
                <a:spcPct val="50000"/>
              </a:lnSpc>
            </a:pPr>
            <a:r>
              <a:rPr lang="en-US" sz="3600" dirty="0">
                <a:solidFill>
                  <a:schemeClr val="tx2"/>
                </a:solidFill>
                <a:latin typeface="Times" charset="0"/>
              </a:rPr>
              <a:t>Fragmentation</a:t>
            </a:r>
          </a:p>
        </p:txBody>
      </p:sp>
      <p:pic>
        <p:nvPicPr>
          <p:cNvPr id="848910" name="Picture 14" descr="Image Bank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41900" y="76200"/>
            <a:ext cx="2108200" cy="393700"/>
          </a:xfrm>
          <a:prstGeom prst="rect">
            <a:avLst/>
          </a:prstGeom>
          <a:noFill/>
        </p:spPr>
      </p:pic>
      <p:pic>
        <p:nvPicPr>
          <p:cNvPr id="848915" name="Picture 19" descr="Chpt0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0"/>
            <a:ext cx="2895600" cy="700088"/>
          </a:xfrm>
          <a:prstGeom prst="rect">
            <a:avLst/>
          </a:prstGeom>
          <a:noFill/>
        </p:spPr>
      </p:pic>
      <p:pic>
        <p:nvPicPr>
          <p:cNvPr id="848916" name="Picture 20" descr="Habitat Fragmentatio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38400" y="2133600"/>
            <a:ext cx="7366000" cy="284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047951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848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890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9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935939" name="Text Box 2051"/>
          <p:cNvSpPr txBox="1">
            <a:spLocks noChangeArrowheads="1"/>
          </p:cNvSpPr>
          <p:nvPr/>
        </p:nvSpPr>
        <p:spPr bwMode="auto">
          <a:xfrm>
            <a:off x="2089150" y="914401"/>
            <a:ext cx="46346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Habitat fragmentation</a:t>
            </a:r>
          </a:p>
        </p:txBody>
      </p:sp>
      <p:pic>
        <p:nvPicPr>
          <p:cNvPr id="935940" name="Picture 2052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35941" name="Picture 2053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35942" name="Picture 2054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35943" name="Picture 2055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35944" name="Picture 2056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35945" name="Picture 2057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935946" name="Picture 2058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935947" name="Picture 2059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935948" name="Rectangle 2060"/>
          <p:cNvSpPr>
            <a:spLocks noChangeArrowheads="1"/>
          </p:cNvSpPr>
          <p:nvPr/>
        </p:nvSpPr>
        <p:spPr bwMode="auto">
          <a:xfrm>
            <a:off x="2057400" y="1600200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solidFill>
                  <a:srgbClr val="FF0066"/>
                </a:solidFill>
                <a:latin typeface="Times" charset="0"/>
              </a:rPr>
              <a:t>Habitat fragmentation</a:t>
            </a:r>
            <a:r>
              <a:rPr lang="en-US" altLang="en-US" sz="3200">
                <a:latin typeface="Times" charset="0"/>
              </a:rPr>
              <a:t> is the separation of wilderness areas from other wilderness areas.</a:t>
            </a:r>
          </a:p>
        </p:txBody>
      </p:sp>
      <p:pic>
        <p:nvPicPr>
          <p:cNvPr id="935951" name="Picture 2063" descr="Pg117-Bison Yellowston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2971800"/>
            <a:ext cx="4267200" cy="3200400"/>
          </a:xfrm>
          <a:prstGeom prst="rect">
            <a:avLst/>
          </a:prstGeom>
          <a:noFill/>
        </p:spPr>
      </p:pic>
      <p:pic>
        <p:nvPicPr>
          <p:cNvPr id="935953" name="Picture 2065" descr="audio image blue">
            <a:hlinkClick r:id="" action="ppaction://noaction">
              <a:snd r:embed="rId12" name="05-habitat fragmentation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382001" y="2209801"/>
            <a:ext cx="354013" cy="354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879239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5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35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35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35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94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9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894979" name="Text Box 3"/>
          <p:cNvSpPr txBox="1">
            <a:spLocks noChangeArrowheads="1"/>
          </p:cNvSpPr>
          <p:nvPr/>
        </p:nvSpPr>
        <p:spPr bwMode="auto">
          <a:xfrm>
            <a:off x="2089151" y="914401"/>
            <a:ext cx="28777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Edge and size</a:t>
            </a:r>
          </a:p>
        </p:txBody>
      </p:sp>
      <p:pic>
        <p:nvPicPr>
          <p:cNvPr id="894980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894981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894982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894983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894984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894985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894986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894987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894988" name="Rectangle 12"/>
          <p:cNvSpPr>
            <a:spLocks noChangeArrowheads="1"/>
          </p:cNvSpPr>
          <p:nvPr/>
        </p:nvSpPr>
        <p:spPr bwMode="auto">
          <a:xfrm>
            <a:off x="2133600" y="1622425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The edge of a habitat or ecosystem is where one habitat or ecosystem meets another.</a:t>
            </a:r>
          </a:p>
        </p:txBody>
      </p:sp>
      <p:pic>
        <p:nvPicPr>
          <p:cNvPr id="894994" name="Picture 18" descr="C05-07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3200400"/>
            <a:ext cx="4826000" cy="309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735585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94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94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94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498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897027" name="Text Box 3"/>
          <p:cNvSpPr txBox="1">
            <a:spLocks noChangeArrowheads="1"/>
          </p:cNvSpPr>
          <p:nvPr/>
        </p:nvSpPr>
        <p:spPr bwMode="auto">
          <a:xfrm>
            <a:off x="2089151" y="914401"/>
            <a:ext cx="28777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Edge and size</a:t>
            </a:r>
          </a:p>
        </p:txBody>
      </p:sp>
      <p:pic>
        <p:nvPicPr>
          <p:cNvPr id="897028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897029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897030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897031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897032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897033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897034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897035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897036" name="Rectangle 12"/>
          <p:cNvSpPr>
            <a:spLocks noChangeArrowheads="1"/>
          </p:cNvSpPr>
          <p:nvPr/>
        </p:nvSpPr>
        <p:spPr bwMode="auto">
          <a:xfrm>
            <a:off x="2133600" y="1600200"/>
            <a:ext cx="792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If a road is cut through a wooded area, the shape of the wooded area changes and the edge is changed.</a:t>
            </a:r>
          </a:p>
        </p:txBody>
      </p:sp>
      <p:sp>
        <p:nvSpPr>
          <p:cNvPr id="897037" name="Rectangle 13"/>
          <p:cNvSpPr>
            <a:spLocks noChangeArrowheads="1"/>
          </p:cNvSpPr>
          <p:nvPr/>
        </p:nvSpPr>
        <p:spPr bwMode="auto">
          <a:xfrm>
            <a:off x="2133600" y="3111500"/>
            <a:ext cx="3733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Now there is less distance between the edge and the interior. Some plants might die out.</a:t>
            </a:r>
          </a:p>
        </p:txBody>
      </p:sp>
      <p:pic>
        <p:nvPicPr>
          <p:cNvPr id="897038" name="Picture 14" descr="Pg117-Edge Habita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91200" y="3124200"/>
            <a:ext cx="39624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766147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9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97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97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9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7036" grpId="0" autoUpdateAnimBg="0"/>
      <p:bldP spid="897037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pic>
        <p:nvPicPr>
          <p:cNvPr id="899076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899077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899078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899079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899080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899081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899082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899083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899084" name="Rectangle 12"/>
          <p:cNvSpPr>
            <a:spLocks noChangeArrowheads="1"/>
          </p:cNvSpPr>
          <p:nvPr/>
        </p:nvSpPr>
        <p:spPr bwMode="auto">
          <a:xfrm>
            <a:off x="2133600" y="1752600"/>
            <a:ext cx="792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Another threat to biodiversity is </a:t>
            </a:r>
            <a:r>
              <a:rPr lang="en-US" altLang="en-US" sz="3200">
                <a:solidFill>
                  <a:srgbClr val="FF0066"/>
                </a:solidFill>
                <a:latin typeface="Times" charset="0"/>
              </a:rPr>
              <a:t>habitat degradation</a:t>
            </a:r>
            <a:r>
              <a:rPr lang="en-US" altLang="en-US" sz="3200">
                <a:latin typeface="Times" charset="0"/>
              </a:rPr>
              <a:t>, the damage to a habitat by pollution.</a:t>
            </a:r>
          </a:p>
        </p:txBody>
      </p:sp>
      <p:sp>
        <p:nvSpPr>
          <p:cNvPr id="899085" name="Rectangle 13"/>
          <p:cNvSpPr>
            <a:spLocks noChangeArrowheads="1"/>
          </p:cNvSpPr>
          <p:nvPr/>
        </p:nvSpPr>
        <p:spPr bwMode="auto">
          <a:xfrm>
            <a:off x="2133600" y="3429000"/>
            <a:ext cx="7239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Three types of pollution are air, water, and land pollution.</a:t>
            </a:r>
          </a:p>
        </p:txBody>
      </p:sp>
      <p:pic>
        <p:nvPicPr>
          <p:cNvPr id="899087" name="Picture 15" descr="audio image blue">
            <a:hlinkClick r:id="" action="ppaction://noaction">
              <a:snd r:embed="rId11" name="05-habitat degradation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91001" y="2819401"/>
            <a:ext cx="354013" cy="354013"/>
          </a:xfrm>
          <a:prstGeom prst="rect">
            <a:avLst/>
          </a:prstGeom>
          <a:noFill/>
        </p:spPr>
      </p:pic>
      <p:sp>
        <p:nvSpPr>
          <p:cNvPr id="899088" name="Text Box 16"/>
          <p:cNvSpPr txBox="1">
            <a:spLocks noChangeArrowheads="1"/>
          </p:cNvSpPr>
          <p:nvPr/>
        </p:nvSpPr>
        <p:spPr bwMode="auto">
          <a:xfrm>
            <a:off x="2089151" y="914401"/>
            <a:ext cx="41985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Habitat degradation</a:t>
            </a:r>
          </a:p>
        </p:txBody>
      </p:sp>
    </p:spTree>
    <p:extLst>
      <p:ext uri="{BB962C8B-B14F-4D97-AF65-F5344CB8AC3E}">
        <p14:creationId xmlns:p14="http://schemas.microsoft.com/office/powerpoint/2010/main" val="32771146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99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99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99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99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9084" grpId="0" autoUpdateAnimBg="0"/>
      <p:bldP spid="899085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pic>
        <p:nvPicPr>
          <p:cNvPr id="900100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00101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00102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00103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00104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00105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900106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900107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900108" name="Rectangle 12"/>
          <p:cNvSpPr>
            <a:spLocks noChangeArrowheads="1"/>
          </p:cNvSpPr>
          <p:nvPr/>
        </p:nvSpPr>
        <p:spPr bwMode="auto">
          <a:xfrm>
            <a:off x="6096000" y="1447801"/>
            <a:ext cx="4114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Pollutants enter the atmosphere in many ways—including volcanic eruptions and forest fires.</a:t>
            </a:r>
          </a:p>
        </p:txBody>
      </p:sp>
      <p:pic>
        <p:nvPicPr>
          <p:cNvPr id="900110" name="Picture 14" descr="Pg118-volcano helen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7400" y="1600200"/>
            <a:ext cx="3962400" cy="3938588"/>
          </a:xfrm>
          <a:prstGeom prst="rect">
            <a:avLst/>
          </a:prstGeom>
          <a:noFill/>
        </p:spPr>
      </p:pic>
      <p:pic>
        <p:nvPicPr>
          <p:cNvPr id="900111" name="Picture 15" descr="Pg118-Forest Fi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9800" y="4419600"/>
            <a:ext cx="3657600" cy="2413000"/>
          </a:xfrm>
          <a:prstGeom prst="rect">
            <a:avLst/>
          </a:prstGeom>
          <a:noFill/>
        </p:spPr>
      </p:pic>
      <p:sp>
        <p:nvSpPr>
          <p:cNvPr id="900114" name="Text Box 18"/>
          <p:cNvSpPr txBox="1">
            <a:spLocks noChangeArrowheads="1"/>
          </p:cNvSpPr>
          <p:nvPr/>
        </p:nvSpPr>
        <p:spPr bwMode="auto">
          <a:xfrm>
            <a:off x="2089151" y="914401"/>
            <a:ext cx="489108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chemeClr val="tx2"/>
                </a:solidFill>
                <a:latin typeface="Times" charset="0"/>
              </a:rPr>
              <a:t>#3. Habitat </a:t>
            </a:r>
            <a:r>
              <a:rPr lang="en-US" altLang="en-US" sz="3600" b="1" dirty="0">
                <a:solidFill>
                  <a:schemeClr val="tx2"/>
                </a:solidFill>
                <a:latin typeface="Times" charset="0"/>
              </a:rPr>
              <a:t>degradation</a:t>
            </a:r>
          </a:p>
        </p:txBody>
      </p:sp>
    </p:spTree>
    <p:extLst>
      <p:ext uri="{BB962C8B-B14F-4D97-AF65-F5344CB8AC3E}">
        <p14:creationId xmlns:p14="http://schemas.microsoft.com/office/powerpoint/2010/main" val="399347656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00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00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00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900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10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901123" name="Text Box 3"/>
          <p:cNvSpPr txBox="1">
            <a:spLocks noChangeArrowheads="1"/>
          </p:cNvSpPr>
          <p:nvPr/>
        </p:nvSpPr>
        <p:spPr bwMode="auto">
          <a:xfrm>
            <a:off x="2089151" y="914401"/>
            <a:ext cx="41985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Habitat degradation</a:t>
            </a:r>
          </a:p>
        </p:txBody>
      </p:sp>
      <p:pic>
        <p:nvPicPr>
          <p:cNvPr id="901124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01125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01126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01127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01128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01129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901130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901131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901132" name="Rectangle 12"/>
          <p:cNvSpPr>
            <a:spLocks noChangeArrowheads="1"/>
          </p:cNvSpPr>
          <p:nvPr/>
        </p:nvSpPr>
        <p:spPr bwMode="auto">
          <a:xfrm>
            <a:off x="2133600" y="1774825"/>
            <a:ext cx="769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Burning fossil fuels is also a major source of air pollutants such as sulfur dioxide.</a:t>
            </a:r>
          </a:p>
        </p:txBody>
      </p:sp>
      <p:sp>
        <p:nvSpPr>
          <p:cNvPr id="901133" name="Rectangle 13"/>
          <p:cNvSpPr>
            <a:spLocks noChangeArrowheads="1"/>
          </p:cNvSpPr>
          <p:nvPr/>
        </p:nvSpPr>
        <p:spPr bwMode="auto">
          <a:xfrm>
            <a:off x="2133600" y="3165475"/>
            <a:ext cx="792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solidFill>
                  <a:srgbClr val="FF0066"/>
                </a:solidFill>
                <a:latin typeface="Times" charset="0"/>
              </a:rPr>
              <a:t>Acid precipitation</a:t>
            </a:r>
            <a:r>
              <a:rPr lang="en-US" altLang="en-US" sz="3200">
                <a:latin typeface="Times" charset="0"/>
              </a:rPr>
              <a:t>—rain, snow, sleet, and fog with low pH values—has been linked to the deterioration of some forests and lakes.</a:t>
            </a:r>
          </a:p>
        </p:txBody>
      </p:sp>
      <p:pic>
        <p:nvPicPr>
          <p:cNvPr id="901135" name="Picture 15" descr="audio image blue">
            <a:hlinkClick r:id="" action="ppaction://noaction">
              <a:snd r:embed="rId11" name="05-acid precipitation.WAV"/>
            </a:hlinkClick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33800" y="4648200"/>
            <a:ext cx="354012" cy="354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046540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0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0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0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901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32" grpId="0" autoUpdateAnimBg="0"/>
      <p:bldP spid="90113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78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904195" name="Text Box 3"/>
          <p:cNvSpPr txBox="1">
            <a:spLocks noChangeArrowheads="1"/>
          </p:cNvSpPr>
          <p:nvPr/>
        </p:nvSpPr>
        <p:spPr bwMode="auto">
          <a:xfrm>
            <a:off x="2089151" y="914401"/>
            <a:ext cx="32927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Water pollution</a:t>
            </a:r>
          </a:p>
        </p:txBody>
      </p:sp>
      <p:pic>
        <p:nvPicPr>
          <p:cNvPr id="904196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04197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04198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04199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04200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04201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904202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904203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904204" name="Rectangle 12"/>
          <p:cNvSpPr>
            <a:spLocks noChangeArrowheads="1"/>
          </p:cNvSpPr>
          <p:nvPr/>
        </p:nvSpPr>
        <p:spPr bwMode="auto">
          <a:xfrm>
            <a:off x="1981200" y="1600200"/>
            <a:ext cx="7543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Water pollution degrades aquatic habitats in streams, rivers, lakes, and oceans.</a:t>
            </a:r>
          </a:p>
        </p:txBody>
      </p:sp>
      <p:sp>
        <p:nvSpPr>
          <p:cNvPr id="904205" name="Rectangle 13"/>
          <p:cNvSpPr>
            <a:spLocks noChangeArrowheads="1"/>
          </p:cNvSpPr>
          <p:nvPr/>
        </p:nvSpPr>
        <p:spPr bwMode="auto">
          <a:xfrm>
            <a:off x="1981200" y="3200401"/>
            <a:ext cx="30480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 dirty="0">
                <a:latin typeface="Times" charset="0"/>
              </a:rPr>
              <a:t>A variety of pollutants can affect aquatic life.</a:t>
            </a:r>
          </a:p>
        </p:txBody>
      </p:sp>
      <p:pic>
        <p:nvPicPr>
          <p:cNvPr id="904206" name="Picture 14" descr="Pg119-algae turtl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105400" y="2667001"/>
            <a:ext cx="4724400" cy="3024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07268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04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0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0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04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4204" grpId="0" autoUpdateAnimBg="0"/>
      <p:bldP spid="904205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905219" name="Text Box 1027"/>
          <p:cNvSpPr txBox="1">
            <a:spLocks noChangeArrowheads="1"/>
          </p:cNvSpPr>
          <p:nvPr/>
        </p:nvSpPr>
        <p:spPr bwMode="auto">
          <a:xfrm>
            <a:off x="2089151" y="914401"/>
            <a:ext cx="32927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Water pollution</a:t>
            </a:r>
          </a:p>
        </p:txBody>
      </p:sp>
      <p:pic>
        <p:nvPicPr>
          <p:cNvPr id="905220" name="Picture 1028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05221" name="Picture 1029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05222" name="Picture 1030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05223" name="Picture 1031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05224" name="Picture 1032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05225" name="Picture 1033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905226" name="Picture 1034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905227" name="Picture 1035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905228" name="Rectangle 1036"/>
          <p:cNvSpPr>
            <a:spLocks noChangeArrowheads="1"/>
          </p:cNvSpPr>
          <p:nvPr/>
        </p:nvSpPr>
        <p:spPr bwMode="auto">
          <a:xfrm>
            <a:off x="2057400" y="1600200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Excess fertilizers and animal wastes are often carried by rain into streams and lakes.</a:t>
            </a:r>
          </a:p>
        </p:txBody>
      </p:sp>
      <p:sp>
        <p:nvSpPr>
          <p:cNvPr id="905229" name="Rectangle 1037"/>
          <p:cNvSpPr>
            <a:spLocks noChangeArrowheads="1"/>
          </p:cNvSpPr>
          <p:nvPr/>
        </p:nvSpPr>
        <p:spPr bwMode="auto">
          <a:xfrm>
            <a:off x="1524000" y="3048000"/>
            <a:ext cx="3733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 dirty="0">
                <a:latin typeface="Times" charset="0"/>
              </a:rPr>
              <a:t>The sudden availability of nutrients causes algal blooms, the excessive growth of algae.</a:t>
            </a:r>
          </a:p>
        </p:txBody>
      </p:sp>
      <p:pic>
        <p:nvPicPr>
          <p:cNvPr id="905230" name="Picture 1038" descr="Pg119-Algae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0" y="2743200"/>
            <a:ext cx="4191000" cy="3143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5083131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05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05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05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905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5228" grpId="0" autoUpdateAnimBg="0"/>
      <p:bldP spid="905229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907267" name="Text Box 3"/>
          <p:cNvSpPr txBox="1">
            <a:spLocks noChangeArrowheads="1"/>
          </p:cNvSpPr>
          <p:nvPr/>
        </p:nvSpPr>
        <p:spPr bwMode="auto">
          <a:xfrm>
            <a:off x="2089151" y="914401"/>
            <a:ext cx="31213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Land pollution</a:t>
            </a:r>
          </a:p>
        </p:txBody>
      </p:sp>
      <p:pic>
        <p:nvPicPr>
          <p:cNvPr id="907268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07269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07270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07271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07272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07273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907274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907275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907276" name="Rectangle 12"/>
          <p:cNvSpPr>
            <a:spLocks noChangeArrowheads="1"/>
          </p:cNvSpPr>
          <p:nvPr/>
        </p:nvSpPr>
        <p:spPr bwMode="auto">
          <a:xfrm>
            <a:off x="1981200" y="1736726"/>
            <a:ext cx="37338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Trash, or solid waste, is made up of the cans, bottles, paper, plastic, metals, dirt, and spoiled food that people throw away every day.</a:t>
            </a:r>
          </a:p>
        </p:txBody>
      </p:sp>
      <p:pic>
        <p:nvPicPr>
          <p:cNvPr id="907282" name="Picture 18" descr="C05-10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10250" y="1925639"/>
            <a:ext cx="4368800" cy="3057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366174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07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0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07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727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6964363"/>
            <a:ext cx="8229600" cy="1984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5.2 Summary – pages 121-125</a:t>
            </a:r>
          </a:p>
        </p:txBody>
      </p:sp>
      <p:pic>
        <p:nvPicPr>
          <p:cNvPr id="916483" name="Picture 3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16484" name="Picture 4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16485" name="Picture 5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16486" name="Picture 6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16487" name="Picture 7" descr="end of sl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16488" name="Picture 8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sp>
        <p:nvSpPr>
          <p:cNvPr id="916489" name="Text Box 9"/>
          <p:cNvSpPr txBox="1">
            <a:spLocks noChangeArrowheads="1"/>
          </p:cNvSpPr>
          <p:nvPr/>
        </p:nvSpPr>
        <p:spPr bwMode="auto">
          <a:xfrm>
            <a:off x="2133600" y="1844675"/>
            <a:ext cx="8534400" cy="15696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tabLst>
                <a:tab pos="228600" algn="l"/>
                <a:tab pos="1943100" algn="l"/>
              </a:tabLst>
            </a:pPr>
            <a:r>
              <a:rPr lang="en-US" altLang="en-US" sz="3200" dirty="0">
                <a:latin typeface="Times" charset="0"/>
              </a:rPr>
              <a:t> A general strategy for protecting the 		biodiversity of an area probably is to 		protect the largest area possible.</a:t>
            </a:r>
            <a:endParaRPr lang="en-US" altLang="en-US" sz="3200" b="1" dirty="0">
              <a:latin typeface="Times" charset="0"/>
            </a:endParaRPr>
          </a:p>
        </p:txBody>
      </p:sp>
      <p:sp>
        <p:nvSpPr>
          <p:cNvPr id="916493" name="Text Box 13"/>
          <p:cNvSpPr txBox="1">
            <a:spLocks noChangeArrowheads="1"/>
          </p:cNvSpPr>
          <p:nvPr/>
        </p:nvSpPr>
        <p:spPr bwMode="auto">
          <a:xfrm>
            <a:off x="2133600" y="3463926"/>
            <a:ext cx="8534400" cy="2062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tabLst>
                <a:tab pos="228600" algn="l"/>
                <a:tab pos="1943100" algn="l"/>
              </a:tabLst>
            </a:pPr>
            <a:r>
              <a:rPr lang="en-US" altLang="en-US" sz="3200" dirty="0">
                <a:latin typeface="Times" charset="0"/>
              </a:rPr>
              <a:t> However, research is showing that keeping 	wildlife populations completely separate 		from one another may be resulting in 			inbreeding within populations.</a:t>
            </a:r>
            <a:endParaRPr lang="en-US" altLang="en-US" sz="3200" b="1" dirty="0">
              <a:latin typeface="Times" charset="0"/>
            </a:endParaRPr>
          </a:p>
        </p:txBody>
      </p:sp>
      <p:pic>
        <p:nvPicPr>
          <p:cNvPr id="916494" name="Picture 14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4250" y="0"/>
            <a:ext cx="5143500" cy="482600"/>
          </a:xfrm>
          <a:prstGeom prst="rect">
            <a:avLst/>
          </a:prstGeom>
          <a:noFill/>
        </p:spPr>
      </p:pic>
      <p:pic>
        <p:nvPicPr>
          <p:cNvPr id="916495" name="Picture 15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sp>
        <p:nvSpPr>
          <p:cNvPr id="916496" name="Text Box 16"/>
          <p:cNvSpPr txBox="1">
            <a:spLocks noChangeArrowheads="1"/>
          </p:cNvSpPr>
          <p:nvPr/>
        </p:nvSpPr>
        <p:spPr bwMode="auto">
          <a:xfrm>
            <a:off x="2089150" y="1012826"/>
            <a:ext cx="3659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Habitat corridors</a:t>
            </a:r>
          </a:p>
        </p:txBody>
      </p:sp>
    </p:spTree>
    <p:extLst>
      <p:ext uri="{BB962C8B-B14F-4D97-AF65-F5344CB8AC3E}">
        <p14:creationId xmlns:p14="http://schemas.microsoft.com/office/powerpoint/2010/main" val="2826554215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16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916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16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6489" grpId="0" autoUpdateAnimBg="0"/>
      <p:bldP spid="916493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38400" y="6964363"/>
            <a:ext cx="8229600" cy="1984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5.2 Summary – pages 121-125</a:t>
            </a:r>
          </a:p>
        </p:txBody>
      </p:sp>
      <p:pic>
        <p:nvPicPr>
          <p:cNvPr id="917507" name="Picture 1027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17508" name="Picture 1028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17509" name="Picture 1029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17510" name="Picture 1030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17511" name="Picture 1031" descr="end of slid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17512" name="Picture 1032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sp>
        <p:nvSpPr>
          <p:cNvPr id="917513" name="Text Box 1033"/>
          <p:cNvSpPr txBox="1">
            <a:spLocks noChangeArrowheads="1"/>
          </p:cNvSpPr>
          <p:nvPr/>
        </p:nvSpPr>
        <p:spPr bwMode="auto">
          <a:xfrm>
            <a:off x="6019800" y="2222500"/>
            <a:ext cx="4610100" cy="3046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tabLst>
                <a:tab pos="228600" algn="l"/>
                <a:tab pos="1943100" algn="l"/>
              </a:tabLst>
            </a:pPr>
            <a:r>
              <a:rPr lang="en-US" altLang="en-US" sz="3200" dirty="0">
                <a:latin typeface="Times" charset="0"/>
              </a:rPr>
              <a:t> Therefore, another 	</a:t>
            </a:r>
            <a:r>
              <a:rPr lang="en-US" altLang="en-US" sz="3200" dirty="0">
                <a:latin typeface="Times" charset="0"/>
              </a:rPr>
              <a:t>strategy for preserving </a:t>
            </a:r>
            <a:r>
              <a:rPr lang="en-US" altLang="en-US" sz="3200" dirty="0">
                <a:latin typeface="Times" charset="0"/>
              </a:rPr>
              <a:t>	biodiversity is to 		connect protected 		areas with habitat 		corridors.</a:t>
            </a:r>
            <a:endParaRPr lang="en-US" altLang="en-US" sz="3200" b="1" dirty="0">
              <a:latin typeface="Times" charset="0"/>
            </a:endParaRPr>
          </a:p>
        </p:txBody>
      </p:sp>
      <p:sp>
        <p:nvSpPr>
          <p:cNvPr id="917514" name="Text Box 1034"/>
          <p:cNvSpPr txBox="1">
            <a:spLocks noChangeArrowheads="1"/>
          </p:cNvSpPr>
          <p:nvPr/>
        </p:nvSpPr>
        <p:spPr bwMode="auto">
          <a:xfrm>
            <a:off x="2089150" y="1012826"/>
            <a:ext cx="36599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Habitat corridors</a:t>
            </a:r>
          </a:p>
        </p:txBody>
      </p:sp>
      <p:pic>
        <p:nvPicPr>
          <p:cNvPr id="917518" name="Picture 1038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4250" y="0"/>
            <a:ext cx="5143500" cy="482600"/>
          </a:xfrm>
          <a:prstGeom prst="rect">
            <a:avLst/>
          </a:prstGeom>
          <a:noFill/>
        </p:spPr>
      </p:pic>
      <p:pic>
        <p:nvPicPr>
          <p:cNvPr id="917520" name="Picture 1040" descr="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7400" y="1676400"/>
            <a:ext cx="4191000" cy="4191000"/>
          </a:xfrm>
          <a:prstGeom prst="rect">
            <a:avLst/>
          </a:prstGeom>
          <a:noFill/>
        </p:spPr>
      </p:pic>
      <p:pic>
        <p:nvPicPr>
          <p:cNvPr id="917521" name="Picture 1041" descr="Sec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065973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17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17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917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751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#3. Invasive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Species that do not belong, and take over, crowding out or out competing the native species.</a:t>
            </a:r>
            <a:endParaRPr lang="en-US" dirty="0"/>
          </a:p>
        </p:txBody>
      </p:sp>
      <p:pic>
        <p:nvPicPr>
          <p:cNvPr id="167938" name="Picture 2" descr="http://t1.gstatic.com/images?q=tbn:ANd9GcQyfLWRQy5GGeERJGC8pFtiNHwNxtmoMpBAKAn7JrdtpgSzOqPXpg:media.masslive.com/breakingnews/photo/2012/11/11881883-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733800"/>
            <a:ext cx="3352800" cy="2514600"/>
          </a:xfrm>
          <a:prstGeom prst="rect">
            <a:avLst/>
          </a:prstGeom>
          <a:noFill/>
        </p:spPr>
      </p:pic>
      <p:pic>
        <p:nvPicPr>
          <p:cNvPr id="167940" name="Picture 4" descr="http://t2.gstatic.com/images?q=tbn:ANd9GcTAXz6eqKw35nKJntHbdd-dphUa4AWArLAb-70a8CQUD2CmC75fqA:https://dnr.state.il.us/Stewardship/cd/images/768x512/0002156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038600"/>
            <a:ext cx="3352800" cy="2238376"/>
          </a:xfrm>
          <a:prstGeom prst="rect">
            <a:avLst/>
          </a:prstGeom>
          <a:noFill/>
        </p:spPr>
      </p:pic>
      <p:pic>
        <p:nvPicPr>
          <p:cNvPr id="167942" name="Picture 6" descr="http://t3.gstatic.com/images?q=tbn:ANd9GcR4NTqo6oMAnOt6g2nAN-W16nfbEn9b2iydKl32qm2RtkqN1OHP6A:resources3.news.com.au/images/2010/04/14/1225853/697519-pn-news-cane-toad.gi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2743200"/>
            <a:ext cx="3352800" cy="18859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08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#3. Global Warming – Climate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Rise in CO2 concentration</a:t>
            </a:r>
          </a:p>
          <a:p>
            <a:r>
              <a:rPr lang="en-US" dirty="0" smtClean="0"/>
              <a:t>Increase melting of Polar ice caps</a:t>
            </a:r>
          </a:p>
          <a:p>
            <a:r>
              <a:rPr lang="en-US" dirty="0" smtClean="0"/>
              <a:t>Increase average temperature of ocean</a:t>
            </a:r>
          </a:p>
          <a:p>
            <a:r>
              <a:rPr lang="en-US" dirty="0" smtClean="0"/>
              <a:t>Increase in severe weather events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52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#3. Overharvesting of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5938" name="Picture 2" descr="http://t3.gstatic.com/images?q=tbn:ANd9GcQFo-c0spIRlYdBDdnnSA7huqEx4LJ_TRqHCIt2jtKOC6H5JLwR0w:i.ytimg.com/vi/Xu87-6gn8RM/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676400"/>
            <a:ext cx="3352800" cy="2514600"/>
          </a:xfrm>
          <a:prstGeom prst="rect">
            <a:avLst/>
          </a:prstGeom>
          <a:noFill/>
        </p:spPr>
      </p:pic>
      <p:pic>
        <p:nvPicPr>
          <p:cNvPr id="295940" name="Picture 4" descr="http://www.examiner.com/images/blog/EXID7048/images/BYCATCH2_(2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752600"/>
            <a:ext cx="3352800" cy="2514600"/>
          </a:xfrm>
          <a:prstGeom prst="rect">
            <a:avLst/>
          </a:prstGeom>
          <a:noFill/>
        </p:spPr>
      </p:pic>
      <p:pic>
        <p:nvPicPr>
          <p:cNvPr id="295942" name="Picture 6" descr="http://t3.gstatic.com/images?q=tbn:ANd9GcQw1o8DlEbbG2O-Ob233f1936v8Vy8jd-j6U1qmLN6iV-AFnWsx:www.footprintnetwork.org/images/article_uploads/New_Tree_Stumps_50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4419600"/>
            <a:ext cx="3352800" cy="2228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186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2514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Biodiversity Activity Page 43 NB</a:t>
            </a:r>
            <a:br>
              <a:rPr lang="en-US" dirty="0" smtClean="0"/>
            </a:br>
            <a:r>
              <a:rPr lang="en-US" dirty="0" smtClean="0"/>
              <a:t>Read your article, take notes on the white board.  Present your findings about the Biodiversity in your 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514601"/>
            <a:ext cx="8229600" cy="3611563"/>
          </a:xfrm>
        </p:spPr>
        <p:txBody>
          <a:bodyPr/>
          <a:lstStyle/>
          <a:p>
            <a:r>
              <a:rPr lang="en-US" dirty="0" smtClean="0"/>
              <a:t>What are some abiotic &amp; biotic characteristics of your ecosystem?</a:t>
            </a:r>
          </a:p>
          <a:p>
            <a:r>
              <a:rPr lang="en-US" dirty="0" smtClean="0"/>
              <a:t> What is an example of Biodiversity in your Ecosystem?</a:t>
            </a:r>
          </a:p>
          <a:p>
            <a:r>
              <a:rPr lang="en-US" dirty="0" smtClean="0"/>
              <a:t>What does it say about California’s Biodiversity?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8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10/14 The Future of Biodiversity CH 10.3</a:t>
            </a:r>
            <a:br>
              <a:rPr lang="en-US" dirty="0" smtClean="0"/>
            </a:br>
            <a:r>
              <a:rPr lang="en-US" dirty="0" smtClean="0"/>
              <a:t>Obj. TSW explain the advantage of protecting entire ecosystems rather than individual species. P. 80 NB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6163"/>
            <a:ext cx="6019800" cy="451956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List some efforts to save individual species.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is preserving ecosystems and habitats effective?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are some international efforts to preserve Biodiversity?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18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10/12 What is Biodiversity?  CH 10.1</a:t>
            </a:r>
            <a:br>
              <a:rPr lang="en-US" sz="3200" dirty="0" smtClean="0"/>
            </a:br>
            <a:r>
              <a:rPr lang="en-US" sz="3200" dirty="0" smtClean="0"/>
              <a:t>Obj. TSW understand how important Biodiversity is. P. 76 NB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Biodiversity?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a keystone species?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Name 3 Common Medicines derived from plants.</a:t>
            </a:r>
            <a:endParaRPr lang="en-US" dirty="0"/>
          </a:p>
        </p:txBody>
      </p:sp>
      <p:pic>
        <p:nvPicPr>
          <p:cNvPr id="1026" name="Picture 2" descr="https://www.hcn.org/issues/46.21/have-returning-wolves-really-saved-yellowstone/yellowstonewolves1-jpg/@@images/7fdf9c1c-9425-45dd-99a7-fe6f43ffa3a1.jpe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25625"/>
            <a:ext cx="561975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64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Ecology Vocab A to 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Decomposer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Producer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Competition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Biotic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Habitat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Niche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consumer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Population Size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Abiotic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Ecology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Community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Biome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Limiting Factors	</a:t>
            </a:r>
          </a:p>
          <a:p>
            <a:pPr marL="514350" indent="-514350">
              <a:buFont typeface="+mj-lt"/>
              <a:buAutoNum type="arabicPeriod"/>
            </a:pPr>
            <a:r>
              <a:rPr lang="en-US" smtClean="0"/>
              <a:t>Predator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6767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5/4  Ecosystems 2.1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/>
              <a:t>Obj. TSW demonstrate that a vital part of an ecosystem is the stability of its producers, consumers and decomposers in their Ecology Study Guide and class discussion &amp; Problem Solving Lab.  P.46NB</a:t>
            </a:r>
            <a:endParaRPr lang="en-US" sz="27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600201"/>
            <a:ext cx="42672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Compare and Contrast </a:t>
            </a:r>
            <a:r>
              <a:rPr lang="en-US" b="1" dirty="0" smtClean="0"/>
              <a:t>Heterotrophs</a:t>
            </a:r>
            <a:r>
              <a:rPr lang="en-US" dirty="0" smtClean="0"/>
              <a:t> and </a:t>
            </a:r>
            <a:r>
              <a:rPr lang="en-US" b="1" dirty="0" smtClean="0"/>
              <a:t>Autotrophs</a:t>
            </a:r>
            <a:r>
              <a:rPr lang="en-US" dirty="0" smtClean="0"/>
              <a:t> with examples of each.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</a:t>
            </a:r>
            <a:r>
              <a:rPr lang="en-US" b="1" dirty="0" smtClean="0"/>
              <a:t>factors</a:t>
            </a:r>
            <a:r>
              <a:rPr lang="en-US" dirty="0" smtClean="0"/>
              <a:t> make this picture an Ecosystem, name 3?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are </a:t>
            </a:r>
            <a:r>
              <a:rPr lang="en-US" b="1" dirty="0" smtClean="0"/>
              <a:t>decomposers </a:t>
            </a:r>
            <a:r>
              <a:rPr lang="en-US" dirty="0" smtClean="0"/>
              <a:t>important to an ecosystem, name 3.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5" name="Picture 34" descr="Fi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1" y="1752601"/>
            <a:ext cx="4583203" cy="29555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33600" y="1981200"/>
            <a:ext cx="68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Trees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81200" y="320040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00400" y="3505200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1" y="3352800"/>
            <a:ext cx="72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Turtle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1" y="3733801"/>
            <a:ext cx="1321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Sleeping </a:t>
            </a:r>
          </a:p>
          <a:p>
            <a:r>
              <a:rPr lang="en-US" dirty="0">
                <a:solidFill>
                  <a:srgbClr val="FF0000"/>
                </a:solidFill>
              </a:rPr>
              <a:t>Forever Fish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96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Biodiversity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836613"/>
            <a:ext cx="9144000" cy="5472112"/>
          </a:xfrm>
        </p:spPr>
        <p:txBody>
          <a:bodyPr/>
          <a:lstStyle/>
          <a:p>
            <a:pPr eaLnBrk="1" hangingPunct="1"/>
            <a:r>
              <a:rPr lang="en-US" sz="2400"/>
              <a:t>The number of species in a specific area</a:t>
            </a:r>
          </a:p>
          <a:p>
            <a:pPr eaLnBrk="1" hangingPunct="1"/>
            <a:r>
              <a:rPr lang="en-US" sz="2400"/>
              <a:t>Biodiversity increases as you move toward</a:t>
            </a:r>
          </a:p>
          <a:p>
            <a:pPr eaLnBrk="1" hangingPunct="1">
              <a:buFontTx/>
              <a:buNone/>
            </a:pPr>
            <a:r>
              <a:rPr lang="en-US" sz="2400"/>
              <a:t>the equator</a:t>
            </a:r>
          </a:p>
          <a:p>
            <a:pPr eaLnBrk="1" hangingPunct="1"/>
            <a:r>
              <a:rPr lang="en-US" sz="2400"/>
              <a:t>Where are some places that would have</a:t>
            </a:r>
          </a:p>
          <a:p>
            <a:pPr eaLnBrk="1" hangingPunct="1">
              <a:buFontTx/>
              <a:buNone/>
            </a:pPr>
            <a:r>
              <a:rPr lang="en-US" sz="2400"/>
              <a:t>more biodiversity?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2600" y="0"/>
            <a:ext cx="2565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0688" y="2205038"/>
            <a:ext cx="2627312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1650" y="4313238"/>
            <a:ext cx="3816350" cy="254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1" y="3457576"/>
            <a:ext cx="5364163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4844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5492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Studying Biodiversity: Islets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850" y="549276"/>
            <a:ext cx="8820150" cy="6048375"/>
          </a:xfrm>
        </p:spPr>
        <p:txBody>
          <a:bodyPr/>
          <a:lstStyle/>
          <a:p>
            <a:pPr eaLnBrk="1" hangingPunct="1"/>
            <a:r>
              <a:rPr lang="en-US" sz="2400" dirty="0"/>
              <a:t>If I removed all of the organisms, minus the trees, from below what would happen? What organisms would come back first?</a:t>
            </a:r>
          </a:p>
          <a:p>
            <a:pPr eaLnBrk="1" hangingPunct="1"/>
            <a:r>
              <a:rPr lang="en-US" sz="2400" dirty="0"/>
              <a:t>*Insects and spiders would return first</a:t>
            </a:r>
          </a:p>
          <a:p>
            <a:pPr eaLnBrk="1" hangingPunct="1"/>
            <a:r>
              <a:rPr lang="en-US" sz="2400" dirty="0"/>
              <a:t>The farther away the islet was from the mainland, the longer it will take to re-populate (Less biodiversity)</a:t>
            </a:r>
          </a:p>
          <a:p>
            <a:pPr eaLnBrk="1" hangingPunct="1"/>
            <a:r>
              <a:rPr lang="en-US" sz="2400" dirty="0"/>
              <a:t>*larger the islet=more biodiversity! (draw graph)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6" y="2997200"/>
            <a:ext cx="6119813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7384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6921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4000"/>
              <a:t>Importance of Biodiversity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74826" y="692151"/>
            <a:ext cx="8893175" cy="5832475"/>
          </a:xfrm>
        </p:spPr>
        <p:txBody>
          <a:bodyPr/>
          <a:lstStyle/>
          <a:p>
            <a:pPr eaLnBrk="1" hangingPunct="1"/>
            <a:r>
              <a:rPr lang="en-US" sz="2400"/>
              <a:t>*Important to nature</a:t>
            </a:r>
          </a:p>
          <a:p>
            <a:pPr lvl="1" eaLnBrk="1" hangingPunct="1"/>
            <a:r>
              <a:rPr lang="en-US" sz="2000"/>
              <a:t>*Living things </a:t>
            </a:r>
            <a:r>
              <a:rPr lang="en-US" sz="2000">
                <a:sym typeface="Wingdings" pitchFamily="2" charset="2"/>
              </a:rPr>
              <a:t> interdependent </a:t>
            </a:r>
          </a:p>
          <a:p>
            <a:pPr lvl="1" eaLnBrk="1" hangingPunct="1">
              <a:buFontTx/>
              <a:buNone/>
            </a:pPr>
            <a:r>
              <a:rPr lang="en-US" sz="2000">
                <a:sym typeface="Wingdings" pitchFamily="2" charset="2"/>
              </a:rPr>
              <a:t>(animals could not exist without </a:t>
            </a:r>
          </a:p>
          <a:p>
            <a:pPr lvl="1" eaLnBrk="1" hangingPunct="1">
              <a:buFontTx/>
              <a:buNone/>
            </a:pPr>
            <a:r>
              <a:rPr lang="en-US" sz="2000">
                <a:sym typeface="Wingdings" pitchFamily="2" charset="2"/>
              </a:rPr>
              <a:t>green plants)</a:t>
            </a:r>
          </a:p>
          <a:p>
            <a:pPr lvl="1" eaLnBrk="1" hangingPunct="1"/>
            <a:r>
              <a:rPr lang="en-US" sz="2000">
                <a:sym typeface="Wingdings" pitchFamily="2" charset="2"/>
              </a:rPr>
              <a:t>Populations are adapted to </a:t>
            </a:r>
          </a:p>
          <a:p>
            <a:pPr lvl="1" eaLnBrk="1" hangingPunct="1">
              <a:buFontTx/>
              <a:buNone/>
            </a:pPr>
            <a:r>
              <a:rPr lang="en-US" sz="2000">
                <a:sym typeface="Wingdings" pitchFamily="2" charset="2"/>
              </a:rPr>
              <a:t>live together in communities</a:t>
            </a:r>
          </a:p>
          <a:p>
            <a:pPr eaLnBrk="1" hangingPunct="1"/>
            <a:r>
              <a:rPr lang="en-US" sz="2400"/>
              <a:t>*biodiversity brings stability</a:t>
            </a:r>
          </a:p>
          <a:p>
            <a:pPr lvl="1" eaLnBrk="1" hangingPunct="1"/>
            <a:r>
              <a:rPr lang="en-US" sz="2000"/>
              <a:t>A pest could easily destroy all of a farmer’s corn crops, but it would be difficult for just one pest to destroy multiple kinds of vegetation.</a:t>
            </a:r>
          </a:p>
          <a:p>
            <a:pPr lvl="1" eaLnBrk="1" hangingPunct="1"/>
            <a:r>
              <a:rPr lang="en-US" sz="2000"/>
              <a:t>Think about this like variation…</a:t>
            </a:r>
          </a:p>
          <a:p>
            <a:pPr eaLnBrk="1" hangingPunct="1"/>
            <a:r>
              <a:rPr lang="en-US" sz="2400"/>
              <a:t>*importance to people</a:t>
            </a:r>
          </a:p>
          <a:p>
            <a:pPr lvl="1" eaLnBrk="1" hangingPunct="1"/>
            <a:r>
              <a:rPr lang="en-US" sz="2000"/>
              <a:t>Humans depend on other organisms for their needs…</a:t>
            </a:r>
          </a:p>
          <a:p>
            <a:pPr lvl="1" eaLnBrk="1" hangingPunct="1"/>
            <a:r>
              <a:rPr lang="en-US" sz="2000"/>
              <a:t>Can you name some?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6363" y="836613"/>
            <a:ext cx="3657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65175"/>
          </a:xfrm>
        </p:spPr>
        <p:txBody>
          <a:bodyPr/>
          <a:lstStyle/>
          <a:p>
            <a:pPr eaLnBrk="1" hangingPunct="1"/>
            <a:r>
              <a:rPr lang="en-US" smtClean="0"/>
              <a:t>Loss of Biodiversity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765176"/>
            <a:ext cx="8964612" cy="5688013"/>
          </a:xfrm>
        </p:spPr>
        <p:txBody>
          <a:bodyPr/>
          <a:lstStyle/>
          <a:p>
            <a:pPr eaLnBrk="1" hangingPunct="1"/>
            <a:r>
              <a:rPr lang="en-US" sz="2400"/>
              <a:t>Extinction: the disappearance of a species when the last of its members dies</a:t>
            </a:r>
          </a:p>
          <a:p>
            <a:pPr lvl="1" eaLnBrk="1" hangingPunct="1"/>
            <a:r>
              <a:rPr lang="en-US" sz="2000"/>
              <a:t>Natural process</a:t>
            </a:r>
          </a:p>
          <a:p>
            <a:pPr lvl="1" eaLnBrk="1" hangingPunct="1"/>
            <a:r>
              <a:rPr lang="en-US" sz="2000"/>
              <a:t>But today its exceeding the rate it should be at due to: human needs, habitat loss, and land exploitation</a:t>
            </a:r>
          </a:p>
          <a:p>
            <a:pPr eaLnBrk="1" hangingPunct="1"/>
            <a:r>
              <a:rPr lang="en-US" sz="2400"/>
              <a:t>Endangered species: when its numbers become so low that extinction is possible 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3100" y="2997200"/>
            <a:ext cx="36449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2314" y="3429000"/>
            <a:ext cx="4624387" cy="322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5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15889"/>
            <a:ext cx="8229600" cy="720725"/>
          </a:xfrm>
        </p:spPr>
        <p:txBody>
          <a:bodyPr/>
          <a:lstStyle/>
          <a:p>
            <a:pPr eaLnBrk="1" hangingPunct="1"/>
            <a:r>
              <a:rPr lang="en-US" sz="4000"/>
              <a:t>Ecosystem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765176"/>
            <a:ext cx="8964612" cy="5903913"/>
          </a:xfrm>
        </p:spPr>
        <p:txBody>
          <a:bodyPr/>
          <a:lstStyle/>
          <a:p>
            <a:pPr eaLnBrk="1" hangingPunct="1"/>
            <a:r>
              <a:rPr lang="en-US" sz="2400"/>
              <a:t>*ecosystem: made up of interacting populations (communities) and the abiotic factors</a:t>
            </a:r>
          </a:p>
          <a:p>
            <a:pPr lvl="1" eaLnBrk="1" hangingPunct="1"/>
            <a:r>
              <a:rPr lang="en-US"/>
              <a:t>An ecosystem is generally an area within the natural environment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49501"/>
            <a:ext cx="3924300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0" y="3419476"/>
            <a:ext cx="4762500" cy="34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47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836613"/>
          </a:xfrm>
        </p:spPr>
        <p:txBody>
          <a:bodyPr/>
          <a:lstStyle/>
          <a:p>
            <a:pPr eaLnBrk="1" hangingPunct="1"/>
            <a:r>
              <a:rPr lang="en-US" smtClean="0"/>
              <a:t>Abiotic and Biotic Factors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765176"/>
            <a:ext cx="9144000" cy="5688013"/>
          </a:xfrm>
        </p:spPr>
        <p:txBody>
          <a:bodyPr/>
          <a:lstStyle/>
          <a:p>
            <a:pPr eaLnBrk="1" hangingPunct="1"/>
            <a:r>
              <a:rPr lang="en-US" sz="2400" b="1"/>
              <a:t>*abiotic components</a:t>
            </a:r>
            <a:r>
              <a:rPr lang="en-US" sz="2400"/>
              <a:t> are non-living chemical and physical factors in the environment</a:t>
            </a:r>
          </a:p>
          <a:p>
            <a:pPr lvl="1" eaLnBrk="1" hangingPunct="1"/>
            <a:r>
              <a:rPr lang="en-US" sz="2000"/>
              <a:t>Ex. Rocks, soil, oxygen, carbon </a:t>
            </a:r>
          </a:p>
          <a:p>
            <a:pPr eaLnBrk="1" hangingPunct="1"/>
            <a:r>
              <a:rPr lang="en-US" sz="2400"/>
              <a:t>*</a:t>
            </a:r>
            <a:r>
              <a:rPr lang="en-US" sz="2400" b="1"/>
              <a:t>biotic components </a:t>
            </a:r>
            <a:r>
              <a:rPr lang="en-US" sz="2400"/>
              <a:t>are living factors</a:t>
            </a:r>
          </a:p>
          <a:p>
            <a:pPr lvl="1" eaLnBrk="1" hangingPunct="1"/>
            <a:r>
              <a:rPr lang="en-US" sz="2000"/>
              <a:t>Ex. Plants, animals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450" y="1196976"/>
            <a:ext cx="3384550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9964" y="4346576"/>
            <a:ext cx="3348037" cy="251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2781301"/>
            <a:ext cx="2771775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51314" y="3716339"/>
            <a:ext cx="3343275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66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88914"/>
            <a:ext cx="8229600" cy="719137"/>
          </a:xfrm>
        </p:spPr>
        <p:txBody>
          <a:bodyPr/>
          <a:lstStyle/>
          <a:p>
            <a:pPr eaLnBrk="1" hangingPunct="1"/>
            <a:r>
              <a:rPr lang="en-US" sz="4000"/>
              <a:t>Communities vs Populations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836613"/>
            <a:ext cx="8964612" cy="5472112"/>
          </a:xfrm>
        </p:spPr>
        <p:txBody>
          <a:bodyPr/>
          <a:lstStyle/>
          <a:p>
            <a:pPr eaLnBrk="1" hangingPunct="1"/>
            <a:r>
              <a:rPr lang="en-US" sz="2400"/>
              <a:t>*community</a:t>
            </a:r>
            <a:r>
              <a:rPr lang="en-US" sz="2400">
                <a:sym typeface="Wingdings" pitchFamily="2" charset="2"/>
              </a:rPr>
              <a:t> </a:t>
            </a:r>
            <a:r>
              <a:rPr lang="en-US" sz="2400"/>
              <a:t>collection of several interacting populations that inhabit a common environment </a:t>
            </a:r>
          </a:p>
          <a:p>
            <a:pPr eaLnBrk="1" hangingPunct="1"/>
            <a:r>
              <a:rPr lang="en-US" sz="2400"/>
              <a:t>*population</a:t>
            </a:r>
            <a:r>
              <a:rPr lang="en-US" sz="2400">
                <a:sym typeface="Wingdings" pitchFamily="2" charset="2"/>
              </a:rPr>
              <a:t> group of organisms all of the same species which interbreed and live in the same place at the same time</a:t>
            </a:r>
            <a:endParaRPr lang="en-US" sz="2400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0926" y="2924176"/>
            <a:ext cx="453707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41663"/>
            <a:ext cx="4356100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756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6334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Limiting Factors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03388" y="836613"/>
            <a:ext cx="8964612" cy="5688012"/>
          </a:xfrm>
        </p:spPr>
        <p:txBody>
          <a:bodyPr/>
          <a:lstStyle/>
          <a:p>
            <a:pPr eaLnBrk="1" hangingPunct="1"/>
            <a:r>
              <a:rPr lang="en-US" sz="2400"/>
              <a:t>*any biotic or abiotic factor that restricts the existence, numbers, reproduction, or distribution of organisms</a:t>
            </a:r>
          </a:p>
          <a:p>
            <a:pPr eaLnBrk="1" hangingPunct="1"/>
            <a:r>
              <a:rPr lang="en-US" sz="2400"/>
              <a:t>*Ex. Sunlight, climate, temperature, water, nutrients/food, fire, soil chemistry, space, other organisms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5614" y="3960814"/>
            <a:ext cx="3862387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971926"/>
            <a:ext cx="43561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4338" y="2492375"/>
            <a:ext cx="417671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818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Keystone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 Otters</a:t>
            </a:r>
          </a:p>
          <a:p>
            <a:r>
              <a:rPr lang="en-US" dirty="0" smtClean="0">
                <a:hlinkClick r:id="rId3"/>
              </a:rPr>
              <a:t>Wolves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How wolves changed the Rivers (Yellowstone)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062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886b573ef024fd97adf7adcdaf7922c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1295400"/>
            <a:ext cx="1524000" cy="1285876"/>
          </a:xfrm>
          <a:prstGeom prst="rect">
            <a:avLst/>
          </a:prstGeom>
          <a:noFill/>
        </p:spPr>
      </p:pic>
      <p:pic>
        <p:nvPicPr>
          <p:cNvPr id="2068" name="Picture 20" descr="B_0518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971800"/>
            <a:ext cx="2057400" cy="1581626"/>
          </a:xfrm>
          <a:prstGeom prst="rect">
            <a:avLst/>
          </a:prstGeom>
          <a:noFill/>
        </p:spPr>
      </p:pic>
      <p:pic>
        <p:nvPicPr>
          <p:cNvPr id="2060" name="Picture 12" descr="vaquit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76401"/>
            <a:ext cx="2057400" cy="2057401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523999"/>
          </a:xfrm>
        </p:spPr>
        <p:txBody>
          <a:bodyPr>
            <a:noAutofit/>
          </a:bodyPr>
          <a:lstStyle/>
          <a:p>
            <a:r>
              <a:rPr lang="en-US" sz="2400" dirty="0" smtClean="0"/>
              <a:t>10/13 Biodiversity at Risk CH 10.2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4/30  Obj. </a:t>
            </a:r>
            <a:r>
              <a:rPr lang="en-US" sz="2400" dirty="0" err="1"/>
              <a:t>Stds</a:t>
            </a:r>
            <a:r>
              <a:rPr lang="en-US" sz="2400" dirty="0"/>
              <a:t>. </a:t>
            </a:r>
            <a:r>
              <a:rPr lang="en-US" sz="2400" dirty="0"/>
              <a:t>will know biodiversity is the sum total of different kinds of organisms </a:t>
            </a:r>
            <a:r>
              <a:rPr lang="en-US" sz="2400" dirty="0" smtClean="0"/>
              <a:t>and how it is threatened. P.78NB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553200" y="1825625"/>
            <a:ext cx="56388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Explain </a:t>
            </a:r>
            <a:r>
              <a:rPr lang="en-US" dirty="0" smtClean="0"/>
              <a:t>the difference between threatened species and an endangered species.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Why is biodiversity important?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Explain </a:t>
            </a:r>
            <a:r>
              <a:rPr lang="en-US" dirty="0" smtClean="0"/>
              <a:t>how humans cause extinctions.</a:t>
            </a:r>
            <a:endParaRPr lang="en-US" dirty="0"/>
          </a:p>
        </p:txBody>
      </p:sp>
      <p:pic>
        <p:nvPicPr>
          <p:cNvPr id="2050" name="Picture 2" descr="biodiversit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3733801"/>
            <a:ext cx="2184400" cy="1638301"/>
          </a:xfrm>
          <a:prstGeom prst="rect">
            <a:avLst/>
          </a:prstGeom>
          <a:noFill/>
        </p:spPr>
      </p:pic>
      <p:pic>
        <p:nvPicPr>
          <p:cNvPr id="2052" name="Picture 4" descr="6840723-s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1" y="2514601"/>
            <a:ext cx="1143000" cy="1486830"/>
          </a:xfrm>
          <a:prstGeom prst="rect">
            <a:avLst/>
          </a:prstGeom>
          <a:noFill/>
        </p:spPr>
      </p:pic>
      <p:pic>
        <p:nvPicPr>
          <p:cNvPr id="2054" name="Picture 6" descr="7878863-s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64016" y="4495800"/>
            <a:ext cx="3565585" cy="2362200"/>
          </a:xfrm>
          <a:prstGeom prst="rect">
            <a:avLst/>
          </a:prstGeom>
          <a:noFill/>
        </p:spPr>
      </p:pic>
      <p:pic>
        <p:nvPicPr>
          <p:cNvPr id="2058" name="Picture 10" descr="biomain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9615" y="1524000"/>
            <a:ext cx="1520189" cy="1828801"/>
          </a:xfrm>
          <a:prstGeom prst="rect">
            <a:avLst/>
          </a:prstGeom>
          <a:noFill/>
        </p:spPr>
      </p:pic>
      <p:pic>
        <p:nvPicPr>
          <p:cNvPr id="2062" name="Picture 14" descr="waterlilly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5314950"/>
            <a:ext cx="2057400" cy="1543051"/>
          </a:xfrm>
          <a:prstGeom prst="rect">
            <a:avLst/>
          </a:prstGeom>
          <a:noFill/>
        </p:spPr>
      </p:pic>
      <p:pic>
        <p:nvPicPr>
          <p:cNvPr id="2064" name="Picture 16" descr="f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29601" y="4495800"/>
            <a:ext cx="2530415" cy="2514600"/>
          </a:xfrm>
          <a:prstGeom prst="rect">
            <a:avLst/>
          </a:prstGeom>
          <a:noFill/>
        </p:spPr>
      </p:pic>
      <p:pic>
        <p:nvPicPr>
          <p:cNvPr id="2066" name="Picture 18" descr="extinction-is-forever-sideba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81400" y="4953000"/>
            <a:ext cx="1143000" cy="1905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325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880643" name="Text Box 3"/>
          <p:cNvSpPr txBox="1">
            <a:spLocks noChangeArrowheads="1"/>
          </p:cNvSpPr>
          <p:nvPr/>
        </p:nvSpPr>
        <p:spPr bwMode="auto">
          <a:xfrm>
            <a:off x="2089150" y="914401"/>
            <a:ext cx="44082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Importance to nature</a:t>
            </a:r>
          </a:p>
        </p:txBody>
      </p:sp>
      <p:pic>
        <p:nvPicPr>
          <p:cNvPr id="880644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880645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880646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880647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880648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880649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880650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880651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880653" name="Rectangle 13"/>
          <p:cNvSpPr>
            <a:spLocks noChangeArrowheads="1"/>
          </p:cNvSpPr>
          <p:nvPr/>
        </p:nvSpPr>
        <p:spPr bwMode="auto">
          <a:xfrm>
            <a:off x="1524000" y="137160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Clr>
                <a:schemeClr val="tx1"/>
              </a:buClr>
            </a:pPr>
            <a:r>
              <a:rPr lang="en-US" altLang="en-US" sz="3200" dirty="0">
                <a:latin typeface="Times" charset="0"/>
              </a:rPr>
              <a:t>#1.  Biodiversity is the variety of life or the different types of species</a:t>
            </a:r>
          </a:p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 dirty="0">
                <a:latin typeface="Times" charset="0"/>
              </a:rPr>
              <a:t>Living </a:t>
            </a:r>
            <a:r>
              <a:rPr lang="en-US" altLang="en-US" sz="3200" dirty="0">
                <a:latin typeface="Times" charset="0"/>
              </a:rPr>
              <a:t>things are interdependent.</a:t>
            </a:r>
          </a:p>
        </p:txBody>
      </p:sp>
      <p:sp>
        <p:nvSpPr>
          <p:cNvPr id="880654" name="Rectangle 14"/>
          <p:cNvSpPr>
            <a:spLocks noChangeArrowheads="1"/>
          </p:cNvSpPr>
          <p:nvPr/>
        </p:nvSpPr>
        <p:spPr bwMode="auto">
          <a:xfrm>
            <a:off x="2133600" y="2971800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 dirty="0">
                <a:latin typeface="Times" charset="0"/>
              </a:rPr>
              <a:t>Living things can be niches for other living things.</a:t>
            </a:r>
          </a:p>
        </p:txBody>
      </p:sp>
      <p:sp>
        <p:nvSpPr>
          <p:cNvPr id="880655" name="Rectangle 15"/>
          <p:cNvSpPr>
            <a:spLocks noChangeArrowheads="1"/>
          </p:cNvSpPr>
          <p:nvPr/>
        </p:nvSpPr>
        <p:spPr bwMode="auto">
          <a:xfrm>
            <a:off x="2133600" y="3832225"/>
            <a:ext cx="769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Populations are adapted to live together in communities.</a:t>
            </a:r>
          </a:p>
        </p:txBody>
      </p:sp>
    </p:spTree>
    <p:extLst>
      <p:ext uri="{BB962C8B-B14F-4D97-AF65-F5344CB8AC3E}">
        <p14:creationId xmlns:p14="http://schemas.microsoft.com/office/powerpoint/2010/main" val="122290655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0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80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80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8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53" grpId="0" autoUpdateAnimBg="0"/>
      <p:bldP spid="880654" grpId="0" autoUpdateAnimBg="0"/>
      <p:bldP spid="88065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882691" name="Text Box 3"/>
          <p:cNvSpPr txBox="1">
            <a:spLocks noChangeArrowheads="1"/>
          </p:cNvSpPr>
          <p:nvPr/>
        </p:nvSpPr>
        <p:spPr bwMode="auto">
          <a:xfrm>
            <a:off x="2089151" y="914401"/>
            <a:ext cx="6340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chemeClr val="tx2"/>
                </a:solidFill>
                <a:latin typeface="Times" charset="0"/>
              </a:rPr>
              <a:t>#2. Biodiversity </a:t>
            </a:r>
            <a:r>
              <a:rPr lang="en-US" altLang="en-US" sz="3600" b="1" dirty="0">
                <a:solidFill>
                  <a:schemeClr val="tx2"/>
                </a:solidFill>
                <a:latin typeface="Times" charset="0"/>
              </a:rPr>
              <a:t>brings stability</a:t>
            </a:r>
          </a:p>
        </p:txBody>
      </p:sp>
      <p:pic>
        <p:nvPicPr>
          <p:cNvPr id="882692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882693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882694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882695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882696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882697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882698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882699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882700" name="Rectangle 12"/>
          <p:cNvSpPr>
            <a:spLocks noChangeArrowheads="1"/>
          </p:cNvSpPr>
          <p:nvPr/>
        </p:nvSpPr>
        <p:spPr bwMode="auto">
          <a:xfrm>
            <a:off x="2133600" y="1600200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Biodiversity can bring stability to an ecosystem.</a:t>
            </a:r>
          </a:p>
        </p:txBody>
      </p:sp>
      <p:sp>
        <p:nvSpPr>
          <p:cNvPr id="882701" name="Rectangle 13"/>
          <p:cNvSpPr>
            <a:spLocks noChangeArrowheads="1"/>
          </p:cNvSpPr>
          <p:nvPr/>
        </p:nvSpPr>
        <p:spPr bwMode="auto">
          <a:xfrm>
            <a:off x="2133600" y="2670176"/>
            <a:ext cx="79248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A pest could easily destroy all the corn in a farmer’s field, but it would be far more difficult for a single type of insect or disease to destroy all individuals of a plant species in a rain forest.</a:t>
            </a:r>
          </a:p>
        </p:txBody>
      </p:sp>
      <p:sp>
        <p:nvSpPr>
          <p:cNvPr id="882702" name="Rectangle 14"/>
          <p:cNvSpPr>
            <a:spLocks noChangeArrowheads="1"/>
          </p:cNvSpPr>
          <p:nvPr/>
        </p:nvSpPr>
        <p:spPr bwMode="auto">
          <a:xfrm>
            <a:off x="2133600" y="5051425"/>
            <a:ext cx="7391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Ecosystems are stable if their biodiversity is maintained.</a:t>
            </a:r>
          </a:p>
        </p:txBody>
      </p:sp>
    </p:spTree>
    <p:extLst>
      <p:ext uri="{BB962C8B-B14F-4D97-AF65-F5344CB8AC3E}">
        <p14:creationId xmlns:p14="http://schemas.microsoft.com/office/powerpoint/2010/main" val="1406236746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88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8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88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2700" grpId="0" autoUpdateAnimBg="0"/>
      <p:bldP spid="882701" grpId="0" autoUpdateAnimBg="0"/>
      <p:bldP spid="88270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762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885763" name="Text Box 3"/>
          <p:cNvSpPr txBox="1">
            <a:spLocks noChangeArrowheads="1"/>
          </p:cNvSpPr>
          <p:nvPr/>
        </p:nvSpPr>
        <p:spPr bwMode="auto">
          <a:xfrm>
            <a:off x="2089151" y="914401"/>
            <a:ext cx="50834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chemeClr val="tx2"/>
                </a:solidFill>
                <a:latin typeface="Times" charset="0"/>
              </a:rPr>
              <a:t>#2. Importance </a:t>
            </a:r>
            <a:r>
              <a:rPr lang="en-US" altLang="en-US" sz="3600" b="1" dirty="0">
                <a:solidFill>
                  <a:schemeClr val="tx2"/>
                </a:solidFill>
                <a:latin typeface="Times" charset="0"/>
              </a:rPr>
              <a:t>to people</a:t>
            </a:r>
          </a:p>
        </p:txBody>
      </p:sp>
      <p:pic>
        <p:nvPicPr>
          <p:cNvPr id="885764" name="Picture 4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885765" name="Picture 5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885766" name="Picture 6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885767" name="Picture 7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885768" name="Picture 8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885769" name="Picture 9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885770" name="Picture 10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885771" name="Picture 11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885772" name="Rectangle 12"/>
          <p:cNvSpPr>
            <a:spLocks noChangeArrowheads="1"/>
          </p:cNvSpPr>
          <p:nvPr/>
        </p:nvSpPr>
        <p:spPr bwMode="auto">
          <a:xfrm>
            <a:off x="2133600" y="1600200"/>
            <a:ext cx="792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Preserving biodiversity ensures there will be a supply of living things, some of which may provide future drugs.</a:t>
            </a:r>
          </a:p>
        </p:txBody>
      </p:sp>
      <p:sp>
        <p:nvSpPr>
          <p:cNvPr id="885775" name="Rectangle 15"/>
          <p:cNvSpPr>
            <a:spLocks noChangeArrowheads="1"/>
          </p:cNvSpPr>
          <p:nvPr/>
        </p:nvSpPr>
        <p:spPr bwMode="auto">
          <a:xfrm>
            <a:off x="5410200" y="5537201"/>
            <a:ext cx="1676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</a:pPr>
            <a:r>
              <a:rPr lang="en-US" altLang="en-US" sz="2400" i="1">
                <a:latin typeface="Times" charset="0"/>
              </a:rPr>
              <a:t>Penicillium</a:t>
            </a:r>
          </a:p>
        </p:txBody>
      </p:sp>
      <p:pic>
        <p:nvPicPr>
          <p:cNvPr id="885776" name="Picture 16" descr="C05-03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8200" y="3219450"/>
            <a:ext cx="3124200" cy="2343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207487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8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85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85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885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772" grpId="0" autoUpdateAnimBg="0"/>
      <p:bldP spid="885775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8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438400" y="7040563"/>
            <a:ext cx="8229600" cy="274637"/>
          </a:xfrm>
        </p:spPr>
        <p:txBody>
          <a:bodyPr>
            <a:normAutofit fontScale="90000"/>
          </a:bodyPr>
          <a:lstStyle/>
          <a:p>
            <a:pPr algn="r"/>
            <a:r>
              <a:rPr lang="en-US" altLang="en-US" sz="1400" b="1"/>
              <a:t>Section 5.1 Summary – pages 111-120</a:t>
            </a:r>
          </a:p>
        </p:txBody>
      </p:sp>
      <p:sp>
        <p:nvSpPr>
          <p:cNvPr id="933891" name="Text Box 1027"/>
          <p:cNvSpPr txBox="1">
            <a:spLocks noChangeArrowheads="1"/>
          </p:cNvSpPr>
          <p:nvPr/>
        </p:nvSpPr>
        <p:spPr bwMode="auto">
          <a:xfrm>
            <a:off x="2089151" y="914401"/>
            <a:ext cx="40831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r>
              <a:rPr lang="en-US" altLang="en-US" sz="3600" b="1">
                <a:solidFill>
                  <a:schemeClr val="tx2"/>
                </a:solidFill>
                <a:latin typeface="Times" charset="0"/>
              </a:rPr>
              <a:t>Loss of Biodiversity</a:t>
            </a:r>
          </a:p>
        </p:txBody>
      </p:sp>
      <p:pic>
        <p:nvPicPr>
          <p:cNvPr id="933892" name="Picture 1028" descr="end of sli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3276" y="5105400"/>
            <a:ext cx="593725" cy="846138"/>
          </a:xfrm>
          <a:prstGeom prst="rect">
            <a:avLst/>
          </a:prstGeom>
          <a:noFill/>
        </p:spPr>
      </p:pic>
      <p:pic>
        <p:nvPicPr>
          <p:cNvPr id="933893" name="Picture 1029" descr="New previou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1" y="6191251"/>
            <a:ext cx="492125" cy="606425"/>
          </a:xfrm>
          <a:prstGeom prst="rect">
            <a:avLst/>
          </a:prstGeom>
          <a:noFill/>
        </p:spPr>
      </p:pic>
      <p:pic>
        <p:nvPicPr>
          <p:cNvPr id="933894" name="Picture 1030" descr="New TOC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6" y="6194426"/>
            <a:ext cx="492125" cy="606425"/>
          </a:xfrm>
          <a:prstGeom prst="rect">
            <a:avLst/>
          </a:prstGeom>
          <a:noFill/>
        </p:spPr>
      </p:pic>
      <p:pic>
        <p:nvPicPr>
          <p:cNvPr id="933895" name="Picture 1031" descr="New next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42088" y="6194426"/>
            <a:ext cx="468312" cy="606425"/>
          </a:xfrm>
          <a:prstGeom prst="rect">
            <a:avLst/>
          </a:prstGeom>
          <a:noFill/>
        </p:spPr>
      </p:pic>
      <p:pic>
        <p:nvPicPr>
          <p:cNvPr id="933896" name="Picture 1032" descr="help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6202364"/>
            <a:ext cx="560388" cy="560387"/>
          </a:xfrm>
          <a:prstGeom prst="rect">
            <a:avLst/>
          </a:prstGeom>
          <a:noFill/>
        </p:spPr>
      </p:pic>
      <p:pic>
        <p:nvPicPr>
          <p:cNvPr id="933897" name="Picture 1033" descr="resource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58201" y="6267451"/>
            <a:ext cx="1806575" cy="411163"/>
          </a:xfrm>
          <a:prstGeom prst="rect">
            <a:avLst/>
          </a:prstGeom>
          <a:noFill/>
        </p:spPr>
      </p:pic>
      <p:pic>
        <p:nvPicPr>
          <p:cNvPr id="933898" name="Picture 1034" descr="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"/>
            <a:ext cx="1828800" cy="811213"/>
          </a:xfrm>
          <a:prstGeom prst="rect">
            <a:avLst/>
          </a:prstGeom>
          <a:noFill/>
        </p:spPr>
      </p:pic>
      <p:pic>
        <p:nvPicPr>
          <p:cNvPr id="933899" name="Picture 1035" descr="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6100" y="0"/>
            <a:ext cx="3479800" cy="482600"/>
          </a:xfrm>
          <a:prstGeom prst="rect">
            <a:avLst/>
          </a:prstGeom>
          <a:noFill/>
        </p:spPr>
      </p:pic>
      <p:sp>
        <p:nvSpPr>
          <p:cNvPr id="933900" name="Rectangle 1036"/>
          <p:cNvSpPr>
            <a:spLocks noChangeArrowheads="1"/>
          </p:cNvSpPr>
          <p:nvPr/>
        </p:nvSpPr>
        <p:spPr bwMode="auto">
          <a:xfrm>
            <a:off x="2133600" y="1622425"/>
            <a:ext cx="7924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solidFill>
                  <a:srgbClr val="FF0066"/>
                </a:solidFill>
                <a:latin typeface="Times" charset="0"/>
              </a:rPr>
              <a:t>Extinction</a:t>
            </a:r>
            <a:r>
              <a:rPr lang="en-US" altLang="en-US" sz="3200">
                <a:latin typeface="Times" charset="0"/>
              </a:rPr>
              <a:t> is the disappearance of a species when the last of its members dies.</a:t>
            </a:r>
          </a:p>
        </p:txBody>
      </p:sp>
      <p:sp>
        <p:nvSpPr>
          <p:cNvPr id="933901" name="Rectangle 1037"/>
          <p:cNvSpPr>
            <a:spLocks noChangeArrowheads="1"/>
          </p:cNvSpPr>
          <p:nvPr/>
        </p:nvSpPr>
        <p:spPr bwMode="auto">
          <a:xfrm>
            <a:off x="6200775" y="2974976"/>
            <a:ext cx="42672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Clr>
                <a:schemeClr val="tx1"/>
              </a:buClr>
              <a:buFontTx/>
              <a:buChar char="•"/>
            </a:pPr>
            <a:r>
              <a:rPr lang="en-US" altLang="en-US" sz="3200">
                <a:latin typeface="Times" charset="0"/>
              </a:rPr>
              <a:t>Extinction is a natural process and Earth has experienced several mass extinctions during its history.</a:t>
            </a:r>
          </a:p>
        </p:txBody>
      </p:sp>
      <p:pic>
        <p:nvPicPr>
          <p:cNvPr id="933906" name="Picture 1042" descr="C05-04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81200" y="3429001"/>
            <a:ext cx="4114800" cy="2706687"/>
          </a:xfrm>
          <a:prstGeom prst="rect">
            <a:avLst/>
          </a:prstGeom>
          <a:noFill/>
        </p:spPr>
      </p:pic>
      <p:pic>
        <p:nvPicPr>
          <p:cNvPr id="933907" name="Picture 1043" descr="audio image blue">
            <a:hlinkClick r:id="" action="ppaction://noaction">
              <a:snd r:embed="rId12" name="05-extinction.WAV"/>
            </a:hlinkClick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33800" y="2743201"/>
            <a:ext cx="354012" cy="354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43512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33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3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933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933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933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900" grpId="0" autoUpdateAnimBg="0"/>
      <p:bldP spid="933901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1281</Words>
  <Application>Microsoft Office PowerPoint</Application>
  <PresentationFormat>Widescreen</PresentationFormat>
  <Paragraphs>169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Times</vt:lpstr>
      <vt:lpstr>Wingdings</vt:lpstr>
      <vt:lpstr>Office Theme</vt:lpstr>
      <vt:lpstr>Environmental Science</vt:lpstr>
      <vt:lpstr>Activity:</vt:lpstr>
      <vt:lpstr>10/12 What is Biodiversity?  CH 10.1 Obj. TSW understand how important Biodiversity is. P. 76 NB</vt:lpstr>
      <vt:lpstr>Keystone Species</vt:lpstr>
      <vt:lpstr>10/13 Biodiversity at Risk CH 10.2 4/30  Obj. Stds. will know biodiversity is the sum total of different kinds of organisms and how it is threatened. P.78NB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PowerPoint Presentation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Section 5.1 Summary – pages 111-120</vt:lpstr>
      <vt:lpstr>Section 5.2 Summary – pages 121-125</vt:lpstr>
      <vt:lpstr>Section 5.2 Summary – pages 121-125</vt:lpstr>
      <vt:lpstr>#3. Invasive species</vt:lpstr>
      <vt:lpstr>#3. Global Warming – Climate Change</vt:lpstr>
      <vt:lpstr>#3. Overharvesting of Resources</vt:lpstr>
      <vt:lpstr>Biodiversity Activity Page 43 NB Read your article, take notes on the white board.  Present your findings about the Biodiversity in your Ecosystem</vt:lpstr>
      <vt:lpstr>10/14 The Future of Biodiversity CH 10.3 Obj. TSW explain the advantage of protecting entire ecosystems rather than individual species. P. 80 NB</vt:lpstr>
      <vt:lpstr>Ecology Vocab A to Z</vt:lpstr>
      <vt:lpstr>5/4  Ecosystems 2.1 Obj. TSW demonstrate that a vital part of an ecosystem is the stability of its producers, consumers and decomposers in their Ecology Study Guide and class discussion &amp; Problem Solving Lab.  P.46NB</vt:lpstr>
      <vt:lpstr>Biodiversity</vt:lpstr>
      <vt:lpstr>Studying Biodiversity: Islets</vt:lpstr>
      <vt:lpstr>Importance of Biodiversity</vt:lpstr>
      <vt:lpstr>Loss of Biodiversity</vt:lpstr>
      <vt:lpstr>Ecosystem</vt:lpstr>
      <vt:lpstr>Abiotic and Biotic Factors</vt:lpstr>
      <vt:lpstr>Communities vs Populations</vt:lpstr>
      <vt:lpstr>Limiting Factors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Science</dc:title>
  <dc:creator>Jennifer Mc Allister</dc:creator>
  <cp:lastModifiedBy>Jennifer Mc Allister</cp:lastModifiedBy>
  <cp:revision>6</cp:revision>
  <cp:lastPrinted>2015-10-10T23:12:06Z</cp:lastPrinted>
  <dcterms:created xsi:type="dcterms:W3CDTF">2015-10-10T22:39:10Z</dcterms:created>
  <dcterms:modified xsi:type="dcterms:W3CDTF">2015-10-10T23:13:09Z</dcterms:modified>
</cp:coreProperties>
</file>