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8"/>
  </p:notesMasterIdLst>
  <p:sldIdLst>
    <p:sldId id="256" r:id="rId2"/>
    <p:sldId id="258" r:id="rId3"/>
    <p:sldId id="268" r:id="rId4"/>
    <p:sldId id="260" r:id="rId5"/>
    <p:sldId id="269" r:id="rId6"/>
    <p:sldId id="261" r:id="rId7"/>
    <p:sldId id="270" r:id="rId8"/>
    <p:sldId id="264" r:id="rId9"/>
    <p:sldId id="271" r:id="rId10"/>
    <p:sldId id="263" r:id="rId11"/>
    <p:sldId id="272" r:id="rId12"/>
    <p:sldId id="259" r:id="rId13"/>
    <p:sldId id="273" r:id="rId14"/>
    <p:sldId id="274" r:id="rId15"/>
    <p:sldId id="275" r:id="rId16"/>
    <p:sldId id="276" r:id="rId17"/>
    <p:sldId id="277" r:id="rId18"/>
    <p:sldId id="281" r:id="rId19"/>
    <p:sldId id="278" r:id="rId20"/>
    <p:sldId id="283" r:id="rId21"/>
    <p:sldId id="284" r:id="rId22"/>
    <p:sldId id="285" r:id="rId23"/>
    <p:sldId id="279" r:id="rId24"/>
    <p:sldId id="282" r:id="rId25"/>
    <p:sldId id="280" r:id="rId26"/>
    <p:sldId id="25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550" autoAdjust="0"/>
  </p:normalViewPr>
  <p:slideViewPr>
    <p:cSldViewPr snapToGrid="0">
      <p:cViewPr varScale="1">
        <p:scale>
          <a:sx n="59" d="100"/>
          <a:sy n="59" d="100"/>
        </p:scale>
        <p:origin x="546"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106CD-ED25-463B-88FE-AC33113F240D}" type="datetimeFigureOut">
              <a:rPr lang="en-US" smtClean="0"/>
              <a:t>9/24/2014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AC2E7-E1DC-41B2-9542-E61257AC0490}" type="slidenum">
              <a:rPr lang="en-US" smtClean="0"/>
              <a:t>‹#›</a:t>
            </a:fld>
            <a:endParaRPr lang="en-US"/>
          </a:p>
        </p:txBody>
      </p:sp>
    </p:spTree>
    <p:extLst>
      <p:ext uri="{BB962C8B-B14F-4D97-AF65-F5344CB8AC3E}">
        <p14:creationId xmlns:p14="http://schemas.microsoft.com/office/powerpoint/2010/main" val="300863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Normally</a:t>
            </a:r>
            <a:r>
              <a:rPr lang="en-US" sz="1600" baseline="0" dirty="0" smtClean="0"/>
              <a:t> some heat is trapped and some is reflected back into space</a:t>
            </a:r>
          </a:p>
          <a:p>
            <a:r>
              <a:rPr lang="en-US" sz="1600" baseline="0" dirty="0" smtClean="0"/>
              <a:t>But with an increase in CO2 and other gases (greenhouse gases) these gases essentially blanket the earth and the heat cannot reflect back into space so that heat is now trapped in the atmosphere</a:t>
            </a:r>
          </a:p>
          <a:p>
            <a:r>
              <a:rPr lang="en-US" sz="1600" baseline="0" dirty="0" smtClean="0"/>
              <a:t>Essentially these gases are acting as a blanket for the earth </a:t>
            </a:r>
          </a:p>
        </p:txBody>
      </p:sp>
      <p:sp>
        <p:nvSpPr>
          <p:cNvPr id="4" name="Slide Number Placeholder 3"/>
          <p:cNvSpPr>
            <a:spLocks noGrp="1"/>
          </p:cNvSpPr>
          <p:nvPr>
            <p:ph type="sldNum" sz="quarter" idx="10"/>
          </p:nvPr>
        </p:nvSpPr>
        <p:spPr/>
        <p:txBody>
          <a:bodyPr/>
          <a:lstStyle/>
          <a:p>
            <a:fld id="{09587ED4-EB84-1746-8180-F158ABE87F73}" type="slidenum">
              <a:rPr lang="en-US" smtClean="0"/>
              <a:pPr/>
              <a:t>5</a:t>
            </a:fld>
            <a:endParaRPr lang="en-US"/>
          </a:p>
        </p:txBody>
      </p:sp>
    </p:spTree>
    <p:extLst>
      <p:ext uri="{BB962C8B-B14F-4D97-AF65-F5344CB8AC3E}">
        <p14:creationId xmlns:p14="http://schemas.microsoft.com/office/powerpoint/2010/main" val="226181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little is available naturally in rivers and streams</a:t>
            </a:r>
          </a:p>
          <a:p>
            <a:endParaRPr lang="en-US" dirty="0"/>
          </a:p>
        </p:txBody>
      </p:sp>
      <p:sp>
        <p:nvSpPr>
          <p:cNvPr id="4" name="Slide Number Placeholder 3"/>
          <p:cNvSpPr>
            <a:spLocks noGrp="1"/>
          </p:cNvSpPr>
          <p:nvPr>
            <p:ph type="sldNum" sz="quarter" idx="10"/>
          </p:nvPr>
        </p:nvSpPr>
        <p:spPr/>
        <p:txBody>
          <a:bodyPr/>
          <a:lstStyle/>
          <a:p>
            <a:fld id="{573AC2E7-E1DC-41B2-9542-E61257AC0490}" type="slidenum">
              <a:rPr lang="en-US" smtClean="0"/>
              <a:t>9</a:t>
            </a:fld>
            <a:endParaRPr lang="en-US"/>
          </a:p>
        </p:txBody>
      </p:sp>
    </p:spTree>
    <p:extLst>
      <p:ext uri="{BB962C8B-B14F-4D97-AF65-F5344CB8AC3E}">
        <p14:creationId xmlns:p14="http://schemas.microsoft.com/office/powerpoint/2010/main" val="90884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a:t>
            </a:r>
            <a:r>
              <a:rPr lang="en-US" baseline="0" dirty="0" smtClean="0"/>
              <a:t> we have not hit our carry capacity curve but believed that by 2050 we will= run out of resources </a:t>
            </a:r>
            <a:endParaRPr lang="en-US" dirty="0"/>
          </a:p>
        </p:txBody>
      </p:sp>
      <p:sp>
        <p:nvSpPr>
          <p:cNvPr id="4" name="Slide Number Placeholder 3"/>
          <p:cNvSpPr>
            <a:spLocks noGrp="1"/>
          </p:cNvSpPr>
          <p:nvPr>
            <p:ph type="sldNum" sz="quarter" idx="10"/>
          </p:nvPr>
        </p:nvSpPr>
        <p:spPr/>
        <p:txBody>
          <a:bodyPr/>
          <a:lstStyle/>
          <a:p>
            <a:fld id="{573AC2E7-E1DC-41B2-9542-E61257AC0490}" type="slidenum">
              <a:rPr lang="en-US" smtClean="0"/>
              <a:t>16</a:t>
            </a:fld>
            <a:endParaRPr lang="en-US"/>
          </a:p>
        </p:txBody>
      </p:sp>
    </p:spTree>
    <p:extLst>
      <p:ext uri="{BB962C8B-B14F-4D97-AF65-F5344CB8AC3E}">
        <p14:creationId xmlns:p14="http://schemas.microsoft.com/office/powerpoint/2010/main" val="408168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selected= don’t take care of</a:t>
            </a:r>
            <a:r>
              <a:rPr lang="en-US" baseline="0" dirty="0" smtClean="0"/>
              <a:t> their offspring, bacteria, mosquitos, etc. </a:t>
            </a:r>
          </a:p>
          <a:p>
            <a:r>
              <a:rPr lang="en-US" baseline="0" dirty="0" smtClean="0"/>
              <a:t>K selected= fewer offspring, use resources well </a:t>
            </a:r>
            <a:endParaRPr lang="en-US" dirty="0"/>
          </a:p>
        </p:txBody>
      </p:sp>
      <p:sp>
        <p:nvSpPr>
          <p:cNvPr id="4" name="Slide Number Placeholder 3"/>
          <p:cNvSpPr>
            <a:spLocks noGrp="1"/>
          </p:cNvSpPr>
          <p:nvPr>
            <p:ph type="sldNum" sz="quarter" idx="10"/>
          </p:nvPr>
        </p:nvSpPr>
        <p:spPr/>
        <p:txBody>
          <a:bodyPr/>
          <a:lstStyle/>
          <a:p>
            <a:fld id="{573AC2E7-E1DC-41B2-9542-E61257AC0490}" type="slidenum">
              <a:rPr lang="en-US" smtClean="0"/>
              <a:t>23</a:t>
            </a:fld>
            <a:endParaRPr lang="en-US"/>
          </a:p>
        </p:txBody>
      </p:sp>
    </p:spTree>
    <p:extLst>
      <p:ext uri="{BB962C8B-B14F-4D97-AF65-F5344CB8AC3E}">
        <p14:creationId xmlns:p14="http://schemas.microsoft.com/office/powerpoint/2010/main" val="3764089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pPr/>
              <a:t>9/24/2014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pPr/>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pPr/>
              <a:t>9/24/2014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pPr/>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pPr/>
              <a:t>9/24/2014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pPr/>
              <a:t>9/24/2014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pPr/>
              <a:t>9/24/2014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9/24/2014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pPr/>
              <a:t>9/24/2014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0576" y="4872037"/>
            <a:ext cx="9070848" cy="457201"/>
          </a:xfrm>
        </p:spPr>
        <p:txBody>
          <a:bodyPr/>
          <a:lstStyle/>
          <a:p>
            <a:r>
              <a:rPr lang="en-US" dirty="0" smtClean="0"/>
              <a:t>Sunday’s Marchs Around the World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411" y="1436914"/>
            <a:ext cx="7165009" cy="3435123"/>
          </a:xfrm>
          <a:prstGeom prst="rect">
            <a:avLst/>
          </a:prstGeom>
        </p:spPr>
      </p:pic>
    </p:spTree>
    <p:extLst>
      <p:ext uri="{BB962C8B-B14F-4D97-AF65-F5344CB8AC3E}">
        <p14:creationId xmlns:p14="http://schemas.microsoft.com/office/powerpoint/2010/main" val="1182817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a:srcRect/>
          <a:stretch>
            <a:fillRect/>
          </a:stretch>
        </p:blipFill>
        <p:spPr bwMode="auto">
          <a:xfrm>
            <a:off x="2095500" y="0"/>
            <a:ext cx="8057555" cy="6429375"/>
          </a:xfrm>
          <a:prstGeom prst="rect">
            <a:avLst/>
          </a:prstGeom>
          <a:noFill/>
          <a:ln w="9525">
            <a:noFill/>
            <a:miter lim="800000"/>
            <a:headEnd/>
            <a:tailEnd/>
          </a:ln>
        </p:spPr>
      </p:pic>
      <p:sp>
        <p:nvSpPr>
          <p:cNvPr id="15363" name="Rectangle 7"/>
          <p:cNvSpPr>
            <a:spLocks noChangeArrowheads="1"/>
          </p:cNvSpPr>
          <p:nvPr/>
        </p:nvSpPr>
        <p:spPr bwMode="auto">
          <a:xfrm>
            <a:off x="0" y="5487544"/>
            <a:ext cx="12192000" cy="1125141"/>
          </a:xfrm>
          <a:prstGeom prst="rect">
            <a:avLst/>
          </a:prstGeom>
          <a:solidFill>
            <a:srgbClr val="993366"/>
          </a:solidFill>
          <a:ln w="12700">
            <a:noFill/>
            <a:miter lim="800000"/>
            <a:headEnd/>
            <a:tailEnd/>
          </a:ln>
        </p:spPr>
        <p:txBody>
          <a:bodyPr lIns="42520" tIns="42520" rIns="42520" bIns="42520">
            <a:prstTxWarp prst="textNoShape">
              <a:avLst/>
            </a:prstTxWarp>
          </a:bodyPr>
          <a:lstStyle/>
          <a:p>
            <a:pPr algn="ctr" eaLnBrk="1" hangingPunct="1"/>
            <a:r>
              <a:rPr lang="en-US" sz="2800" dirty="0">
                <a:latin typeface="Book Antiqua" charset="0"/>
              </a:rPr>
              <a:t>Chapter 6</a:t>
            </a:r>
          </a:p>
          <a:p>
            <a:pPr algn="ctr" eaLnBrk="1" hangingPunct="1"/>
            <a:r>
              <a:rPr lang="en-US" sz="2800" dirty="0">
                <a:latin typeface="Book Antiqua" charset="0"/>
              </a:rPr>
              <a:t>Community </a:t>
            </a:r>
            <a:r>
              <a:rPr lang="en-US" sz="2800" dirty="0" smtClean="0">
                <a:latin typeface="Book Antiqua" charset="0"/>
              </a:rPr>
              <a:t>Ecology</a:t>
            </a:r>
            <a:endParaRPr lang="en-US" sz="2800" dirty="0">
              <a:latin typeface="Book Antiqua"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5209" y="230188"/>
            <a:ext cx="10058400" cy="1371600"/>
          </a:xfrm>
        </p:spPr>
        <p:txBody>
          <a:bodyPr/>
          <a:lstStyle/>
          <a:p>
            <a:r>
              <a:rPr lang="en-US" dirty="0" smtClean="0"/>
              <a:t>In the News…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406" y="1241013"/>
            <a:ext cx="6129646" cy="43358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538" y="1770146"/>
            <a:ext cx="6573871" cy="18274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126" y="3765942"/>
            <a:ext cx="7393984" cy="1046575"/>
          </a:xfrm>
          <a:prstGeom prst="rect">
            <a:avLst/>
          </a:prstGeom>
        </p:spPr>
      </p:pic>
    </p:spTree>
    <p:extLst>
      <p:ext uri="{BB962C8B-B14F-4D97-AF65-F5344CB8AC3E}">
        <p14:creationId xmlns:p14="http://schemas.microsoft.com/office/powerpoint/2010/main" val="915675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377" y="442083"/>
            <a:ext cx="10058400" cy="1371600"/>
          </a:xfrm>
        </p:spPr>
        <p:txBody>
          <a:bodyPr>
            <a:noAutofit/>
          </a:bodyPr>
          <a:lstStyle/>
          <a:p>
            <a:pPr algn="ctr" eaLnBrk="1" hangingPunct="1">
              <a:defRPr/>
            </a:pPr>
            <a:r>
              <a:rPr lang="en-US" sz="2800" b="1" dirty="0" smtClean="0">
                <a:solidFill>
                  <a:schemeClr val="accent2">
                    <a:lumMod val="75000"/>
                  </a:schemeClr>
                </a:solidFill>
              </a:rPr>
              <a:t>Starting CH 7: Understanding Populations: 9/25</a:t>
            </a:r>
            <a:r>
              <a:rPr lang="en-US" sz="2800" dirty="0">
                <a:solidFill>
                  <a:schemeClr val="accent2">
                    <a:lumMod val="75000"/>
                  </a:schemeClr>
                </a:solidFill>
              </a:rPr>
              <a:t/>
            </a:r>
            <a:br>
              <a:rPr lang="en-US" sz="2800" dirty="0">
                <a:solidFill>
                  <a:schemeClr val="accent2">
                    <a:lumMod val="75000"/>
                  </a:schemeClr>
                </a:solidFill>
              </a:rPr>
            </a:br>
            <a:r>
              <a:rPr lang="en-US" sz="2800" dirty="0">
                <a:solidFill>
                  <a:schemeClr val="accent2">
                    <a:lumMod val="75000"/>
                  </a:schemeClr>
                </a:solidFill>
              </a:rPr>
              <a:t>Obj. TSW learn about how populations growth rate is measured, and how graphs can represent how populations grow. P. </a:t>
            </a:r>
            <a:r>
              <a:rPr lang="en-US" sz="2800" dirty="0" smtClean="0">
                <a:solidFill>
                  <a:schemeClr val="accent2">
                    <a:lumMod val="75000"/>
                  </a:schemeClr>
                </a:solidFill>
              </a:rPr>
              <a:t>56NB</a:t>
            </a:r>
            <a:endParaRPr lang="en-US" sz="2800" dirty="0">
              <a:solidFill>
                <a:schemeClr val="accent2">
                  <a:lumMod val="75000"/>
                </a:schemeClr>
              </a:solidFill>
            </a:endParaRPr>
          </a:p>
        </p:txBody>
      </p:sp>
      <p:sp>
        <p:nvSpPr>
          <p:cNvPr id="17411" name="Content Placeholder 2"/>
          <p:cNvSpPr>
            <a:spLocks noGrp="1"/>
          </p:cNvSpPr>
          <p:nvPr>
            <p:ph idx="1"/>
          </p:nvPr>
        </p:nvSpPr>
        <p:spPr>
          <a:xfrm>
            <a:off x="6149576" y="2020747"/>
            <a:ext cx="5737623" cy="4714875"/>
          </a:xfrm>
        </p:spPr>
        <p:txBody>
          <a:bodyPr anchor="t"/>
          <a:lstStyle/>
          <a:p>
            <a:pPr marL="513439" indent="-513439">
              <a:buFont typeface="Gill Sans" charset="0"/>
              <a:buAutoNum type="arabicPeriod"/>
            </a:pPr>
            <a:r>
              <a:rPr lang="en-US" altLang="en-US" sz="2200" dirty="0">
                <a:solidFill>
                  <a:schemeClr val="accent2">
                    <a:lumMod val="75000"/>
                  </a:schemeClr>
                </a:solidFill>
              </a:rPr>
              <a:t>How is Growth rate measured?</a:t>
            </a:r>
          </a:p>
          <a:p>
            <a:pPr marL="513439" indent="-513439">
              <a:buFont typeface="Gill Sans" charset="0"/>
              <a:buAutoNum type="arabicPeriod"/>
            </a:pPr>
            <a:r>
              <a:rPr lang="en-US" altLang="en-US" sz="2200" dirty="0">
                <a:solidFill>
                  <a:schemeClr val="accent2">
                    <a:lumMod val="75000"/>
                  </a:schemeClr>
                </a:solidFill>
              </a:rPr>
              <a:t>Draw a graph of Exponential growth, what shape is the curve and give an example of an organism with this pattern. </a:t>
            </a:r>
          </a:p>
          <a:p>
            <a:pPr marL="513439" indent="-513439">
              <a:buFont typeface="Gill Sans" charset="0"/>
              <a:buAutoNum type="arabicPeriod"/>
            </a:pPr>
            <a:r>
              <a:rPr lang="en-US" altLang="en-US" sz="2200" dirty="0">
                <a:solidFill>
                  <a:schemeClr val="accent2">
                    <a:lumMod val="75000"/>
                  </a:schemeClr>
                </a:solidFill>
              </a:rPr>
              <a:t>Compare and Contrast a K- selected species and a r-selected species, how are their graphs different, how are the organisms they represent different?</a:t>
            </a:r>
          </a:p>
          <a:p>
            <a:pPr marL="513439" indent="-513439">
              <a:buFont typeface="Gill Sans" charset="0"/>
              <a:buAutoNum type="arabicPeriod"/>
            </a:pPr>
            <a:endParaRPr lang="en-US" altLang="en-US" sz="1969" dirty="0"/>
          </a:p>
        </p:txBody>
      </p:sp>
      <p:pic>
        <p:nvPicPr>
          <p:cNvPr id="17412" name="Picture 2" descr="figure_0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19" y="2020747"/>
            <a:ext cx="4656832"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19" y="3143001"/>
            <a:ext cx="2435572" cy="283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782" y="3169449"/>
            <a:ext cx="2288232" cy="271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10382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48163" y="116321"/>
            <a:ext cx="7358063" cy="678657"/>
          </a:xfrm>
        </p:spPr>
        <p:txBody>
          <a:bodyPr/>
          <a:lstStyle/>
          <a:p>
            <a:pPr eaLnBrk="1" hangingPunct="1"/>
            <a:r>
              <a:rPr lang="en-US" altLang="en-US" sz="3094" b="1" dirty="0">
                <a:solidFill>
                  <a:schemeClr val="accent2">
                    <a:lumMod val="75000"/>
                  </a:schemeClr>
                </a:solidFill>
              </a:rPr>
              <a:t>How do Populations change in size</a:t>
            </a:r>
          </a:p>
        </p:txBody>
      </p:sp>
      <p:sp>
        <p:nvSpPr>
          <p:cNvPr id="21507" name="Content Placeholder 2"/>
          <p:cNvSpPr>
            <a:spLocks noGrp="1"/>
          </p:cNvSpPr>
          <p:nvPr>
            <p:ph idx="1"/>
          </p:nvPr>
        </p:nvSpPr>
        <p:spPr>
          <a:xfrm>
            <a:off x="1001613" y="2406569"/>
            <a:ext cx="9144000" cy="4679156"/>
          </a:xfrm>
        </p:spPr>
        <p:txBody>
          <a:bodyPr anchor="t"/>
          <a:lstStyle/>
          <a:p>
            <a:pPr eaLnBrk="1" hangingPunct="1"/>
            <a:r>
              <a:rPr lang="en-US" altLang="en-US" sz="2812" b="1" dirty="0">
                <a:solidFill>
                  <a:schemeClr val="accent2">
                    <a:lumMod val="75000"/>
                  </a:schemeClr>
                </a:solidFill>
              </a:rPr>
              <a:t>Global Scale:  </a:t>
            </a:r>
            <a:r>
              <a:rPr lang="en-US" altLang="en-US" sz="2812" dirty="0">
                <a:solidFill>
                  <a:schemeClr val="accent2">
                    <a:lumMod val="75000"/>
                  </a:schemeClr>
                </a:solidFill>
              </a:rPr>
              <a:t>Birth rate – death rate = growth rate</a:t>
            </a:r>
          </a:p>
          <a:p>
            <a:pPr lvl="1" eaLnBrk="1" hangingPunct="1"/>
            <a:r>
              <a:rPr lang="en-US" altLang="en-US" sz="2812" dirty="0">
                <a:solidFill>
                  <a:schemeClr val="accent2">
                    <a:lumMod val="75000"/>
                  </a:schemeClr>
                </a:solidFill>
              </a:rPr>
              <a:t>b - d = r      growth rate (r) can be + or –</a:t>
            </a:r>
          </a:p>
          <a:p>
            <a:pPr eaLnBrk="1" hangingPunct="1"/>
            <a:r>
              <a:rPr lang="en-US" altLang="en-US" sz="2812" b="1" dirty="0">
                <a:solidFill>
                  <a:schemeClr val="accent2">
                    <a:lumMod val="75000"/>
                  </a:schemeClr>
                </a:solidFill>
              </a:rPr>
              <a:t>Local Scale: </a:t>
            </a:r>
            <a:r>
              <a:rPr lang="en-US" altLang="en-US" sz="2812" dirty="0">
                <a:solidFill>
                  <a:schemeClr val="accent2">
                    <a:lumMod val="75000"/>
                  </a:schemeClr>
                </a:solidFill>
              </a:rPr>
              <a:t>movement from one region to another</a:t>
            </a:r>
          </a:p>
          <a:p>
            <a:pPr lvl="1" eaLnBrk="1" hangingPunct="1"/>
            <a:r>
              <a:rPr lang="en-US" altLang="en-US" sz="2812" dirty="0">
                <a:solidFill>
                  <a:schemeClr val="accent2">
                    <a:lumMod val="75000"/>
                  </a:schemeClr>
                </a:solidFill>
              </a:rPr>
              <a:t>Immigration – # individuals entering a population</a:t>
            </a:r>
          </a:p>
          <a:p>
            <a:pPr lvl="1" eaLnBrk="1" hangingPunct="1"/>
            <a:r>
              <a:rPr lang="en-US" altLang="en-US" sz="2812" dirty="0">
                <a:solidFill>
                  <a:schemeClr val="accent2">
                    <a:lumMod val="75000"/>
                  </a:schemeClr>
                </a:solidFill>
              </a:rPr>
              <a:t>Emigration - # individuals leaving a population</a:t>
            </a:r>
          </a:p>
          <a:p>
            <a:pPr lvl="2" eaLnBrk="1" hangingPunct="1"/>
            <a:r>
              <a:rPr lang="en-US" altLang="en-US" sz="2812" dirty="0">
                <a:solidFill>
                  <a:schemeClr val="accent2">
                    <a:lumMod val="75000"/>
                  </a:schemeClr>
                </a:solidFill>
              </a:rPr>
              <a:t>r = (b – d) + (</a:t>
            </a:r>
            <a:r>
              <a:rPr lang="en-US" altLang="en-US" sz="2812" dirty="0" err="1">
                <a:solidFill>
                  <a:schemeClr val="accent2">
                    <a:lumMod val="75000"/>
                  </a:schemeClr>
                </a:solidFill>
              </a:rPr>
              <a:t>i</a:t>
            </a:r>
            <a:r>
              <a:rPr lang="en-US" altLang="en-US" sz="2812" dirty="0">
                <a:solidFill>
                  <a:schemeClr val="accent2">
                    <a:lumMod val="75000"/>
                  </a:schemeClr>
                </a:solidFill>
              </a:rPr>
              <a:t> – e)</a:t>
            </a:r>
          </a:p>
          <a:p>
            <a:pPr eaLnBrk="1" hangingPunct="1"/>
            <a:endParaRPr lang="en-US" altLang="en-US" dirty="0" smtClean="0"/>
          </a:p>
        </p:txBody>
      </p:sp>
      <p:pic>
        <p:nvPicPr>
          <p:cNvPr id="21508" name="Picture 2" descr="figure_0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253" y="735601"/>
            <a:ext cx="8067973" cy="167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05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752104" y="362616"/>
            <a:ext cx="9144000" cy="1017984"/>
          </a:xfrm>
        </p:spPr>
        <p:txBody>
          <a:bodyPr/>
          <a:lstStyle/>
          <a:p>
            <a:pPr eaLnBrk="1" hangingPunct="1"/>
            <a:r>
              <a:rPr lang="en-US" altLang="en-US" sz="3375" b="1" dirty="0">
                <a:solidFill>
                  <a:schemeClr val="accent2">
                    <a:lumMod val="75000"/>
                  </a:schemeClr>
                </a:solidFill>
              </a:rPr>
              <a:t>Factors that Regulate Population Abundance and Distribution</a:t>
            </a:r>
          </a:p>
        </p:txBody>
      </p:sp>
      <p:sp>
        <p:nvSpPr>
          <p:cNvPr id="22531" name="Rectangle 2"/>
          <p:cNvSpPr>
            <a:spLocks noGrp="1" noChangeArrowheads="1"/>
          </p:cNvSpPr>
          <p:nvPr>
            <p:ph type="body" idx="1"/>
          </p:nvPr>
        </p:nvSpPr>
        <p:spPr>
          <a:xfrm>
            <a:off x="1250867" y="1380600"/>
            <a:ext cx="9144000" cy="4929188"/>
          </a:xfrm>
        </p:spPr>
        <p:txBody>
          <a:bodyPr/>
          <a:lstStyle/>
          <a:p>
            <a:pPr marL="625056"/>
            <a:r>
              <a:rPr lang="en-US" altLang="en-US" sz="2250" b="1" dirty="0">
                <a:solidFill>
                  <a:schemeClr val="accent2">
                    <a:lumMod val="75000"/>
                  </a:schemeClr>
                </a:solidFill>
                <a:latin typeface="+mj-lt"/>
              </a:rPr>
              <a:t>Population size- </a:t>
            </a:r>
            <a:r>
              <a:rPr lang="en-US" altLang="en-US" sz="2250" dirty="0">
                <a:solidFill>
                  <a:schemeClr val="accent2">
                    <a:lumMod val="75000"/>
                  </a:schemeClr>
                </a:solidFill>
                <a:latin typeface="+mj-lt"/>
              </a:rPr>
              <a:t>the total number of individuals within a </a:t>
            </a:r>
            <a:r>
              <a:rPr lang="en-US" altLang="en-US" sz="2250" b="1" dirty="0">
                <a:solidFill>
                  <a:schemeClr val="accent2">
                    <a:lumMod val="75000"/>
                  </a:schemeClr>
                </a:solidFill>
                <a:latin typeface="+mj-lt"/>
              </a:rPr>
              <a:t>defined area</a:t>
            </a:r>
            <a:r>
              <a:rPr lang="en-US" altLang="en-US" sz="2250" dirty="0">
                <a:solidFill>
                  <a:schemeClr val="accent2">
                    <a:lumMod val="75000"/>
                  </a:schemeClr>
                </a:solidFill>
                <a:latin typeface="+mj-lt"/>
              </a:rPr>
              <a:t> at a given time.</a:t>
            </a:r>
          </a:p>
          <a:p>
            <a:pPr marL="625056"/>
            <a:r>
              <a:rPr lang="en-US" altLang="en-US" sz="2250" b="1" dirty="0">
                <a:solidFill>
                  <a:schemeClr val="accent2">
                    <a:lumMod val="75000"/>
                  </a:schemeClr>
                </a:solidFill>
                <a:latin typeface="+mj-lt"/>
              </a:rPr>
              <a:t>Population density- </a:t>
            </a:r>
            <a:r>
              <a:rPr lang="en-US" altLang="en-US" sz="2250" dirty="0">
                <a:solidFill>
                  <a:schemeClr val="accent2">
                    <a:lumMod val="75000"/>
                  </a:schemeClr>
                </a:solidFill>
                <a:latin typeface="+mj-lt"/>
              </a:rPr>
              <a:t>the number of individuals of the same species per unit geographic area at a given time.</a:t>
            </a:r>
          </a:p>
          <a:p>
            <a:pPr marL="625056"/>
            <a:r>
              <a:rPr lang="en-US" altLang="en-US" sz="2250" b="1" dirty="0">
                <a:solidFill>
                  <a:schemeClr val="accent2">
                    <a:lumMod val="75000"/>
                  </a:schemeClr>
                </a:solidFill>
                <a:latin typeface="+mj-lt"/>
              </a:rPr>
              <a:t>Population distribution- </a:t>
            </a:r>
            <a:r>
              <a:rPr lang="en-US" altLang="en-US" sz="2250" dirty="0">
                <a:solidFill>
                  <a:schemeClr val="accent2">
                    <a:lumMod val="75000"/>
                  </a:schemeClr>
                </a:solidFill>
                <a:latin typeface="+mj-lt"/>
              </a:rPr>
              <a:t>how individuals are distributed with respect to one another.</a:t>
            </a:r>
          </a:p>
          <a:p>
            <a:pPr marL="625056"/>
            <a:r>
              <a:rPr lang="en-US" altLang="en-US" sz="2250" b="1" dirty="0">
                <a:solidFill>
                  <a:schemeClr val="accent2">
                    <a:lumMod val="75000"/>
                  </a:schemeClr>
                </a:solidFill>
                <a:latin typeface="+mj-lt"/>
              </a:rPr>
              <a:t>Population sex ratio- </a:t>
            </a:r>
            <a:r>
              <a:rPr lang="en-US" altLang="en-US" sz="2250" dirty="0">
                <a:solidFill>
                  <a:schemeClr val="accent2">
                    <a:lumMod val="75000"/>
                  </a:schemeClr>
                </a:solidFill>
                <a:latin typeface="+mj-lt"/>
              </a:rPr>
              <a:t>the ratio of males to females</a:t>
            </a:r>
          </a:p>
          <a:p>
            <a:pPr marL="625056"/>
            <a:r>
              <a:rPr lang="en-US" altLang="en-US" sz="2250" b="1" dirty="0">
                <a:solidFill>
                  <a:schemeClr val="accent2">
                    <a:lumMod val="75000"/>
                  </a:schemeClr>
                </a:solidFill>
                <a:latin typeface="+mj-lt"/>
              </a:rPr>
              <a:t>Population age structure</a:t>
            </a:r>
            <a:r>
              <a:rPr lang="en-US" altLang="en-US" sz="2250" dirty="0">
                <a:solidFill>
                  <a:schemeClr val="accent2">
                    <a:lumMod val="75000"/>
                  </a:schemeClr>
                </a:solidFill>
                <a:latin typeface="+mj-lt"/>
              </a:rPr>
              <a:t>- how many individuals fit into particular age categories.</a:t>
            </a:r>
          </a:p>
        </p:txBody>
      </p:sp>
    </p:spTree>
    <p:extLst>
      <p:ext uri="{BB962C8B-B14F-4D97-AF65-F5344CB8AC3E}">
        <p14:creationId xmlns:p14="http://schemas.microsoft.com/office/powerpoint/2010/main" val="191900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538348" y="142504"/>
            <a:ext cx="9144000" cy="946547"/>
          </a:xfrm>
        </p:spPr>
        <p:txBody>
          <a:bodyPr/>
          <a:lstStyle/>
          <a:p>
            <a:pPr eaLnBrk="1" hangingPunct="1"/>
            <a:r>
              <a:rPr lang="en-US" altLang="en-US" sz="3375" b="1" dirty="0">
                <a:solidFill>
                  <a:schemeClr val="accent2">
                    <a:lumMod val="75000"/>
                  </a:schemeClr>
                </a:solidFill>
              </a:rPr>
              <a:t>Exponential Growth Model</a:t>
            </a:r>
          </a:p>
        </p:txBody>
      </p:sp>
      <p:sp>
        <p:nvSpPr>
          <p:cNvPr id="25603" name="Rectangle 2"/>
          <p:cNvSpPr>
            <a:spLocks noGrp="1" noChangeArrowheads="1"/>
          </p:cNvSpPr>
          <p:nvPr>
            <p:ph type="body" idx="1"/>
          </p:nvPr>
        </p:nvSpPr>
        <p:spPr>
          <a:xfrm>
            <a:off x="1620580" y="946547"/>
            <a:ext cx="8197453" cy="4125516"/>
          </a:xfrm>
        </p:spPr>
        <p:txBody>
          <a:bodyPr>
            <a:normAutofit/>
          </a:bodyPr>
          <a:lstStyle/>
          <a:p>
            <a:pPr marL="625056"/>
            <a:r>
              <a:rPr lang="en-US" altLang="en-US" sz="3200" b="1" dirty="0" smtClean="0">
                <a:solidFill>
                  <a:schemeClr val="accent2">
                    <a:lumMod val="75000"/>
                  </a:schemeClr>
                </a:solidFill>
                <a:latin typeface="+mj-lt"/>
              </a:rPr>
              <a:t>Growth rate- </a:t>
            </a:r>
            <a:r>
              <a:rPr lang="en-US" altLang="en-US" sz="3200" dirty="0" smtClean="0">
                <a:solidFill>
                  <a:schemeClr val="accent2">
                    <a:lumMod val="75000"/>
                  </a:schemeClr>
                </a:solidFill>
                <a:latin typeface="+mj-lt"/>
              </a:rPr>
              <a:t>the number of offspring an individual can produce in a given time period, minus the deaths of the individual or offspring during the same period.</a:t>
            </a:r>
          </a:p>
          <a:p>
            <a:pPr marL="625056"/>
            <a:r>
              <a:rPr lang="en-US" altLang="en-US" sz="3200" b="1" dirty="0" smtClean="0">
                <a:solidFill>
                  <a:schemeClr val="accent2">
                    <a:lumMod val="75000"/>
                  </a:schemeClr>
                </a:solidFill>
                <a:latin typeface="+mj-lt"/>
              </a:rPr>
              <a:t>Intrinsic growth rate- </a:t>
            </a:r>
            <a:r>
              <a:rPr lang="en-US" altLang="en-US" sz="3200" dirty="0" smtClean="0">
                <a:solidFill>
                  <a:schemeClr val="accent2">
                    <a:lumMod val="75000"/>
                  </a:schemeClr>
                </a:solidFill>
                <a:latin typeface="+mj-lt"/>
              </a:rPr>
              <a:t>under ideal conditions, with unlimited resources, the maximum potential for growth.  </a:t>
            </a:r>
          </a:p>
        </p:txBody>
      </p:sp>
    </p:spTree>
    <p:extLst>
      <p:ext uri="{BB962C8B-B14F-4D97-AF65-F5344CB8AC3E}">
        <p14:creationId xmlns:p14="http://schemas.microsoft.com/office/powerpoint/2010/main" val="379812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83969" y="296882"/>
            <a:ext cx="9144000" cy="946547"/>
          </a:xfrm>
        </p:spPr>
        <p:txBody>
          <a:bodyPr>
            <a:normAutofit/>
          </a:bodyPr>
          <a:lstStyle/>
          <a:p>
            <a:pPr eaLnBrk="1" hangingPunct="1"/>
            <a:r>
              <a:rPr lang="en-US" altLang="en-US" sz="4000" b="1" dirty="0">
                <a:solidFill>
                  <a:schemeClr val="accent2">
                    <a:lumMod val="75000"/>
                  </a:schemeClr>
                </a:solidFill>
              </a:rPr>
              <a:t>Exponential Growth Model</a:t>
            </a:r>
          </a:p>
        </p:txBody>
      </p:sp>
      <p:pic>
        <p:nvPicPr>
          <p:cNvPr id="266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610" y="1127501"/>
            <a:ext cx="4151188" cy="492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5723696" y="1127501"/>
            <a:ext cx="5791914" cy="383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marL="1720850" indent="-457200" eaLnBrk="0" hangingPunct="0">
              <a:defRPr sz="4200">
                <a:solidFill>
                  <a:srgbClr val="FFFFFF"/>
                </a:solidFill>
                <a:latin typeface="Gill Sans" charset="0"/>
                <a:sym typeface="Gill Sans" charset="0"/>
              </a:defRPr>
            </a:lvl1pPr>
            <a:lvl2pPr marL="742950" indent="-285750" eaLnBrk="0" hangingPunct="0">
              <a:defRPr sz="4200">
                <a:solidFill>
                  <a:srgbClr val="FFFFFF"/>
                </a:solidFill>
                <a:latin typeface="Gill Sans" charset="0"/>
                <a:sym typeface="Gill Sans" charset="0"/>
              </a:defRPr>
            </a:lvl2pPr>
            <a:lvl3pPr marL="1143000" indent="-228600" eaLnBrk="0" hangingPunct="0">
              <a:defRPr sz="4200">
                <a:solidFill>
                  <a:srgbClr val="FFFFFF"/>
                </a:solidFill>
                <a:latin typeface="Gill Sans" charset="0"/>
                <a:sym typeface="Gill Sans" charset="0"/>
              </a:defRPr>
            </a:lvl3pPr>
            <a:lvl4pPr marL="1600200" indent="-228600" eaLnBrk="0" hangingPunct="0">
              <a:defRPr sz="4200">
                <a:solidFill>
                  <a:srgbClr val="FFFFFF"/>
                </a:solidFill>
                <a:latin typeface="Gill Sans" charset="0"/>
                <a:sym typeface="Gill Sans" charset="0"/>
              </a:defRPr>
            </a:lvl4pPr>
            <a:lvl5pPr marL="2057400" indent="-228600" eaLnBrk="0" hangingPunct="0">
              <a:defRPr sz="4200">
                <a:solidFill>
                  <a:srgbClr val="FFFFFF"/>
                </a:solidFill>
                <a:latin typeface="Gill Sans"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sym typeface="Gill Sans" charset="0"/>
              </a:defRPr>
            </a:lvl9pPr>
          </a:lstStyle>
          <a:p>
            <a:pPr algn="l" eaLnBrk="1" hangingPunct="1">
              <a:lnSpc>
                <a:spcPct val="80000"/>
              </a:lnSpc>
              <a:buFont typeface="Arial" panose="020B0604020202020204" pitchFamily="34" charset="0"/>
              <a:buChar char="•"/>
            </a:pPr>
            <a:r>
              <a:rPr lang="en-US" altLang="en-US" sz="3500" b="1" dirty="0">
                <a:solidFill>
                  <a:schemeClr val="accent2">
                    <a:lumMod val="75000"/>
                  </a:schemeClr>
                </a:solidFill>
                <a:latin typeface="+mj-lt"/>
              </a:rPr>
              <a:t>J-shaped </a:t>
            </a:r>
            <a:r>
              <a:rPr lang="en-US" altLang="en-US" sz="3500" b="1" dirty="0" smtClean="0">
                <a:solidFill>
                  <a:schemeClr val="accent2">
                    <a:lumMod val="75000"/>
                  </a:schemeClr>
                </a:solidFill>
                <a:latin typeface="+mj-lt"/>
              </a:rPr>
              <a:t>curve</a:t>
            </a:r>
          </a:p>
          <a:p>
            <a:pPr eaLnBrk="1" hangingPunct="1">
              <a:lnSpc>
                <a:spcPct val="80000"/>
              </a:lnSpc>
              <a:buFont typeface="Arial" panose="020B0604020202020204" pitchFamily="34" charset="0"/>
              <a:buChar char="•"/>
            </a:pPr>
            <a:endParaRPr lang="en-US" altLang="en-US" sz="3500" dirty="0" smtClean="0">
              <a:solidFill>
                <a:schemeClr val="accent2">
                  <a:lumMod val="75000"/>
                </a:schemeClr>
              </a:solidFill>
              <a:latin typeface="+mj-lt"/>
            </a:endParaRPr>
          </a:p>
          <a:p>
            <a:pPr eaLnBrk="1" hangingPunct="1">
              <a:lnSpc>
                <a:spcPct val="80000"/>
              </a:lnSpc>
              <a:buFont typeface="Arial" panose="020B0604020202020204" pitchFamily="34" charset="0"/>
              <a:buChar char="•"/>
            </a:pPr>
            <a:r>
              <a:rPr lang="en-US" altLang="en-US" sz="3500" dirty="0" smtClean="0">
                <a:solidFill>
                  <a:schemeClr val="accent2">
                    <a:lumMod val="75000"/>
                  </a:schemeClr>
                </a:solidFill>
                <a:latin typeface="+mj-lt"/>
              </a:rPr>
              <a:t>Even </a:t>
            </a:r>
            <a:r>
              <a:rPr lang="en-US" altLang="en-US" sz="3500" dirty="0">
                <a:solidFill>
                  <a:schemeClr val="accent2">
                    <a:lumMod val="75000"/>
                  </a:schemeClr>
                </a:solidFill>
                <a:latin typeface="+mj-lt"/>
              </a:rPr>
              <a:t>though </a:t>
            </a:r>
            <a:r>
              <a:rPr lang="en-US" altLang="en-US" sz="3500" b="1" dirty="0">
                <a:solidFill>
                  <a:schemeClr val="accent2">
                    <a:lumMod val="75000"/>
                  </a:schemeClr>
                </a:solidFill>
                <a:latin typeface="+mj-lt"/>
              </a:rPr>
              <a:t>Humans</a:t>
            </a:r>
            <a:r>
              <a:rPr lang="en-US" altLang="en-US" sz="3500" dirty="0">
                <a:solidFill>
                  <a:schemeClr val="accent2">
                    <a:lumMod val="75000"/>
                  </a:schemeClr>
                </a:solidFill>
                <a:latin typeface="+mj-lt"/>
              </a:rPr>
              <a:t> are a K-Selected species, this is our current Growth </a:t>
            </a:r>
            <a:r>
              <a:rPr lang="en-US" altLang="en-US" sz="3500" dirty="0" smtClean="0">
                <a:solidFill>
                  <a:schemeClr val="accent2">
                    <a:lumMod val="75000"/>
                  </a:schemeClr>
                </a:solidFill>
                <a:latin typeface="+mj-lt"/>
              </a:rPr>
              <a:t>rate</a:t>
            </a:r>
          </a:p>
          <a:p>
            <a:pPr eaLnBrk="1" hangingPunct="1">
              <a:lnSpc>
                <a:spcPct val="80000"/>
              </a:lnSpc>
              <a:buFont typeface="Arial" panose="020B0604020202020204" pitchFamily="34" charset="0"/>
              <a:buChar char="•"/>
            </a:pPr>
            <a:r>
              <a:rPr lang="en-US" altLang="en-US" sz="3500" dirty="0" smtClean="0">
                <a:solidFill>
                  <a:schemeClr val="accent2">
                    <a:lumMod val="75000"/>
                  </a:schemeClr>
                </a:solidFill>
                <a:latin typeface="+mj-lt"/>
              </a:rPr>
              <a:t>Bullfrogs, Hogs</a:t>
            </a:r>
            <a:endParaRPr lang="en-US" altLang="en-US" sz="3500" dirty="0">
              <a:solidFill>
                <a:schemeClr val="accent2">
                  <a:lumMod val="75000"/>
                </a:schemeClr>
              </a:solidFill>
              <a:latin typeface="+mj-lt"/>
            </a:endParaRPr>
          </a:p>
          <a:p>
            <a:pPr algn="l" eaLnBrk="1" hangingPunct="1">
              <a:lnSpc>
                <a:spcPct val="80000"/>
              </a:lnSpc>
              <a:buFont typeface="Arial" panose="020B0604020202020204" pitchFamily="34" charset="0"/>
              <a:buChar char="•"/>
            </a:pPr>
            <a:endParaRPr lang="en-US" altLang="en-US" sz="2391" dirty="0">
              <a:solidFill>
                <a:schemeClr val="accent2">
                  <a:lumMod val="75000"/>
                </a:schemeClr>
              </a:solidFill>
              <a:latin typeface="+mj-lt"/>
            </a:endParaRPr>
          </a:p>
        </p:txBody>
      </p:sp>
    </p:spTree>
    <p:extLst>
      <p:ext uri="{BB962C8B-B14F-4D97-AF65-F5344CB8AC3E}">
        <p14:creationId xmlns:p14="http://schemas.microsoft.com/office/powerpoint/2010/main" val="156365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1278" y="498393"/>
            <a:ext cx="7358063" cy="839391"/>
          </a:xfrm>
        </p:spPr>
        <p:txBody>
          <a:bodyPr>
            <a:noAutofit/>
          </a:bodyPr>
          <a:lstStyle/>
          <a:p>
            <a:pPr eaLnBrk="1" hangingPunct="1"/>
            <a:r>
              <a:rPr lang="en-US" altLang="en-US" sz="6000" b="1" dirty="0">
                <a:solidFill>
                  <a:schemeClr val="accent2">
                    <a:lumMod val="75000"/>
                  </a:schemeClr>
                </a:solidFill>
              </a:rPr>
              <a:t>Do the Math</a:t>
            </a:r>
          </a:p>
        </p:txBody>
      </p:sp>
      <p:sp>
        <p:nvSpPr>
          <p:cNvPr id="3" name="Content Placeholder 2"/>
          <p:cNvSpPr>
            <a:spLocks noGrp="1"/>
          </p:cNvSpPr>
          <p:nvPr>
            <p:ph idx="1"/>
          </p:nvPr>
        </p:nvSpPr>
        <p:spPr>
          <a:xfrm>
            <a:off x="858176" y="1717792"/>
            <a:ext cx="5257617" cy="4018359"/>
          </a:xfrm>
        </p:spPr>
        <p:txBody>
          <a:bodyPr anchor="t">
            <a:normAutofit/>
          </a:bodyPr>
          <a:lstStyle/>
          <a:p>
            <a:pPr eaLnBrk="1" hangingPunct="1">
              <a:defRPr/>
            </a:pPr>
            <a:r>
              <a:rPr lang="en-US" sz="4600" dirty="0" smtClean="0">
                <a:solidFill>
                  <a:schemeClr val="accent2">
                    <a:lumMod val="75000"/>
                  </a:schemeClr>
                </a:solidFill>
              </a:rPr>
              <a:t>What is the </a:t>
            </a:r>
            <a:r>
              <a:rPr lang="en-US" sz="4600" b="1" dirty="0" smtClean="0">
                <a:solidFill>
                  <a:schemeClr val="accent2">
                    <a:lumMod val="75000"/>
                  </a:schemeClr>
                </a:solidFill>
              </a:rPr>
              <a:t>% change </a:t>
            </a:r>
            <a:r>
              <a:rPr lang="en-US" sz="4600" dirty="0" smtClean="0">
                <a:solidFill>
                  <a:schemeClr val="accent2">
                    <a:lumMod val="75000"/>
                  </a:schemeClr>
                </a:solidFill>
              </a:rPr>
              <a:t>in the population from year 6 to year 9?</a:t>
            </a:r>
          </a:p>
        </p:txBody>
      </p:sp>
      <p:pic>
        <p:nvPicPr>
          <p:cNvPr id="27652" name="Picture 2" descr="figure_06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263" y="1447670"/>
            <a:ext cx="3796233" cy="4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5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Answer!</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a:defRPr/>
            </a:pPr>
            <a:r>
              <a:rPr lang="en-US" sz="3600" u="sng" dirty="0">
                <a:solidFill>
                  <a:schemeClr val="accent2">
                    <a:lumMod val="75000"/>
                  </a:schemeClr>
                </a:solidFill>
              </a:rPr>
              <a:t>200 – 800</a:t>
            </a:r>
            <a:r>
              <a:rPr lang="en-US" sz="3600" dirty="0">
                <a:solidFill>
                  <a:schemeClr val="accent2">
                    <a:lumMod val="75000"/>
                  </a:schemeClr>
                </a:solidFill>
              </a:rPr>
              <a:t>    x 100%</a:t>
            </a:r>
          </a:p>
          <a:p>
            <a:pPr marL="187517" indent="0">
              <a:buNone/>
              <a:defRPr/>
            </a:pPr>
            <a:r>
              <a:rPr lang="en-US" sz="3600" dirty="0">
                <a:solidFill>
                  <a:schemeClr val="accent2">
                    <a:lumMod val="75000"/>
                  </a:schemeClr>
                </a:solidFill>
              </a:rPr>
              <a:t>    200</a:t>
            </a:r>
          </a:p>
          <a:p>
            <a:pPr>
              <a:defRPr/>
            </a:pPr>
            <a:r>
              <a:rPr lang="en-US" sz="3600" u="sng" dirty="0">
                <a:solidFill>
                  <a:schemeClr val="accent2">
                    <a:lumMod val="75000"/>
                  </a:schemeClr>
                </a:solidFill>
              </a:rPr>
              <a:t>600</a:t>
            </a:r>
            <a:r>
              <a:rPr lang="en-US" sz="3600" dirty="0">
                <a:solidFill>
                  <a:schemeClr val="accent2">
                    <a:lumMod val="75000"/>
                  </a:schemeClr>
                </a:solidFill>
              </a:rPr>
              <a:t> x 100% = 3 x 100% = 300%</a:t>
            </a:r>
          </a:p>
          <a:p>
            <a:pPr marL="187517" indent="0">
              <a:buNone/>
              <a:defRPr/>
            </a:pPr>
            <a:r>
              <a:rPr lang="en-US" sz="3600" dirty="0">
                <a:solidFill>
                  <a:schemeClr val="accent2">
                    <a:lumMod val="75000"/>
                  </a:schemeClr>
                </a:solidFill>
              </a:rPr>
              <a:t>200</a:t>
            </a:r>
          </a:p>
          <a:p>
            <a:endParaRPr lang="en-US" dirty="0"/>
          </a:p>
        </p:txBody>
      </p:sp>
      <p:pic>
        <p:nvPicPr>
          <p:cNvPr id="4" name="Picture 2" descr="figure_06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673" y="1696389"/>
            <a:ext cx="3796233" cy="45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56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4608" y="151063"/>
            <a:ext cx="9144000" cy="1312664"/>
          </a:xfrm>
        </p:spPr>
        <p:txBody>
          <a:bodyPr/>
          <a:lstStyle/>
          <a:p>
            <a:pPr eaLnBrk="1" hangingPunct="1"/>
            <a:r>
              <a:rPr lang="en-US" altLang="en-US" sz="3375" b="1" dirty="0">
                <a:solidFill>
                  <a:schemeClr val="accent2">
                    <a:lumMod val="75000"/>
                  </a:schemeClr>
                </a:solidFill>
              </a:rPr>
              <a:t>Reproductive Strategies</a:t>
            </a:r>
          </a:p>
        </p:txBody>
      </p:sp>
      <p:sp>
        <p:nvSpPr>
          <p:cNvPr id="24578" name="Rectangle 2"/>
          <p:cNvSpPr>
            <a:spLocks noGrp="1" noChangeArrowheads="1"/>
          </p:cNvSpPr>
          <p:nvPr>
            <p:ph type="body" idx="1"/>
          </p:nvPr>
        </p:nvSpPr>
        <p:spPr>
          <a:xfrm>
            <a:off x="1512125" y="1198063"/>
            <a:ext cx="8786813" cy="3205758"/>
          </a:xfrm>
        </p:spPr>
        <p:txBody>
          <a:bodyPr>
            <a:noAutofit/>
          </a:bodyPr>
          <a:lstStyle/>
          <a:p>
            <a:pPr marL="625056">
              <a:defRPr/>
            </a:pPr>
            <a:r>
              <a:rPr lang="en-US" sz="3200" b="1" dirty="0">
                <a:solidFill>
                  <a:schemeClr val="accent2">
                    <a:lumMod val="75000"/>
                  </a:schemeClr>
                </a:solidFill>
                <a:latin typeface="+mj-lt"/>
              </a:rPr>
              <a:t>K-selected species-  </a:t>
            </a:r>
            <a:r>
              <a:rPr lang="en-US" sz="3200" dirty="0">
                <a:solidFill>
                  <a:schemeClr val="accent2">
                    <a:lumMod val="75000"/>
                  </a:schemeClr>
                </a:solidFill>
                <a:latin typeface="+mj-lt"/>
              </a:rPr>
              <a:t>the population of a species that grows slowly until it reaches the carrying capacity.  </a:t>
            </a:r>
            <a:endParaRPr lang="en-US" sz="3200" dirty="0" smtClean="0">
              <a:solidFill>
                <a:schemeClr val="accent2">
                  <a:lumMod val="75000"/>
                </a:schemeClr>
              </a:solidFill>
              <a:latin typeface="+mj-lt"/>
            </a:endParaRPr>
          </a:p>
          <a:p>
            <a:pPr marL="442176" indent="0">
              <a:buNone/>
              <a:defRPr/>
            </a:pPr>
            <a:r>
              <a:rPr lang="en-US" sz="3200" dirty="0" smtClean="0">
                <a:solidFill>
                  <a:schemeClr val="accent2">
                    <a:lumMod val="75000"/>
                  </a:schemeClr>
                </a:solidFill>
                <a:latin typeface="+mj-lt"/>
              </a:rPr>
              <a:t>Ex</a:t>
            </a:r>
            <a:r>
              <a:rPr lang="en-US" sz="3200" dirty="0">
                <a:solidFill>
                  <a:schemeClr val="accent2">
                    <a:lumMod val="75000"/>
                  </a:schemeClr>
                </a:solidFill>
                <a:latin typeface="+mj-lt"/>
              </a:rPr>
              <a:t>.  elephants, whales, and humans*.</a:t>
            </a:r>
          </a:p>
          <a:p>
            <a:pPr marL="625056">
              <a:defRPr/>
            </a:pPr>
            <a:r>
              <a:rPr lang="en-US" sz="3200" b="1" dirty="0">
                <a:solidFill>
                  <a:schemeClr val="accent2">
                    <a:lumMod val="75000"/>
                  </a:schemeClr>
                </a:solidFill>
                <a:latin typeface="+mj-lt"/>
              </a:rPr>
              <a:t>R-selected species-  </a:t>
            </a:r>
            <a:r>
              <a:rPr lang="en-US" sz="3200" dirty="0">
                <a:solidFill>
                  <a:schemeClr val="accent2">
                    <a:lumMod val="75000"/>
                  </a:schemeClr>
                </a:solidFill>
                <a:latin typeface="+mj-lt"/>
              </a:rPr>
              <a:t>the population of a species that grows quickly and is often followed by overshoots and die-offs.  </a:t>
            </a:r>
            <a:endParaRPr lang="en-US" sz="3200" dirty="0" smtClean="0">
              <a:solidFill>
                <a:schemeClr val="accent2">
                  <a:lumMod val="75000"/>
                </a:schemeClr>
              </a:solidFill>
              <a:latin typeface="+mj-lt"/>
            </a:endParaRPr>
          </a:p>
          <a:p>
            <a:pPr marL="442176" indent="0">
              <a:buNone/>
              <a:defRPr/>
            </a:pPr>
            <a:r>
              <a:rPr lang="en-US" sz="3200" dirty="0" smtClean="0">
                <a:solidFill>
                  <a:schemeClr val="accent2">
                    <a:lumMod val="75000"/>
                  </a:schemeClr>
                </a:solidFill>
                <a:latin typeface="+mj-lt"/>
              </a:rPr>
              <a:t>Ex</a:t>
            </a:r>
            <a:r>
              <a:rPr lang="en-US" sz="3200" dirty="0">
                <a:solidFill>
                  <a:schemeClr val="accent2">
                    <a:lumMod val="75000"/>
                  </a:schemeClr>
                </a:solidFill>
                <a:latin typeface="+mj-lt"/>
              </a:rPr>
              <a:t>.  mosquitoes and </a:t>
            </a:r>
            <a:r>
              <a:rPr lang="en-US" sz="3200" dirty="0" smtClean="0">
                <a:solidFill>
                  <a:schemeClr val="accent2">
                    <a:lumMod val="75000"/>
                  </a:schemeClr>
                </a:solidFill>
                <a:latin typeface="+mj-lt"/>
              </a:rPr>
              <a:t>dandelions</a:t>
            </a:r>
            <a:endParaRPr lang="en-US" sz="3200" dirty="0">
              <a:solidFill>
                <a:schemeClr val="accent2">
                  <a:lumMod val="75000"/>
                </a:schemeClr>
              </a:solidFill>
              <a:latin typeface="+mj-lt"/>
            </a:endParaRPr>
          </a:p>
        </p:txBody>
      </p:sp>
    </p:spTree>
    <p:extLst>
      <p:ext uri="{BB962C8B-B14F-4D97-AF65-F5344CB8AC3E}">
        <p14:creationId xmlns:p14="http://schemas.microsoft.com/office/powerpoint/2010/main" val="67890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smtClean="0">
                <a:solidFill>
                  <a:schemeClr val="accent2">
                    <a:lumMod val="75000"/>
                  </a:schemeClr>
                </a:solidFill>
              </a:rPr>
              <a:t>Carbon, Hydrologic, Phosphorus Cycle 9/24</a:t>
            </a:r>
            <a:br>
              <a:rPr lang="en-US" sz="2600" b="1" dirty="0" smtClean="0">
                <a:solidFill>
                  <a:schemeClr val="accent2">
                    <a:lumMod val="75000"/>
                  </a:schemeClr>
                </a:solidFill>
              </a:rPr>
            </a:br>
            <a:r>
              <a:rPr lang="en-US" sz="2600" dirty="0" smtClean="0">
                <a:solidFill>
                  <a:schemeClr val="accent2">
                    <a:lumMod val="75000"/>
                  </a:schemeClr>
                </a:solidFill>
              </a:rPr>
              <a:t>Obj. TSW identify the parts of the Carbon, Hydrologic and Phosphorus Cycle </a:t>
            </a:r>
            <a:endParaRPr lang="en-US" sz="2600" b="1" dirty="0">
              <a:solidFill>
                <a:schemeClr val="accent2">
                  <a:lumMod val="75000"/>
                </a:schemeClr>
              </a:solidFill>
            </a:endParaRPr>
          </a:p>
        </p:txBody>
      </p:sp>
      <p:sp>
        <p:nvSpPr>
          <p:cNvPr id="3" name="Content Placeholder 2"/>
          <p:cNvSpPr>
            <a:spLocks noGrp="1"/>
          </p:cNvSpPr>
          <p:nvPr>
            <p:ph idx="1"/>
          </p:nvPr>
        </p:nvSpPr>
        <p:spPr>
          <a:xfrm>
            <a:off x="201876" y="1871690"/>
            <a:ext cx="5250232" cy="4020846"/>
          </a:xfrm>
        </p:spPr>
        <p:txBody>
          <a:bodyPr>
            <a:normAutofit fontScale="70000" lnSpcReduction="20000"/>
          </a:bodyPr>
          <a:lstStyle/>
          <a:p>
            <a:r>
              <a:rPr lang="en-US" sz="3200" dirty="0" smtClean="0">
                <a:solidFill>
                  <a:schemeClr val="accent2">
                    <a:lumMod val="75000"/>
                  </a:schemeClr>
                </a:solidFill>
              </a:rPr>
              <a:t>1. Explain how the carbon cycle and global warming are connected.</a:t>
            </a:r>
          </a:p>
          <a:p>
            <a:endParaRPr lang="en-US" sz="3200" dirty="0" smtClean="0">
              <a:solidFill>
                <a:schemeClr val="accent2">
                  <a:lumMod val="75000"/>
                </a:schemeClr>
              </a:solidFill>
            </a:endParaRPr>
          </a:p>
          <a:p>
            <a:r>
              <a:rPr lang="en-US" sz="3200" dirty="0" smtClean="0">
                <a:solidFill>
                  <a:schemeClr val="accent2">
                    <a:lumMod val="75000"/>
                  </a:schemeClr>
                </a:solidFill>
              </a:rPr>
              <a:t>2. List the steps for the Hydrologic Cycle and how Humans can alter the cycle</a:t>
            </a:r>
          </a:p>
          <a:p>
            <a:endParaRPr lang="en-US" sz="3200" dirty="0" smtClean="0">
              <a:solidFill>
                <a:schemeClr val="accent2">
                  <a:lumMod val="75000"/>
                </a:schemeClr>
              </a:solidFill>
            </a:endParaRPr>
          </a:p>
          <a:p>
            <a:r>
              <a:rPr lang="en-US" sz="3200" dirty="0" smtClean="0">
                <a:solidFill>
                  <a:schemeClr val="accent2">
                    <a:lumMod val="75000"/>
                  </a:schemeClr>
                </a:solidFill>
              </a:rPr>
              <a:t>3. List the steps for the Phosphorus Cycle and explain what happens when there is excess phosphorus?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437" y="2007506"/>
            <a:ext cx="4768376" cy="3571680"/>
          </a:xfrm>
          <a:prstGeom prst="rect">
            <a:avLst/>
          </a:prstGeom>
        </p:spPr>
      </p:pic>
    </p:spTree>
    <p:extLst>
      <p:ext uri="{BB962C8B-B14F-4D97-AF65-F5344CB8AC3E}">
        <p14:creationId xmlns:p14="http://schemas.microsoft.com/office/powerpoint/2010/main" val="982342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50224" y="120550"/>
            <a:ext cx="9144000" cy="1125141"/>
          </a:xfrm>
        </p:spPr>
        <p:txBody>
          <a:bodyPr/>
          <a:lstStyle/>
          <a:p>
            <a:pPr eaLnBrk="1" hangingPunct="1"/>
            <a:r>
              <a:rPr lang="en-US" altLang="en-US" sz="3375" b="1" dirty="0">
                <a:solidFill>
                  <a:schemeClr val="accent2">
                    <a:lumMod val="75000"/>
                  </a:schemeClr>
                </a:solidFill>
              </a:rPr>
              <a:t>Logistic Growth Model</a:t>
            </a:r>
          </a:p>
        </p:txBody>
      </p:sp>
      <p:sp>
        <p:nvSpPr>
          <p:cNvPr id="28675" name="Rectangle 2"/>
          <p:cNvSpPr>
            <a:spLocks noGrp="1" noChangeArrowheads="1"/>
          </p:cNvSpPr>
          <p:nvPr>
            <p:ph type="body" idx="1"/>
          </p:nvPr>
        </p:nvSpPr>
        <p:spPr>
          <a:xfrm>
            <a:off x="550224" y="1047533"/>
            <a:ext cx="5536405" cy="4795127"/>
          </a:xfrm>
        </p:spPr>
        <p:txBody>
          <a:bodyPr>
            <a:noAutofit/>
          </a:bodyPr>
          <a:lstStyle/>
          <a:p>
            <a:pPr marL="625056"/>
            <a:r>
              <a:rPr lang="en-US" altLang="en-US" sz="2400" dirty="0">
                <a:solidFill>
                  <a:schemeClr val="accent2">
                    <a:lumMod val="75000"/>
                  </a:schemeClr>
                </a:solidFill>
                <a:latin typeface="+mj-lt"/>
              </a:rPr>
              <a:t>Logistic growth- when a population whose growth is initially exponential, but slows as the population approaches the carrying capacity.</a:t>
            </a:r>
          </a:p>
          <a:p>
            <a:pPr marL="625056"/>
            <a:r>
              <a:rPr lang="en-US" altLang="en-US" sz="2400" dirty="0">
                <a:solidFill>
                  <a:schemeClr val="accent2">
                    <a:lumMod val="75000"/>
                  </a:schemeClr>
                </a:solidFill>
                <a:latin typeface="+mj-lt"/>
              </a:rPr>
              <a:t>S-shaped curve- when graphed the logistic growth model produces an “S”.</a:t>
            </a:r>
          </a:p>
          <a:p>
            <a:pPr marL="625056"/>
            <a:r>
              <a:rPr lang="en-US" altLang="en-US" sz="2400" dirty="0">
                <a:solidFill>
                  <a:schemeClr val="accent2">
                    <a:lumMod val="75000"/>
                  </a:schemeClr>
                </a:solidFill>
                <a:latin typeface="+mj-lt"/>
              </a:rPr>
              <a:t>Usually “K” selected species.</a:t>
            </a:r>
          </a:p>
        </p:txBody>
      </p:sp>
      <p:pic>
        <p:nvPicPr>
          <p:cNvPr id="286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658" y="1245691"/>
            <a:ext cx="3607594"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67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2411" y="396478"/>
            <a:ext cx="10058400" cy="1371600"/>
          </a:xfrm>
        </p:spPr>
        <p:txBody>
          <a:bodyPr/>
          <a:lstStyle/>
          <a:p>
            <a:pPr eaLnBrk="1" hangingPunct="1"/>
            <a:r>
              <a:rPr lang="en-US" altLang="en-US" sz="4219" dirty="0">
                <a:solidFill>
                  <a:schemeClr val="accent2">
                    <a:lumMod val="75000"/>
                  </a:schemeClr>
                </a:solidFill>
              </a:rPr>
              <a:t>Growth and decline of Reindeer population</a:t>
            </a:r>
          </a:p>
        </p:txBody>
      </p:sp>
      <p:pic>
        <p:nvPicPr>
          <p:cNvPr id="29699" name="Picture 2" descr="figure_06_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4345" y="1776147"/>
            <a:ext cx="6000750" cy="3844230"/>
          </a:xfrm>
          <a:noFill/>
        </p:spPr>
      </p:pic>
      <p:sp>
        <p:nvSpPr>
          <p:cNvPr id="5" name="TextBox 4"/>
          <p:cNvSpPr txBox="1"/>
          <p:nvPr/>
        </p:nvSpPr>
        <p:spPr>
          <a:xfrm>
            <a:off x="7433954" y="1768078"/>
            <a:ext cx="3662056" cy="3046988"/>
          </a:xfrm>
          <a:prstGeom prst="rect">
            <a:avLst/>
          </a:prstGeom>
          <a:noFill/>
        </p:spPr>
        <p:txBody>
          <a:bodyPr wrap="square">
            <a:spAutoFit/>
          </a:bodyPr>
          <a:lstStyle/>
          <a:p>
            <a:pPr>
              <a:defRPr/>
            </a:pPr>
            <a:r>
              <a:rPr lang="en-US" sz="2400" dirty="0">
                <a:solidFill>
                  <a:schemeClr val="accent2">
                    <a:lumMod val="75000"/>
                  </a:schemeClr>
                </a:solidFill>
              </a:rPr>
              <a:t>25 Reindeer were introduced to St. Paul Alaska in 1910.</a:t>
            </a:r>
          </a:p>
          <a:p>
            <a:pPr marL="401822" indent="-401822">
              <a:buFont typeface="Arial" pitchFamily="34" charset="0"/>
              <a:buChar char="•"/>
              <a:defRPr/>
            </a:pPr>
            <a:r>
              <a:rPr lang="en-US" sz="2400" dirty="0">
                <a:solidFill>
                  <a:schemeClr val="accent2">
                    <a:lumMod val="75000"/>
                  </a:schemeClr>
                </a:solidFill>
              </a:rPr>
              <a:t>What Growth pattern does it show?</a:t>
            </a:r>
          </a:p>
          <a:p>
            <a:pPr marL="401822" indent="-401822">
              <a:buFont typeface="Arial" pitchFamily="34" charset="0"/>
              <a:buChar char="•"/>
              <a:defRPr/>
            </a:pPr>
            <a:r>
              <a:rPr lang="en-US" sz="2400" dirty="0">
                <a:solidFill>
                  <a:schemeClr val="accent2">
                    <a:lumMod val="75000"/>
                  </a:schemeClr>
                </a:solidFill>
              </a:rPr>
              <a:t>Why did the population crash?</a:t>
            </a:r>
          </a:p>
        </p:txBody>
      </p:sp>
    </p:spTree>
    <p:extLst>
      <p:ext uri="{BB962C8B-B14F-4D97-AF65-F5344CB8AC3E}">
        <p14:creationId xmlns:p14="http://schemas.microsoft.com/office/powerpoint/2010/main" val="209933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12589" y="3096213"/>
            <a:ext cx="9144000" cy="839391"/>
          </a:xfrm>
        </p:spPr>
        <p:txBody>
          <a:bodyPr/>
          <a:lstStyle/>
          <a:p>
            <a:pPr eaLnBrk="1" hangingPunct="1"/>
            <a:r>
              <a:rPr lang="en-US" altLang="en-US" sz="3375" b="1" dirty="0">
                <a:solidFill>
                  <a:schemeClr val="accent2">
                    <a:lumMod val="75000"/>
                  </a:schemeClr>
                </a:solidFill>
              </a:rPr>
              <a:t>Variations of the Logistic Model</a:t>
            </a:r>
          </a:p>
        </p:txBody>
      </p:sp>
      <p:sp>
        <p:nvSpPr>
          <p:cNvPr id="30723" name="Rectangle 2"/>
          <p:cNvSpPr>
            <a:spLocks noGrp="1" noChangeArrowheads="1"/>
          </p:cNvSpPr>
          <p:nvPr>
            <p:ph type="body" idx="1"/>
          </p:nvPr>
        </p:nvSpPr>
        <p:spPr>
          <a:xfrm>
            <a:off x="1934765" y="310150"/>
            <a:ext cx="8322469" cy="2786063"/>
          </a:xfrm>
        </p:spPr>
        <p:txBody>
          <a:bodyPr>
            <a:normAutofit lnSpcReduction="10000"/>
          </a:bodyPr>
          <a:lstStyle/>
          <a:p>
            <a:pPr marL="625056"/>
            <a:endParaRPr lang="en-US" altLang="en-US" sz="2672" dirty="0">
              <a:latin typeface="+mj-lt"/>
            </a:endParaRPr>
          </a:p>
          <a:p>
            <a:pPr marL="625056"/>
            <a:r>
              <a:rPr lang="en-US" altLang="en-US" sz="2883" dirty="0">
                <a:solidFill>
                  <a:schemeClr val="accent2">
                    <a:lumMod val="75000"/>
                  </a:schemeClr>
                </a:solidFill>
                <a:latin typeface="+mj-lt"/>
              </a:rPr>
              <a:t>If food becomes scarce, the population will experience an overshoot by becoming larger than the spring carrying capacity and will result in a die-off, or population crash.</a:t>
            </a:r>
            <a:r>
              <a:rPr lang="en-US" altLang="en-US" sz="2672" dirty="0">
                <a:solidFill>
                  <a:schemeClr val="accent2">
                    <a:lumMod val="75000"/>
                  </a:schemeClr>
                </a:solidFill>
                <a:latin typeface="+mj-lt"/>
              </a:rPr>
              <a:t>  </a:t>
            </a:r>
          </a:p>
        </p:txBody>
      </p:sp>
      <p:pic>
        <p:nvPicPr>
          <p:cNvPr id="307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67" y="2805129"/>
            <a:ext cx="3068464" cy="35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29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017984"/>
            <a:ext cx="8492133" cy="48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19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301" y="642594"/>
            <a:ext cx="10058400" cy="1371600"/>
          </a:xfrm>
        </p:spPr>
        <p:txBody>
          <a:bodyPr/>
          <a:lstStyle/>
          <a:p>
            <a:r>
              <a:rPr lang="en-US" b="1" dirty="0" smtClean="0">
                <a:solidFill>
                  <a:schemeClr val="accent2">
                    <a:lumMod val="75000"/>
                  </a:schemeClr>
                </a:solidFill>
              </a:rPr>
              <a:t>K- selected vs. r-selected</a:t>
            </a:r>
            <a:endParaRPr lang="en-US" b="1" dirty="0">
              <a:solidFill>
                <a:schemeClr val="accent2">
                  <a:lumMod val="75000"/>
                </a:schemeClr>
              </a:solidFill>
            </a:endParaRP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014194"/>
            <a:ext cx="3369911"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501" y="2014194"/>
            <a:ext cx="4055423" cy="4055423"/>
          </a:xfrm>
          <a:prstGeom prst="rect">
            <a:avLst/>
          </a:prstGeom>
        </p:spPr>
      </p:pic>
    </p:spTree>
    <p:extLst>
      <p:ext uri="{BB962C8B-B14F-4D97-AF65-F5344CB8AC3E}">
        <p14:creationId xmlns:p14="http://schemas.microsoft.com/office/powerpoint/2010/main" val="412947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1524000" y="178594"/>
            <a:ext cx="5482828" cy="1053703"/>
          </a:xfrm>
        </p:spPr>
        <p:txBody>
          <a:bodyPr/>
          <a:lstStyle/>
          <a:p>
            <a:pPr eaLnBrk="1" hangingPunct="1"/>
            <a:r>
              <a:rPr lang="en-US" altLang="en-US" sz="3375" b="1" dirty="0">
                <a:solidFill>
                  <a:schemeClr val="accent2">
                    <a:lumMod val="75000"/>
                  </a:schemeClr>
                </a:solidFill>
              </a:rPr>
              <a:t>Survivorship Curves</a:t>
            </a:r>
          </a:p>
        </p:txBody>
      </p:sp>
      <p:pic>
        <p:nvPicPr>
          <p:cNvPr id="358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79" y="1256630"/>
            <a:ext cx="5161360" cy="34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
          <p:cNvSpPr txBox="1">
            <a:spLocks noChangeArrowheads="1"/>
          </p:cNvSpPr>
          <p:nvPr/>
        </p:nvSpPr>
        <p:spPr bwMode="auto">
          <a:xfrm>
            <a:off x="6682011" y="1014637"/>
            <a:ext cx="3974827" cy="476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Gill Sans" charset="0"/>
                <a:sym typeface="Gill Sans" charset="0"/>
              </a:defRPr>
            </a:lvl1pPr>
            <a:lvl2pPr marL="742950" indent="-285750" eaLnBrk="0" hangingPunct="0">
              <a:defRPr sz="4200">
                <a:solidFill>
                  <a:srgbClr val="FFFFFF"/>
                </a:solidFill>
                <a:latin typeface="Gill Sans" charset="0"/>
                <a:sym typeface="Gill Sans" charset="0"/>
              </a:defRPr>
            </a:lvl2pPr>
            <a:lvl3pPr marL="1143000" indent="-228600" eaLnBrk="0" hangingPunct="0">
              <a:defRPr sz="4200">
                <a:solidFill>
                  <a:srgbClr val="FFFFFF"/>
                </a:solidFill>
                <a:latin typeface="Gill Sans" charset="0"/>
                <a:sym typeface="Gill Sans" charset="0"/>
              </a:defRPr>
            </a:lvl3pPr>
            <a:lvl4pPr marL="1600200" indent="-228600" eaLnBrk="0" hangingPunct="0">
              <a:defRPr sz="4200">
                <a:solidFill>
                  <a:srgbClr val="FFFFFF"/>
                </a:solidFill>
                <a:latin typeface="Gill Sans" charset="0"/>
                <a:sym typeface="Gill Sans" charset="0"/>
              </a:defRPr>
            </a:lvl4pPr>
            <a:lvl5pPr marL="2057400" indent="-228600" eaLnBrk="0" hangingPunct="0">
              <a:defRPr sz="4200">
                <a:solidFill>
                  <a:srgbClr val="FFFFFF"/>
                </a:solidFill>
                <a:latin typeface="Gill Sans"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sym typeface="Gill Sans" charset="0"/>
              </a:defRPr>
            </a:lvl9pPr>
          </a:lstStyle>
          <a:p>
            <a:pPr algn="l" eaLnBrk="1" hangingPunct="1"/>
            <a:r>
              <a:rPr lang="en-US" altLang="en-US" sz="2531" b="1" u="sng" dirty="0">
                <a:solidFill>
                  <a:schemeClr val="accent2">
                    <a:lumMod val="75000"/>
                  </a:schemeClr>
                </a:solidFill>
                <a:latin typeface="+mj-lt"/>
              </a:rPr>
              <a:t>Type I survivorship </a:t>
            </a:r>
            <a:r>
              <a:rPr lang="en-US" altLang="en-US" sz="2531" dirty="0">
                <a:solidFill>
                  <a:schemeClr val="accent2">
                    <a:lumMod val="75000"/>
                  </a:schemeClr>
                </a:solidFill>
                <a:latin typeface="+mj-lt"/>
              </a:rPr>
              <a:t>– Has excellent survivorship until old age. </a:t>
            </a:r>
            <a:r>
              <a:rPr lang="en-US" altLang="en-US" sz="2531" b="1" dirty="0">
                <a:solidFill>
                  <a:schemeClr val="accent2">
                    <a:lumMod val="75000"/>
                  </a:schemeClr>
                </a:solidFill>
                <a:latin typeface="+mj-lt"/>
              </a:rPr>
              <a:t>K – selected species.</a:t>
            </a:r>
          </a:p>
          <a:p>
            <a:pPr algn="l" eaLnBrk="1" hangingPunct="1"/>
            <a:r>
              <a:rPr lang="en-US" altLang="en-US" sz="2531" b="1" u="sng" dirty="0">
                <a:solidFill>
                  <a:schemeClr val="accent2">
                    <a:lumMod val="75000"/>
                  </a:schemeClr>
                </a:solidFill>
                <a:latin typeface="+mj-lt"/>
              </a:rPr>
              <a:t>Type II survivorship – </a:t>
            </a:r>
          </a:p>
          <a:p>
            <a:pPr algn="l" eaLnBrk="1" hangingPunct="1"/>
            <a:r>
              <a:rPr lang="en-US" altLang="en-US" sz="2531" dirty="0">
                <a:solidFill>
                  <a:schemeClr val="accent2">
                    <a:lumMod val="75000"/>
                  </a:schemeClr>
                </a:solidFill>
                <a:latin typeface="+mj-lt"/>
              </a:rPr>
              <a:t>Exhibiting a relatively constant decline in survivorship over time.</a:t>
            </a:r>
          </a:p>
          <a:p>
            <a:pPr algn="l" eaLnBrk="1" hangingPunct="1"/>
            <a:r>
              <a:rPr lang="en-US" altLang="en-US" sz="2531" b="1" u="sng" dirty="0">
                <a:solidFill>
                  <a:schemeClr val="accent2">
                    <a:lumMod val="75000"/>
                  </a:schemeClr>
                </a:solidFill>
                <a:latin typeface="+mj-lt"/>
              </a:rPr>
              <a:t>Type III survivorship – </a:t>
            </a:r>
          </a:p>
          <a:p>
            <a:pPr algn="l" eaLnBrk="1" hangingPunct="1"/>
            <a:r>
              <a:rPr lang="en-US" altLang="en-US" sz="2531" dirty="0">
                <a:solidFill>
                  <a:schemeClr val="accent2">
                    <a:lumMod val="75000"/>
                  </a:schemeClr>
                </a:solidFill>
                <a:latin typeface="+mj-lt"/>
              </a:rPr>
              <a:t>Has low rates of survivorship early in life. </a:t>
            </a:r>
            <a:r>
              <a:rPr lang="en-US" altLang="en-US" sz="2531" b="1" dirty="0">
                <a:solidFill>
                  <a:schemeClr val="accent2">
                    <a:lumMod val="75000"/>
                  </a:schemeClr>
                </a:solidFill>
                <a:latin typeface="+mj-lt"/>
              </a:rPr>
              <a:t>r-selected species </a:t>
            </a:r>
          </a:p>
        </p:txBody>
      </p:sp>
    </p:spTree>
    <p:extLst>
      <p:ext uri="{BB962C8B-B14F-4D97-AF65-F5344CB8AC3E}">
        <p14:creationId xmlns:p14="http://schemas.microsoft.com/office/powerpoint/2010/main" val="37866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6530"/>
            <a:ext cx="10058400" cy="1371600"/>
          </a:xfrm>
        </p:spPr>
        <p:txBody>
          <a:bodyPr>
            <a:noAutofit/>
          </a:bodyPr>
          <a:lstStyle/>
          <a:p>
            <a:pPr algn="ctr"/>
            <a:r>
              <a:rPr lang="en-US" sz="3600" dirty="0" smtClean="0"/>
              <a:t>Eutrophication 9/26</a:t>
            </a:r>
            <a:r>
              <a:rPr lang="en-US" sz="2200" dirty="0" smtClean="0"/>
              <a:t/>
            </a:r>
            <a:br>
              <a:rPr lang="en-US" sz="2200" dirty="0" smtClean="0"/>
            </a:br>
            <a:r>
              <a:rPr lang="en-US" sz="2600" dirty="0" smtClean="0"/>
              <a:t>Obj. TSW identify why nitrogen-based fertilizers are heavily used in industrial practices and effects of run-off from agricultural land pg. 58</a:t>
            </a:r>
            <a:endParaRPr lang="en-US" sz="2600" dirty="0"/>
          </a:p>
        </p:txBody>
      </p:sp>
      <p:sp>
        <p:nvSpPr>
          <p:cNvPr id="3" name="Content Placeholder 2"/>
          <p:cNvSpPr>
            <a:spLocks noGrp="1"/>
          </p:cNvSpPr>
          <p:nvPr>
            <p:ph idx="1"/>
          </p:nvPr>
        </p:nvSpPr>
        <p:spPr>
          <a:xfrm>
            <a:off x="425003" y="2134147"/>
            <a:ext cx="5731097" cy="3931920"/>
          </a:xfrm>
        </p:spPr>
        <p:txBody>
          <a:bodyPr>
            <a:noAutofit/>
          </a:bodyPr>
          <a:lstStyle/>
          <a:p>
            <a:r>
              <a:rPr lang="en-US" sz="2600" dirty="0" smtClean="0"/>
              <a:t>1. Explain Eutrophication and give an example of how it can happen</a:t>
            </a:r>
          </a:p>
          <a:p>
            <a:r>
              <a:rPr lang="en-US" sz="2600" dirty="0" smtClean="0"/>
              <a:t>2. What effect does Eutrophication have on organisms in a body of water?</a:t>
            </a:r>
          </a:p>
          <a:p>
            <a:r>
              <a:rPr lang="en-US" sz="2600" dirty="0" smtClean="0"/>
              <a:t>3. What role did the “Green Revolution” play on the industrialization of farming practices using Nitrogen?</a:t>
            </a:r>
          </a:p>
          <a:p>
            <a:endParaRPr lang="en-US" dirty="0"/>
          </a:p>
          <a:p>
            <a:endParaRPr lang="en-US" dirty="0" smtClean="0"/>
          </a:p>
          <a:p>
            <a:endParaRPr lang="en-US" dirty="0"/>
          </a:p>
        </p:txBody>
      </p:sp>
    </p:spTree>
    <p:extLst>
      <p:ext uri="{BB962C8B-B14F-4D97-AF65-F5344CB8AC3E}">
        <p14:creationId xmlns:p14="http://schemas.microsoft.com/office/powerpoint/2010/main" val="318818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2125642" y="249062"/>
            <a:ext cx="7940716" cy="6312247"/>
          </a:xfrm>
          <a:prstGeom prst="rect">
            <a:avLst/>
          </a:prstGeom>
          <a:noFill/>
          <a:ln w="12700">
            <a:noFill/>
            <a:miter lim="800000"/>
            <a:headEnd/>
            <a:tailEnd/>
          </a:ln>
          <a:effectLst/>
        </p:spPr>
      </p:pic>
    </p:spTree>
    <p:extLst>
      <p:ext uri="{BB962C8B-B14F-4D97-AF65-F5344CB8AC3E}">
        <p14:creationId xmlns:p14="http://schemas.microsoft.com/office/powerpoint/2010/main" val="112154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Carbon Cycle and GHG </a:t>
            </a:r>
            <a:endParaRPr lang="en-US" dirty="0">
              <a:solidFill>
                <a:schemeClr val="accent2">
                  <a:lumMod val="75000"/>
                </a:schemeClr>
              </a:solidFill>
            </a:endParaRPr>
          </a:p>
        </p:txBody>
      </p:sp>
      <p:sp>
        <p:nvSpPr>
          <p:cNvPr id="3" name="Content Placeholder 2"/>
          <p:cNvSpPr>
            <a:spLocks noGrp="1"/>
          </p:cNvSpPr>
          <p:nvPr>
            <p:ph idx="1"/>
          </p:nvPr>
        </p:nvSpPr>
        <p:spPr>
          <a:xfrm>
            <a:off x="449283" y="2014194"/>
            <a:ext cx="5749636" cy="3931920"/>
          </a:xfrm>
        </p:spPr>
        <p:txBody>
          <a:bodyPr>
            <a:normAutofit/>
          </a:bodyPr>
          <a:lstStyle/>
          <a:p>
            <a:r>
              <a:rPr lang="en-US" sz="3500" dirty="0" smtClean="0">
                <a:solidFill>
                  <a:schemeClr val="accent2">
                    <a:lumMod val="75000"/>
                  </a:schemeClr>
                </a:solidFill>
              </a:rPr>
              <a:t>Industrial Revolution </a:t>
            </a:r>
          </a:p>
          <a:p>
            <a:r>
              <a:rPr lang="en-US" sz="3500" dirty="0" smtClean="0">
                <a:solidFill>
                  <a:schemeClr val="accent2">
                    <a:lumMod val="75000"/>
                  </a:schemeClr>
                </a:solidFill>
              </a:rPr>
              <a:t>Combustion of fossil fuels</a:t>
            </a:r>
          </a:p>
          <a:p>
            <a:r>
              <a:rPr lang="en-US" sz="3500" dirty="0" smtClean="0">
                <a:solidFill>
                  <a:schemeClr val="accent2">
                    <a:lumMod val="75000"/>
                  </a:schemeClr>
                </a:solidFill>
              </a:rPr>
              <a:t>Tree harvesting </a:t>
            </a:r>
          </a:p>
          <a:p>
            <a:pPr lvl="1"/>
            <a:r>
              <a:rPr lang="en-US" sz="3500" dirty="0" smtClean="0">
                <a:solidFill>
                  <a:schemeClr val="accent2">
                    <a:lumMod val="75000"/>
                  </a:schemeClr>
                </a:solidFill>
              </a:rPr>
              <a:t>Cutting and burning </a:t>
            </a:r>
          </a:p>
          <a:p>
            <a:pPr lvl="1"/>
            <a:r>
              <a:rPr lang="en-US" sz="3500" dirty="0" smtClean="0">
                <a:solidFill>
                  <a:schemeClr val="accent2">
                    <a:lumMod val="75000"/>
                  </a:schemeClr>
                </a:solidFill>
              </a:rPr>
              <a:t>Replanting trees </a:t>
            </a:r>
          </a:p>
          <a:p>
            <a:endParaRPr lang="en-US" sz="3200" dirty="0" smtClean="0"/>
          </a:p>
          <a:p>
            <a:endParaRPr lang="en-US" sz="3200" dirty="0"/>
          </a:p>
        </p:txBody>
      </p:sp>
      <p:sp>
        <p:nvSpPr>
          <p:cNvPr id="6" name="Rectangle 5"/>
          <p:cNvSpPr/>
          <p:nvPr/>
        </p:nvSpPr>
        <p:spPr>
          <a:xfrm>
            <a:off x="5909953" y="2014194"/>
            <a:ext cx="6096000" cy="3539430"/>
          </a:xfrm>
          <a:prstGeom prst="rect">
            <a:avLst/>
          </a:prstGeom>
        </p:spPr>
        <p:txBody>
          <a:bodyPr>
            <a:spAutoFit/>
          </a:bodyPr>
          <a:lstStyle/>
          <a:p>
            <a:pPr lvl="1"/>
            <a:r>
              <a:rPr lang="en-US" sz="3200" dirty="0" smtClean="0">
                <a:solidFill>
                  <a:schemeClr val="accent2">
                    <a:lumMod val="75000"/>
                  </a:schemeClr>
                </a:solidFill>
              </a:rPr>
              <a:t>-Increased </a:t>
            </a:r>
            <a:r>
              <a:rPr lang="en-US" sz="3200" dirty="0">
                <a:solidFill>
                  <a:schemeClr val="accent2">
                    <a:lumMod val="75000"/>
                  </a:schemeClr>
                </a:solidFill>
              </a:rPr>
              <a:t>carbon= upsets balance between carbon pools and atmosphere</a:t>
            </a:r>
          </a:p>
          <a:p>
            <a:pPr lvl="1"/>
            <a:endParaRPr lang="en-US" sz="3200" dirty="0" smtClean="0">
              <a:solidFill>
                <a:schemeClr val="accent2">
                  <a:lumMod val="75000"/>
                </a:schemeClr>
              </a:solidFill>
            </a:endParaRPr>
          </a:p>
          <a:p>
            <a:pPr lvl="1"/>
            <a:r>
              <a:rPr lang="en-US" sz="3200" dirty="0" smtClean="0">
                <a:solidFill>
                  <a:schemeClr val="accent2">
                    <a:lumMod val="75000"/>
                  </a:schemeClr>
                </a:solidFill>
              </a:rPr>
              <a:t>-Increases </a:t>
            </a:r>
            <a:r>
              <a:rPr lang="en-US" sz="3200" dirty="0">
                <a:solidFill>
                  <a:schemeClr val="accent2">
                    <a:lumMod val="75000"/>
                  </a:schemeClr>
                </a:solidFill>
              </a:rPr>
              <a:t>heat </a:t>
            </a:r>
            <a:r>
              <a:rPr lang="en-US" sz="3200" dirty="0" smtClean="0">
                <a:solidFill>
                  <a:schemeClr val="accent2">
                    <a:lumMod val="75000"/>
                  </a:schemeClr>
                </a:solidFill>
              </a:rPr>
              <a:t>retention= Greenhouse Gas Effect</a:t>
            </a:r>
          </a:p>
          <a:p>
            <a:pPr lvl="1"/>
            <a:r>
              <a:rPr lang="en-US" sz="3200" dirty="0">
                <a:solidFill>
                  <a:schemeClr val="accent2">
                    <a:lumMod val="75000"/>
                  </a:schemeClr>
                </a:solidFill>
              </a:rPr>
              <a:t>	</a:t>
            </a:r>
            <a:r>
              <a:rPr lang="en-US" sz="3200" dirty="0" smtClean="0">
                <a:solidFill>
                  <a:schemeClr val="accent2">
                    <a:lumMod val="75000"/>
                  </a:schemeClr>
                </a:solidFill>
              </a:rPr>
              <a:t>-Normally a good thing </a:t>
            </a:r>
            <a:endParaRPr lang="en-US" sz="32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0-24 at 11.41.34 AM.png"/>
          <p:cNvPicPr>
            <a:picLocks noGrp="1" noChangeAspect="1"/>
          </p:cNvPicPr>
          <p:nvPr>
            <p:ph idx="1"/>
          </p:nvPr>
        </p:nvPicPr>
        <p:blipFill>
          <a:blip r:embed="rId3"/>
          <a:srcRect l="-13267" r="-13267"/>
          <a:stretch>
            <a:fillRect/>
          </a:stretch>
        </p:blipFill>
        <p:spPr>
          <a:xfrm>
            <a:off x="3329049" y="1450077"/>
            <a:ext cx="8728980" cy="4655456"/>
          </a:xfrm>
        </p:spPr>
      </p:pic>
      <p:sp>
        <p:nvSpPr>
          <p:cNvPr id="6" name="Title 1"/>
          <p:cNvSpPr>
            <a:spLocks noGrp="1"/>
          </p:cNvSpPr>
          <p:nvPr>
            <p:ph type="title"/>
          </p:nvPr>
        </p:nvSpPr>
        <p:spPr>
          <a:xfrm>
            <a:off x="4062870" y="307077"/>
            <a:ext cx="8229600" cy="1143000"/>
          </a:xfrm>
        </p:spPr>
        <p:txBody>
          <a:bodyPr/>
          <a:lstStyle/>
          <a:p>
            <a:r>
              <a:rPr lang="en-US" dirty="0" smtClean="0">
                <a:solidFill>
                  <a:schemeClr val="accent2">
                    <a:lumMod val="75000"/>
                  </a:schemeClr>
                </a:solidFill>
              </a:rPr>
              <a:t>Why is this happening?!?</a:t>
            </a:r>
            <a:endParaRPr lang="en-US" dirty="0">
              <a:solidFill>
                <a:schemeClr val="accent2">
                  <a:lumMod val="75000"/>
                </a:schemeClr>
              </a:solidFill>
            </a:endParaRPr>
          </a:p>
        </p:txBody>
      </p:sp>
      <p:sp>
        <p:nvSpPr>
          <p:cNvPr id="2" name="Rectangle 1"/>
          <p:cNvSpPr/>
          <p:nvPr/>
        </p:nvSpPr>
        <p:spPr>
          <a:xfrm>
            <a:off x="257298" y="223952"/>
            <a:ext cx="3720935" cy="5447645"/>
          </a:xfrm>
          <a:prstGeom prst="rect">
            <a:avLst/>
          </a:prstGeom>
        </p:spPr>
        <p:txBody>
          <a:bodyPr wrap="square">
            <a:spAutoFit/>
          </a:bodyPr>
          <a:lstStyle/>
          <a:p>
            <a:r>
              <a:rPr lang="en-US" sz="2600" dirty="0" smtClean="0">
                <a:solidFill>
                  <a:schemeClr val="accent2">
                    <a:lumMod val="75000"/>
                  </a:schemeClr>
                </a:solidFill>
              </a:rPr>
              <a:t>-Some </a:t>
            </a:r>
            <a:r>
              <a:rPr lang="en-US" sz="2600" dirty="0">
                <a:solidFill>
                  <a:schemeClr val="accent2">
                    <a:lumMod val="75000"/>
                  </a:schemeClr>
                </a:solidFill>
              </a:rPr>
              <a:t>heat </a:t>
            </a:r>
            <a:r>
              <a:rPr lang="en-US" sz="2600" dirty="0" smtClean="0">
                <a:solidFill>
                  <a:schemeClr val="accent2">
                    <a:lumMod val="75000"/>
                  </a:schemeClr>
                </a:solidFill>
              </a:rPr>
              <a:t>trapped/some reflected </a:t>
            </a:r>
            <a:r>
              <a:rPr lang="en-US" sz="2600" dirty="0">
                <a:solidFill>
                  <a:schemeClr val="accent2">
                    <a:lumMod val="75000"/>
                  </a:schemeClr>
                </a:solidFill>
              </a:rPr>
              <a:t>back into space</a:t>
            </a:r>
          </a:p>
          <a:p>
            <a:endParaRPr lang="en-US" dirty="0" smtClean="0">
              <a:solidFill>
                <a:schemeClr val="accent2">
                  <a:lumMod val="75000"/>
                </a:schemeClr>
              </a:solidFill>
            </a:endParaRPr>
          </a:p>
          <a:p>
            <a:r>
              <a:rPr lang="en-US" sz="2600" dirty="0" smtClean="0">
                <a:solidFill>
                  <a:schemeClr val="accent2">
                    <a:lumMod val="75000"/>
                  </a:schemeClr>
                </a:solidFill>
              </a:rPr>
              <a:t>-BUT increase </a:t>
            </a:r>
            <a:r>
              <a:rPr lang="en-US" sz="2600" dirty="0">
                <a:solidFill>
                  <a:schemeClr val="accent2">
                    <a:lumMod val="75000"/>
                  </a:schemeClr>
                </a:solidFill>
              </a:rPr>
              <a:t>in CO2 </a:t>
            </a:r>
            <a:r>
              <a:rPr lang="en-US" sz="2600" dirty="0" smtClean="0">
                <a:solidFill>
                  <a:schemeClr val="accent2">
                    <a:lumMod val="75000"/>
                  </a:schemeClr>
                </a:solidFill>
              </a:rPr>
              <a:t>&amp; other greenhouse gases= </a:t>
            </a:r>
            <a:r>
              <a:rPr lang="en-US" sz="2600" b="1" dirty="0" smtClean="0">
                <a:solidFill>
                  <a:schemeClr val="accent2">
                    <a:lumMod val="75000"/>
                  </a:schemeClr>
                </a:solidFill>
              </a:rPr>
              <a:t>blanket </a:t>
            </a:r>
            <a:r>
              <a:rPr lang="en-US" sz="2600" b="1" dirty="0">
                <a:solidFill>
                  <a:schemeClr val="accent2">
                    <a:lumMod val="75000"/>
                  </a:schemeClr>
                </a:solidFill>
              </a:rPr>
              <a:t>the earth </a:t>
            </a:r>
          </a:p>
          <a:p>
            <a:endParaRPr lang="en-US" dirty="0" smtClean="0">
              <a:solidFill>
                <a:schemeClr val="accent2">
                  <a:lumMod val="75000"/>
                </a:schemeClr>
              </a:solidFill>
            </a:endParaRPr>
          </a:p>
          <a:p>
            <a:r>
              <a:rPr lang="en-US" sz="2600" dirty="0" smtClean="0">
                <a:solidFill>
                  <a:schemeClr val="accent2">
                    <a:lumMod val="75000"/>
                  </a:schemeClr>
                </a:solidFill>
              </a:rPr>
              <a:t>-</a:t>
            </a:r>
            <a:r>
              <a:rPr lang="en-US" sz="2600" b="1" dirty="0">
                <a:solidFill>
                  <a:schemeClr val="accent2">
                    <a:lumMod val="75000"/>
                  </a:schemeClr>
                </a:solidFill>
              </a:rPr>
              <a:t>H</a:t>
            </a:r>
            <a:r>
              <a:rPr lang="en-US" sz="2600" b="1" dirty="0" smtClean="0">
                <a:solidFill>
                  <a:schemeClr val="accent2">
                    <a:lumMod val="75000"/>
                  </a:schemeClr>
                </a:solidFill>
              </a:rPr>
              <a:t>eat </a:t>
            </a:r>
            <a:r>
              <a:rPr lang="en-US" sz="2600" b="1" dirty="0">
                <a:solidFill>
                  <a:schemeClr val="accent2">
                    <a:lumMod val="75000"/>
                  </a:schemeClr>
                </a:solidFill>
              </a:rPr>
              <a:t>cannot reflect back into </a:t>
            </a:r>
            <a:r>
              <a:rPr lang="en-US" sz="2600" b="1" dirty="0" smtClean="0">
                <a:solidFill>
                  <a:schemeClr val="accent2">
                    <a:lumMod val="75000"/>
                  </a:schemeClr>
                </a:solidFill>
              </a:rPr>
              <a:t>space, now </a:t>
            </a:r>
            <a:r>
              <a:rPr lang="en-US" sz="2600" b="1" dirty="0">
                <a:solidFill>
                  <a:schemeClr val="accent2">
                    <a:lumMod val="75000"/>
                  </a:schemeClr>
                </a:solidFill>
              </a:rPr>
              <a:t>trapped in the </a:t>
            </a:r>
            <a:r>
              <a:rPr lang="en-US" sz="2600" b="1" dirty="0" smtClean="0">
                <a:solidFill>
                  <a:schemeClr val="accent2">
                    <a:lumMod val="75000"/>
                  </a:schemeClr>
                </a:solidFill>
              </a:rPr>
              <a:t>atmosphere</a:t>
            </a:r>
          </a:p>
        </p:txBody>
      </p:sp>
    </p:spTree>
    <p:extLst>
      <p:ext uri="{BB962C8B-B14F-4D97-AF65-F5344CB8AC3E}">
        <p14:creationId xmlns:p14="http://schemas.microsoft.com/office/powerpoint/2010/main" val="265622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160316"/>
            <a:ext cx="10058400" cy="1371600"/>
          </a:xfrm>
        </p:spPr>
        <p:txBody>
          <a:bodyPr>
            <a:normAutofit/>
          </a:bodyPr>
          <a:lstStyle/>
          <a:p>
            <a:r>
              <a:rPr lang="en-US" sz="4000" dirty="0" smtClean="0">
                <a:solidFill>
                  <a:schemeClr val="accent2">
                    <a:lumMod val="75000"/>
                  </a:schemeClr>
                </a:solidFill>
              </a:rPr>
              <a:t>Hydrologic Cycle </a:t>
            </a:r>
            <a:endParaRPr lang="en-US" sz="4000" dirty="0">
              <a:solidFill>
                <a:schemeClr val="accent2">
                  <a:lumMod val="75000"/>
                </a:schemeClr>
              </a:solidFill>
            </a:endParaRPr>
          </a:p>
        </p:txBody>
      </p:sp>
      <p:sp>
        <p:nvSpPr>
          <p:cNvPr id="3" name="Content Placeholder 2"/>
          <p:cNvSpPr>
            <a:spLocks noGrp="1"/>
          </p:cNvSpPr>
          <p:nvPr>
            <p:ph idx="1"/>
          </p:nvPr>
        </p:nvSpPr>
        <p:spPr>
          <a:xfrm>
            <a:off x="314698" y="1223159"/>
            <a:ext cx="6941126" cy="4690754"/>
          </a:xfrm>
        </p:spPr>
        <p:txBody>
          <a:bodyPr>
            <a:normAutofit fontScale="85000" lnSpcReduction="20000"/>
          </a:bodyPr>
          <a:lstStyle/>
          <a:p>
            <a:pPr marL="182880" lvl="1">
              <a:spcBef>
                <a:spcPts val="900"/>
              </a:spcBef>
            </a:pPr>
            <a:r>
              <a:rPr lang="en-US" sz="1800" dirty="0" smtClean="0">
                <a:solidFill>
                  <a:schemeClr val="accent2">
                    <a:lumMod val="75000"/>
                  </a:schemeClr>
                </a:solidFill>
              </a:rPr>
              <a:t>1. </a:t>
            </a:r>
            <a:r>
              <a:rPr lang="en-US" sz="1800" b="1" dirty="0">
                <a:solidFill>
                  <a:schemeClr val="accent2">
                    <a:lumMod val="75000"/>
                  </a:schemeClr>
                </a:solidFill>
              </a:rPr>
              <a:t>Water Stored in Ocean </a:t>
            </a:r>
          </a:p>
          <a:p>
            <a:pPr marL="457200" lvl="2">
              <a:spcBef>
                <a:spcPts val="900"/>
              </a:spcBef>
            </a:pPr>
            <a:r>
              <a:rPr lang="en-US" sz="1700" dirty="0">
                <a:solidFill>
                  <a:schemeClr val="accent2">
                    <a:lumMod val="75000"/>
                  </a:schemeClr>
                </a:solidFill>
              </a:rPr>
              <a:t>Heats up and turns from liquid to </a:t>
            </a:r>
            <a:r>
              <a:rPr lang="en-US" sz="1700" dirty="0" smtClean="0">
                <a:solidFill>
                  <a:schemeClr val="accent2">
                    <a:lumMod val="75000"/>
                  </a:schemeClr>
                </a:solidFill>
              </a:rPr>
              <a:t>gas= </a:t>
            </a:r>
            <a:r>
              <a:rPr lang="en-US" sz="1700" b="1" dirty="0" smtClean="0">
                <a:solidFill>
                  <a:schemeClr val="accent2">
                    <a:lumMod val="75000"/>
                  </a:schemeClr>
                </a:solidFill>
              </a:rPr>
              <a:t>Evaporation</a:t>
            </a:r>
            <a:endParaRPr lang="en-US" sz="1700" b="1" dirty="0">
              <a:solidFill>
                <a:schemeClr val="accent2">
                  <a:lumMod val="75000"/>
                </a:schemeClr>
              </a:solidFill>
            </a:endParaRPr>
          </a:p>
          <a:p>
            <a:pPr marL="731520" lvl="3">
              <a:spcBef>
                <a:spcPts val="900"/>
              </a:spcBef>
            </a:pPr>
            <a:r>
              <a:rPr lang="en-US" sz="1700" dirty="0">
                <a:solidFill>
                  <a:schemeClr val="accent2">
                    <a:lumMod val="75000"/>
                  </a:schemeClr>
                </a:solidFill>
              </a:rPr>
              <a:t>Rise up, float into atm.= </a:t>
            </a:r>
            <a:r>
              <a:rPr lang="en-US" sz="1700" b="1" dirty="0">
                <a:solidFill>
                  <a:schemeClr val="accent2">
                    <a:lumMod val="75000"/>
                  </a:schemeClr>
                </a:solidFill>
              </a:rPr>
              <a:t>Condensation</a:t>
            </a:r>
          </a:p>
          <a:p>
            <a:pPr marL="731520" lvl="3">
              <a:spcBef>
                <a:spcPts val="900"/>
              </a:spcBef>
            </a:pPr>
            <a:r>
              <a:rPr lang="en-US" sz="1700" dirty="0">
                <a:solidFill>
                  <a:schemeClr val="accent2">
                    <a:lumMod val="75000"/>
                  </a:schemeClr>
                </a:solidFill>
              </a:rPr>
              <a:t>Cools</a:t>
            </a:r>
            <a:r>
              <a:rPr lang="en-US" sz="1700" dirty="0">
                <a:solidFill>
                  <a:schemeClr val="accent2">
                    <a:lumMod val="75000"/>
                  </a:schemeClr>
                </a:solidFill>
                <a:sym typeface="Wingdings" panose="05000000000000000000" pitchFamily="2" charset="2"/>
              </a:rPr>
              <a:t> forms Clouds produces precipitation </a:t>
            </a:r>
            <a:endParaRPr lang="en-US" sz="1700" dirty="0">
              <a:solidFill>
                <a:schemeClr val="accent2">
                  <a:lumMod val="75000"/>
                </a:schemeClr>
              </a:solidFill>
            </a:endParaRPr>
          </a:p>
          <a:p>
            <a:r>
              <a:rPr lang="en-US" dirty="0" smtClean="0">
                <a:solidFill>
                  <a:schemeClr val="accent2">
                    <a:lumMod val="75000"/>
                  </a:schemeClr>
                </a:solidFill>
              </a:rPr>
              <a:t>2. </a:t>
            </a:r>
            <a:r>
              <a:rPr lang="en-US" b="1" dirty="0">
                <a:solidFill>
                  <a:schemeClr val="accent2">
                    <a:lumMod val="75000"/>
                  </a:schemeClr>
                </a:solidFill>
              </a:rPr>
              <a:t>Precipitation </a:t>
            </a:r>
          </a:p>
          <a:p>
            <a:pPr lvl="1"/>
            <a:r>
              <a:rPr lang="en-US" dirty="0">
                <a:solidFill>
                  <a:schemeClr val="accent2">
                    <a:lumMod val="75000"/>
                  </a:schemeClr>
                </a:solidFill>
              </a:rPr>
              <a:t>Snow, Rain, Sleet, Hail, etc.</a:t>
            </a:r>
          </a:p>
          <a:p>
            <a:pPr lvl="1"/>
            <a:r>
              <a:rPr lang="en-US" dirty="0">
                <a:solidFill>
                  <a:schemeClr val="accent2">
                    <a:lumMod val="75000"/>
                  </a:schemeClr>
                </a:solidFill>
              </a:rPr>
              <a:t>Particles too heavy to remain suspended= fall back to Earth </a:t>
            </a:r>
          </a:p>
          <a:p>
            <a:pPr lvl="1"/>
            <a:r>
              <a:rPr lang="en-US" dirty="0">
                <a:solidFill>
                  <a:schemeClr val="accent2">
                    <a:lumMod val="75000"/>
                  </a:schemeClr>
                </a:solidFill>
              </a:rPr>
              <a:t>1) Earth porous enough to absorb H2O</a:t>
            </a:r>
          </a:p>
          <a:p>
            <a:pPr lvl="1"/>
            <a:r>
              <a:rPr lang="en-US" dirty="0">
                <a:solidFill>
                  <a:schemeClr val="accent2">
                    <a:lumMod val="75000"/>
                  </a:schemeClr>
                </a:solidFill>
              </a:rPr>
              <a:t>2) Earth isn’t porous enough= does not get </a:t>
            </a:r>
            <a:r>
              <a:rPr lang="en-US" dirty="0" smtClean="0">
                <a:solidFill>
                  <a:schemeClr val="accent2">
                    <a:lumMod val="75000"/>
                  </a:schemeClr>
                </a:solidFill>
              </a:rPr>
              <a:t>absorbed</a:t>
            </a:r>
          </a:p>
          <a:p>
            <a:pPr lvl="1"/>
            <a:r>
              <a:rPr lang="en-US" b="1" dirty="0" smtClean="0">
                <a:solidFill>
                  <a:schemeClr val="accent2">
                    <a:lumMod val="75000"/>
                  </a:schemeClr>
                </a:solidFill>
              </a:rPr>
              <a:t>(4) Runs </a:t>
            </a:r>
            <a:r>
              <a:rPr lang="en-US" b="1" dirty="0">
                <a:solidFill>
                  <a:schemeClr val="accent2">
                    <a:lumMod val="75000"/>
                  </a:schemeClr>
                </a:solidFill>
              </a:rPr>
              <a:t>off</a:t>
            </a:r>
            <a:r>
              <a:rPr lang="en-US" b="1" dirty="0" smtClean="0">
                <a:solidFill>
                  <a:schemeClr val="accent2">
                    <a:lumMod val="75000"/>
                  </a:schemeClr>
                </a:solidFill>
              </a:rPr>
              <a:t>! = </a:t>
            </a:r>
            <a:r>
              <a:rPr lang="en-US" dirty="0">
                <a:solidFill>
                  <a:schemeClr val="accent2">
                    <a:lumMod val="75000"/>
                  </a:schemeClr>
                </a:solidFill>
              </a:rPr>
              <a:t>Goes to streams or river and eventually reaches ocean</a:t>
            </a:r>
          </a:p>
          <a:p>
            <a:r>
              <a:rPr lang="en-US" dirty="0">
                <a:solidFill>
                  <a:schemeClr val="accent2">
                    <a:lumMod val="75000"/>
                  </a:schemeClr>
                </a:solidFill>
              </a:rPr>
              <a:t>3. </a:t>
            </a:r>
            <a:r>
              <a:rPr lang="en-US" b="1" dirty="0">
                <a:solidFill>
                  <a:schemeClr val="accent2">
                    <a:lumMod val="75000"/>
                  </a:schemeClr>
                </a:solidFill>
              </a:rPr>
              <a:t>Evapotranspiration </a:t>
            </a:r>
          </a:p>
          <a:p>
            <a:pPr lvl="1"/>
            <a:r>
              <a:rPr lang="en-US" dirty="0">
                <a:solidFill>
                  <a:schemeClr val="accent2">
                    <a:lumMod val="75000"/>
                  </a:schemeClr>
                </a:solidFill>
              </a:rPr>
              <a:t>Combo of evaporation from land &amp; transpiration from plant life </a:t>
            </a:r>
          </a:p>
          <a:p>
            <a:pPr lvl="1"/>
            <a:r>
              <a:rPr lang="en-US" dirty="0">
                <a:solidFill>
                  <a:schemeClr val="accent2">
                    <a:lumMod val="75000"/>
                  </a:schemeClr>
                </a:solidFill>
              </a:rPr>
              <a:t>H2O released back into atm. </a:t>
            </a:r>
          </a:p>
          <a:p>
            <a:pPr lvl="1"/>
            <a:r>
              <a:rPr lang="en-US" dirty="0">
                <a:solidFill>
                  <a:schemeClr val="accent2">
                    <a:lumMod val="75000"/>
                  </a:schemeClr>
                </a:solidFill>
              </a:rPr>
              <a:t>Cools</a:t>
            </a:r>
            <a:r>
              <a:rPr lang="en-US" dirty="0">
                <a:solidFill>
                  <a:schemeClr val="accent2">
                    <a:lumMod val="75000"/>
                  </a:schemeClr>
                </a:solidFill>
                <a:sym typeface="Wingdings" panose="05000000000000000000" pitchFamily="2" charset="2"/>
              </a:rPr>
              <a:t> forms clouds produces precipitation </a:t>
            </a:r>
            <a:endParaRPr lang="en-US" dirty="0">
              <a:solidFill>
                <a:schemeClr val="accent2">
                  <a:lumMod val="75000"/>
                </a:schemeClr>
              </a:solidFill>
            </a:endParaRPr>
          </a:p>
          <a:p>
            <a:r>
              <a:rPr lang="en-US" dirty="0" smtClean="0">
                <a:solidFill>
                  <a:schemeClr val="accent2">
                    <a:lumMod val="75000"/>
                  </a:schemeClr>
                </a:solidFill>
              </a:rPr>
              <a:t>3. </a:t>
            </a:r>
            <a:r>
              <a:rPr lang="en-US" b="1" dirty="0" smtClean="0">
                <a:solidFill>
                  <a:schemeClr val="accent2">
                    <a:lumMod val="75000"/>
                  </a:schemeClr>
                </a:solidFill>
              </a:rPr>
              <a:t>Transpiration </a:t>
            </a:r>
          </a:p>
          <a:p>
            <a:pPr lvl="1"/>
            <a:r>
              <a:rPr lang="en-US" dirty="0" smtClean="0">
                <a:solidFill>
                  <a:schemeClr val="accent2">
                    <a:lumMod val="75000"/>
                  </a:schemeClr>
                </a:solidFill>
              </a:rPr>
              <a:t>Plants release water from their leaves into atm.</a:t>
            </a:r>
          </a:p>
          <a:p>
            <a:pPr lvl="1"/>
            <a:r>
              <a:rPr lang="en-US" dirty="0" smtClean="0">
                <a:solidFill>
                  <a:schemeClr val="accent2">
                    <a:lumMod val="75000"/>
                  </a:schemeClr>
                </a:solidFill>
              </a:rPr>
              <a:t>Cools</a:t>
            </a:r>
            <a:r>
              <a:rPr lang="en-US" dirty="0" smtClean="0">
                <a:solidFill>
                  <a:schemeClr val="accent2">
                    <a:lumMod val="75000"/>
                  </a:schemeClr>
                </a:solidFill>
                <a:sym typeface="Wingdings" panose="05000000000000000000" pitchFamily="2" charset="2"/>
              </a:rPr>
              <a:t> forms clouds produce precipitation</a:t>
            </a:r>
          </a:p>
          <a:p>
            <a:pPr lvl="1"/>
            <a:endParaRPr lang="en-US" dirty="0">
              <a:solidFill>
                <a:schemeClr val="accent2">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458" y="386075"/>
            <a:ext cx="3568537" cy="26600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129" y="2594759"/>
            <a:ext cx="5073187" cy="35267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83" y="397823"/>
            <a:ext cx="10058400" cy="1371600"/>
          </a:xfrm>
        </p:spPr>
        <p:txBody>
          <a:bodyPr/>
          <a:lstStyle/>
          <a:p>
            <a:r>
              <a:rPr lang="en-US" dirty="0" smtClean="0">
                <a:solidFill>
                  <a:schemeClr val="accent2">
                    <a:lumMod val="75000"/>
                  </a:schemeClr>
                </a:solidFill>
              </a:rPr>
              <a:t>Human Activities </a:t>
            </a:r>
            <a:endParaRPr lang="en-US" dirty="0">
              <a:solidFill>
                <a:schemeClr val="accent2">
                  <a:lumMod val="75000"/>
                </a:schemeClr>
              </a:solidFill>
            </a:endParaRPr>
          </a:p>
        </p:txBody>
      </p:sp>
      <p:sp>
        <p:nvSpPr>
          <p:cNvPr id="3" name="Content Placeholder 2"/>
          <p:cNvSpPr>
            <a:spLocks noGrp="1"/>
          </p:cNvSpPr>
          <p:nvPr>
            <p:ph idx="1"/>
          </p:nvPr>
        </p:nvSpPr>
        <p:spPr>
          <a:xfrm>
            <a:off x="593766" y="1472541"/>
            <a:ext cx="5735782" cy="4562500"/>
          </a:xfrm>
        </p:spPr>
        <p:txBody>
          <a:bodyPr>
            <a:normAutofit fontScale="85000" lnSpcReduction="20000"/>
          </a:bodyPr>
          <a:lstStyle/>
          <a:p>
            <a:r>
              <a:rPr lang="en-US" sz="3000" b="1" dirty="0" smtClean="0">
                <a:solidFill>
                  <a:schemeClr val="accent2">
                    <a:lumMod val="75000"/>
                  </a:schemeClr>
                </a:solidFill>
              </a:rPr>
              <a:t>Harvesting Trees</a:t>
            </a:r>
          </a:p>
          <a:p>
            <a:pPr lvl="1"/>
            <a:r>
              <a:rPr lang="en-US" sz="3000" dirty="0" smtClean="0">
                <a:solidFill>
                  <a:schemeClr val="accent2">
                    <a:lumMod val="75000"/>
                  </a:schemeClr>
                </a:solidFill>
              </a:rPr>
              <a:t>Reduces evapotranspiration</a:t>
            </a:r>
            <a:r>
              <a:rPr lang="en-US" sz="3000" dirty="0" smtClean="0">
                <a:solidFill>
                  <a:schemeClr val="accent2">
                    <a:lumMod val="75000"/>
                  </a:schemeClr>
                </a:solidFill>
                <a:sym typeface="Wingdings" panose="05000000000000000000" pitchFamily="2" charset="2"/>
              </a:rPr>
              <a:t> runoff increases landslides/erosion/flooding</a:t>
            </a:r>
            <a:endParaRPr lang="en-US" sz="3000" dirty="0" smtClean="0">
              <a:solidFill>
                <a:schemeClr val="accent2">
                  <a:lumMod val="75000"/>
                </a:schemeClr>
              </a:solidFill>
            </a:endParaRPr>
          </a:p>
          <a:p>
            <a:pPr lvl="1"/>
            <a:endParaRPr lang="en-US" sz="3000" b="1" dirty="0" smtClean="0">
              <a:solidFill>
                <a:schemeClr val="accent2">
                  <a:lumMod val="75000"/>
                </a:schemeClr>
              </a:solidFill>
            </a:endParaRPr>
          </a:p>
          <a:p>
            <a:r>
              <a:rPr lang="en-US" sz="3000" b="1" dirty="0" smtClean="0">
                <a:solidFill>
                  <a:schemeClr val="accent2">
                    <a:lumMod val="75000"/>
                  </a:schemeClr>
                </a:solidFill>
              </a:rPr>
              <a:t>Paving over land surfaces to build </a:t>
            </a:r>
          </a:p>
          <a:p>
            <a:pPr lvl="1"/>
            <a:r>
              <a:rPr lang="en-US" sz="3000" dirty="0" smtClean="0">
                <a:solidFill>
                  <a:schemeClr val="accent2">
                    <a:lumMod val="75000"/>
                  </a:schemeClr>
                </a:solidFill>
              </a:rPr>
              <a:t>Increases runoff and evaporation </a:t>
            </a:r>
          </a:p>
          <a:p>
            <a:pPr lvl="1"/>
            <a:endParaRPr lang="en-US" sz="3000" dirty="0" smtClean="0">
              <a:solidFill>
                <a:schemeClr val="accent2">
                  <a:lumMod val="75000"/>
                </a:schemeClr>
              </a:solidFill>
            </a:endParaRPr>
          </a:p>
          <a:p>
            <a:r>
              <a:rPr lang="en-US" sz="3000" b="1" dirty="0" smtClean="0">
                <a:solidFill>
                  <a:schemeClr val="accent2">
                    <a:lumMod val="75000"/>
                  </a:schemeClr>
                </a:solidFill>
              </a:rPr>
              <a:t>Diverting water </a:t>
            </a:r>
          </a:p>
          <a:p>
            <a:pPr lvl="1"/>
            <a:r>
              <a:rPr lang="en-US" sz="3000" dirty="0" smtClean="0">
                <a:solidFill>
                  <a:schemeClr val="accent2">
                    <a:lumMod val="75000"/>
                  </a:schemeClr>
                </a:solidFill>
              </a:rPr>
              <a:t>Dams </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099" y="1679138"/>
            <a:ext cx="5473969" cy="3642678"/>
          </a:xfrm>
          <a:prstGeom prst="rect">
            <a:avLst/>
          </a:prstGeom>
        </p:spPr>
      </p:pic>
    </p:spTree>
    <p:extLst>
      <p:ext uri="{BB962C8B-B14F-4D97-AF65-F5344CB8AC3E}">
        <p14:creationId xmlns:p14="http://schemas.microsoft.com/office/powerpoint/2010/main" val="2603722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81" y="369461"/>
            <a:ext cx="10058400" cy="1371600"/>
          </a:xfrm>
        </p:spPr>
        <p:txBody>
          <a:bodyPr/>
          <a:lstStyle/>
          <a:p>
            <a:r>
              <a:rPr lang="en-US" dirty="0" smtClean="0">
                <a:solidFill>
                  <a:schemeClr val="accent2">
                    <a:lumMod val="75000"/>
                  </a:schemeClr>
                </a:solidFill>
              </a:rPr>
              <a:t>Phosphorus</a:t>
            </a:r>
            <a:r>
              <a:rPr lang="en-US" dirty="0" smtClean="0"/>
              <a:t> </a:t>
            </a:r>
            <a:r>
              <a:rPr lang="en-US" dirty="0" smtClean="0">
                <a:solidFill>
                  <a:schemeClr val="accent2">
                    <a:lumMod val="75000"/>
                  </a:schemeClr>
                </a:solidFill>
              </a:rPr>
              <a:t>Cycle </a:t>
            </a:r>
            <a:endParaRPr lang="en-US" dirty="0">
              <a:solidFill>
                <a:schemeClr val="accent2">
                  <a:lumMod val="75000"/>
                </a:schemeClr>
              </a:solidFill>
            </a:endParaRPr>
          </a:p>
        </p:txBody>
      </p:sp>
      <p:sp>
        <p:nvSpPr>
          <p:cNvPr id="3" name="Content Placeholder 2"/>
          <p:cNvSpPr>
            <a:spLocks noGrp="1"/>
          </p:cNvSpPr>
          <p:nvPr>
            <p:ph idx="1"/>
          </p:nvPr>
        </p:nvSpPr>
        <p:spPr>
          <a:xfrm>
            <a:off x="354281" y="1544979"/>
            <a:ext cx="5132119" cy="3931920"/>
          </a:xfrm>
        </p:spPr>
        <p:txBody>
          <a:bodyPr>
            <a:noAutofit/>
          </a:bodyPr>
          <a:lstStyle/>
          <a:p>
            <a:r>
              <a:rPr lang="en-US" sz="2600" dirty="0" smtClean="0">
                <a:solidFill>
                  <a:schemeClr val="accent2">
                    <a:lumMod val="75000"/>
                  </a:schemeClr>
                </a:solidFill>
              </a:rPr>
              <a:t>1. Weathering or mining of phosphate rocks/ use of phosphate fertilizer </a:t>
            </a:r>
          </a:p>
          <a:p>
            <a:r>
              <a:rPr lang="en-US" sz="2600" dirty="0" smtClean="0">
                <a:solidFill>
                  <a:schemeClr val="accent2">
                    <a:lumMod val="75000"/>
                  </a:schemeClr>
                </a:solidFill>
              </a:rPr>
              <a:t>2. Releases phosphorus into soil and water </a:t>
            </a:r>
          </a:p>
          <a:p>
            <a:r>
              <a:rPr lang="en-US" sz="2600" dirty="0" smtClean="0">
                <a:solidFill>
                  <a:schemeClr val="accent2">
                    <a:lumMod val="75000"/>
                  </a:schemeClr>
                </a:solidFill>
              </a:rPr>
              <a:t>3. Producers take up phosphates</a:t>
            </a:r>
          </a:p>
          <a:p>
            <a:r>
              <a:rPr lang="en-US" sz="2600" dirty="0" smtClean="0">
                <a:solidFill>
                  <a:schemeClr val="accent2">
                    <a:lumMod val="75000"/>
                  </a:schemeClr>
                </a:solidFill>
              </a:rPr>
              <a:t>4. Eaten by consumers</a:t>
            </a:r>
          </a:p>
        </p:txBody>
      </p:sp>
      <p:sp>
        <p:nvSpPr>
          <p:cNvPr id="4" name="Rectangle 3"/>
          <p:cNvSpPr/>
          <p:nvPr/>
        </p:nvSpPr>
        <p:spPr>
          <a:xfrm>
            <a:off x="5652654" y="1378725"/>
            <a:ext cx="6096000" cy="2492990"/>
          </a:xfrm>
          <a:prstGeom prst="rect">
            <a:avLst/>
          </a:prstGeom>
        </p:spPr>
        <p:txBody>
          <a:bodyPr>
            <a:spAutoFit/>
          </a:bodyPr>
          <a:lstStyle/>
          <a:p>
            <a:r>
              <a:rPr lang="en-US" sz="2600" dirty="0">
                <a:solidFill>
                  <a:schemeClr val="accent2">
                    <a:lumMod val="75000"/>
                  </a:schemeClr>
                </a:solidFill>
              </a:rPr>
              <a:t>5. Moves through food web</a:t>
            </a:r>
          </a:p>
          <a:p>
            <a:r>
              <a:rPr lang="en-US" sz="2600" dirty="0">
                <a:solidFill>
                  <a:schemeClr val="accent2">
                    <a:lumMod val="75000"/>
                  </a:schemeClr>
                </a:solidFill>
              </a:rPr>
              <a:t>6. Returned to soil by decomposition or excretion</a:t>
            </a:r>
          </a:p>
          <a:p>
            <a:r>
              <a:rPr lang="en-US" sz="2600" dirty="0">
                <a:solidFill>
                  <a:schemeClr val="accent2">
                    <a:lumMod val="75000"/>
                  </a:schemeClr>
                </a:solidFill>
              </a:rPr>
              <a:t>Most is found in lithosphere, hydrosphere and biosphere </a:t>
            </a:r>
          </a:p>
          <a:p>
            <a:pPr lvl="1"/>
            <a:r>
              <a:rPr lang="en-US" sz="2600" dirty="0">
                <a:solidFill>
                  <a:schemeClr val="accent2">
                    <a:lumMod val="75000"/>
                  </a:schemeClr>
                </a:solidFill>
              </a:rPr>
              <a:t>Unlike carbon and nitrogen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481" y="3871715"/>
            <a:ext cx="6027469" cy="26153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6764" y="167581"/>
            <a:ext cx="10058400" cy="1371600"/>
          </a:xfrm>
        </p:spPr>
        <p:txBody>
          <a:bodyPr/>
          <a:lstStyle/>
          <a:p>
            <a:r>
              <a:rPr lang="en-US" dirty="0" smtClean="0">
                <a:solidFill>
                  <a:schemeClr val="accent2">
                    <a:lumMod val="75000"/>
                  </a:schemeClr>
                </a:solidFill>
              </a:rPr>
              <a:t>Too Much!</a:t>
            </a:r>
            <a:endParaRPr lang="en-US" dirty="0">
              <a:solidFill>
                <a:schemeClr val="accent2">
                  <a:lumMod val="75000"/>
                </a:schemeClr>
              </a:solidFill>
            </a:endParaRPr>
          </a:p>
        </p:txBody>
      </p:sp>
      <p:sp>
        <p:nvSpPr>
          <p:cNvPr id="3" name="Content Placeholder 2"/>
          <p:cNvSpPr>
            <a:spLocks noGrp="1"/>
          </p:cNvSpPr>
          <p:nvPr>
            <p:ph idx="1"/>
          </p:nvPr>
        </p:nvSpPr>
        <p:spPr>
          <a:xfrm>
            <a:off x="330530" y="853381"/>
            <a:ext cx="5761512" cy="4750130"/>
          </a:xfrm>
        </p:spPr>
        <p:txBody>
          <a:bodyPr>
            <a:normAutofit fontScale="92500" lnSpcReduction="10000"/>
          </a:bodyPr>
          <a:lstStyle/>
          <a:p>
            <a:r>
              <a:rPr lang="en-US" sz="2800" dirty="0" smtClean="0">
                <a:solidFill>
                  <a:schemeClr val="accent2">
                    <a:lumMod val="75000"/>
                  </a:schemeClr>
                </a:solidFill>
              </a:rPr>
              <a:t>Fertilizer-containing runoff from agriculture or residential areas/household detergents</a:t>
            </a:r>
          </a:p>
          <a:p>
            <a:r>
              <a:rPr lang="en-US" sz="2800" dirty="0" smtClean="0">
                <a:solidFill>
                  <a:schemeClr val="accent2">
                    <a:lumMod val="75000"/>
                  </a:schemeClr>
                </a:solidFill>
              </a:rPr>
              <a:t>Limiting nutrient</a:t>
            </a:r>
          </a:p>
          <a:p>
            <a:r>
              <a:rPr lang="en-US" sz="2800" dirty="0" smtClean="0">
                <a:solidFill>
                  <a:schemeClr val="accent2">
                    <a:lumMod val="75000"/>
                  </a:schemeClr>
                </a:solidFill>
              </a:rPr>
              <a:t>Alter plant communities</a:t>
            </a:r>
          </a:p>
          <a:p>
            <a:r>
              <a:rPr lang="en-US" sz="2800" dirty="0" smtClean="0">
                <a:solidFill>
                  <a:schemeClr val="accent2">
                    <a:lumMod val="75000"/>
                  </a:schemeClr>
                </a:solidFill>
              </a:rPr>
              <a:t>Rapid Growth of Algae= Algal Bloom</a:t>
            </a:r>
          </a:p>
          <a:p>
            <a:pPr lvl="1"/>
            <a:r>
              <a:rPr lang="en-US" sz="2400" dirty="0" smtClean="0">
                <a:solidFill>
                  <a:schemeClr val="accent2">
                    <a:lumMod val="75000"/>
                  </a:schemeClr>
                </a:solidFill>
              </a:rPr>
              <a:t>Eventually die= increase in decomposition= </a:t>
            </a:r>
          </a:p>
          <a:p>
            <a:pPr lvl="1"/>
            <a:r>
              <a:rPr lang="en-US" sz="2400" dirty="0" smtClean="0">
                <a:solidFill>
                  <a:schemeClr val="accent2">
                    <a:lumMod val="75000"/>
                  </a:schemeClr>
                </a:solidFill>
              </a:rPr>
              <a:t>Reduce dissolved oxygen= Hypoxic conditions (low oxygen)= </a:t>
            </a:r>
          </a:p>
          <a:p>
            <a:pPr lvl="1"/>
            <a:r>
              <a:rPr lang="en-US" sz="2400" dirty="0">
                <a:solidFill>
                  <a:schemeClr val="accent2">
                    <a:lumMod val="75000"/>
                  </a:schemeClr>
                </a:solidFill>
              </a:rPr>
              <a:t>D</a:t>
            </a:r>
            <a:r>
              <a:rPr lang="en-US" sz="2400" dirty="0" smtClean="0">
                <a:solidFill>
                  <a:schemeClr val="accent2">
                    <a:lumMod val="75000"/>
                  </a:schemeClr>
                </a:solidFill>
              </a:rPr>
              <a:t>eath to fish and shellfish </a:t>
            </a:r>
          </a:p>
          <a:p>
            <a:endParaRPr lang="en-US" dirty="0" smtClean="0"/>
          </a:p>
          <a:p>
            <a:endParaRPr lang="en-US" dirty="0" smtClean="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676" y="1336546"/>
            <a:ext cx="5480896" cy="4105382"/>
          </a:xfrm>
          <a:prstGeom prst="rect">
            <a:avLst/>
          </a:prstGeom>
        </p:spPr>
      </p:pic>
      <p:sp>
        <p:nvSpPr>
          <p:cNvPr id="6" name="TextBox 5"/>
          <p:cNvSpPr txBox="1"/>
          <p:nvPr/>
        </p:nvSpPr>
        <p:spPr>
          <a:xfrm>
            <a:off x="8104909" y="5477555"/>
            <a:ext cx="3081646" cy="584775"/>
          </a:xfrm>
          <a:prstGeom prst="rect">
            <a:avLst/>
          </a:prstGeom>
          <a:noFill/>
        </p:spPr>
        <p:txBody>
          <a:bodyPr wrap="square" rtlCol="0">
            <a:spAutoFit/>
          </a:bodyPr>
          <a:lstStyle/>
          <a:p>
            <a:r>
              <a:rPr lang="en-US" sz="3200" dirty="0" smtClean="0">
                <a:solidFill>
                  <a:schemeClr val="accent2">
                    <a:lumMod val="75000"/>
                  </a:schemeClr>
                </a:solidFill>
              </a:rPr>
              <a:t>Lake Erie</a:t>
            </a:r>
            <a:endParaRPr lang="en-US" sz="3200" dirty="0">
              <a:solidFill>
                <a:schemeClr val="accent2">
                  <a:lumMod val="75000"/>
                </a:schemeClr>
              </a:solidFill>
            </a:endParaRPr>
          </a:p>
        </p:txBody>
      </p:sp>
    </p:spTree>
    <p:extLst>
      <p:ext uri="{BB962C8B-B14F-4D97-AF65-F5344CB8AC3E}">
        <p14:creationId xmlns:p14="http://schemas.microsoft.com/office/powerpoint/2010/main" val="1117686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TC103457510[[fn=Savon]]</Template>
  <TotalTime>280</TotalTime>
  <Words>1113</Words>
  <Application>Microsoft Office PowerPoint</Application>
  <PresentationFormat>Widescreen</PresentationFormat>
  <Paragraphs>143</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Book Antiqua</vt:lpstr>
      <vt:lpstr>Calibri</vt:lpstr>
      <vt:lpstr>Century Gothic</vt:lpstr>
      <vt:lpstr>Garamond</vt:lpstr>
      <vt:lpstr>Gill Sans</vt:lpstr>
      <vt:lpstr>Wingdings</vt:lpstr>
      <vt:lpstr>Savon</vt:lpstr>
      <vt:lpstr>PowerPoint Presentation</vt:lpstr>
      <vt:lpstr>Carbon, Hydrologic, Phosphorus Cycle 9/24 Obj. TSW identify the parts of the Carbon, Hydrologic and Phosphorus Cycle </vt:lpstr>
      <vt:lpstr>PowerPoint Presentation</vt:lpstr>
      <vt:lpstr>Carbon Cycle and GHG </vt:lpstr>
      <vt:lpstr>Why is this happening?!?</vt:lpstr>
      <vt:lpstr>Hydrologic Cycle </vt:lpstr>
      <vt:lpstr>Human Activities </vt:lpstr>
      <vt:lpstr>Phosphorus Cycle </vt:lpstr>
      <vt:lpstr>Too Much!</vt:lpstr>
      <vt:lpstr>PowerPoint Presentation</vt:lpstr>
      <vt:lpstr>In the News…</vt:lpstr>
      <vt:lpstr>Starting CH 7: Understanding Populations: 9/25 Obj. TSW learn about how populations growth rate is measured, and how graphs can represent how populations grow. P. 56NB</vt:lpstr>
      <vt:lpstr>How do Populations change in size</vt:lpstr>
      <vt:lpstr>Factors that Regulate Population Abundance and Distribution</vt:lpstr>
      <vt:lpstr>Exponential Growth Model</vt:lpstr>
      <vt:lpstr>Exponential Growth Model</vt:lpstr>
      <vt:lpstr>Do the Math</vt:lpstr>
      <vt:lpstr>Answer!</vt:lpstr>
      <vt:lpstr>Reproductive Strategies</vt:lpstr>
      <vt:lpstr>Logistic Growth Model</vt:lpstr>
      <vt:lpstr>Growth and decline of Reindeer population</vt:lpstr>
      <vt:lpstr>Variations of the Logistic Model</vt:lpstr>
      <vt:lpstr>PowerPoint Presentation</vt:lpstr>
      <vt:lpstr>K- selected vs. r-selected</vt:lpstr>
      <vt:lpstr>Survivorship Curves</vt:lpstr>
      <vt:lpstr>Eutrophication 9/26 Obj. TSW identify why nitrogen-based fertilizers are heavily used in industrial practices and effects of run-off from agricultural land pg. 58</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McAllister</dc:creator>
  <cp:lastModifiedBy>Jennifer McAllister</cp:lastModifiedBy>
  <cp:revision>25</cp:revision>
  <dcterms:created xsi:type="dcterms:W3CDTF">2014-09-23T12:15:10Z</dcterms:created>
  <dcterms:modified xsi:type="dcterms:W3CDTF">2014-09-24T20:12:13Z</dcterms:modified>
</cp:coreProperties>
</file>