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8" r:id="rId2"/>
    <p:sldId id="256" r:id="rId3"/>
    <p:sldId id="257" r:id="rId4"/>
    <p:sldId id="261" r:id="rId5"/>
    <p:sldId id="259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64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60"/>
  </p:normalViewPr>
  <p:slideViewPr>
    <p:cSldViewPr>
      <p:cViewPr varScale="1">
        <p:scale>
          <a:sx n="109" d="100"/>
          <a:sy n="109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F01A83-4C0F-4E86-BB59-595D48E8B252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F30E0B0A-45DB-4003-B8B9-2F64CD98C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52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E9B0-B30F-4F89-8952-CC1B5D4D8555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EB6B3-CBF5-4787-831F-734FA2E40D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rl.noaa.gov/psd/people/joseph.barsugli/anim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rl.noaa.gov/gmd/infodata/lesson_plan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theozonehole.com/coriolis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8/26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&amp; Intro Ms. Funk</a:t>
            </a:r>
          </a:p>
          <a:p>
            <a:r>
              <a:rPr lang="en-US" dirty="0" smtClean="0"/>
              <a:t>PPT: ATM &amp; Soils</a:t>
            </a:r>
          </a:p>
          <a:p>
            <a:r>
              <a:rPr lang="en-US" dirty="0" smtClean="0"/>
              <a:t>Quiz</a:t>
            </a:r>
          </a:p>
          <a:p>
            <a:r>
              <a:rPr lang="en-US" dirty="0" smtClean="0"/>
              <a:t>Greenhouse &amp; gardens when meet?</a:t>
            </a:r>
          </a:p>
          <a:p>
            <a:r>
              <a:rPr lang="en-US" dirty="0" smtClean="0"/>
              <a:t>Bring soil, sand, gravel, shoe boxes, </a:t>
            </a:r>
            <a:r>
              <a:rPr lang="en-US" dirty="0" err="1" smtClean="0"/>
              <a:t>hoola</a:t>
            </a:r>
            <a:r>
              <a:rPr lang="en-US" dirty="0" smtClean="0"/>
              <a:t> hoops, spoons, 2 – liter bottles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0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solidFill>
                  <a:schemeClr val="folHlink"/>
                </a:solidFill>
                <a:latin typeface="AR DARLING" pitchFamily="2" charset="0"/>
              </a:rPr>
              <a:t>The Soil Triangle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Rockwell" pitchFamily="18" charset="0"/>
              </a:rPr>
              <a:t>Use </a:t>
            </a:r>
            <a:r>
              <a:rPr lang="en-US" dirty="0" smtClean="0">
                <a:solidFill>
                  <a:schemeClr val="hlink"/>
                </a:solidFill>
                <a:latin typeface="Rockwell" pitchFamily="18" charset="0"/>
              </a:rPr>
              <a:t>Soil Triangle</a:t>
            </a:r>
            <a:r>
              <a:rPr lang="en-US" dirty="0" smtClean="0">
                <a:latin typeface="Rockwell" pitchFamily="18" charset="0"/>
              </a:rPr>
              <a:t> to triangulate and pinpoint type of soil based on the (separated) sand, silt, and clay %.</a:t>
            </a:r>
          </a:p>
          <a:p>
            <a:pPr eaLnBrk="1" hangingPunct="1"/>
            <a:r>
              <a:rPr lang="en-US" dirty="0" smtClean="0">
                <a:latin typeface="Rockwell" pitchFamily="18" charset="0"/>
              </a:rPr>
              <a:t>Determine first the clay percent</a:t>
            </a:r>
          </a:p>
          <a:p>
            <a:pPr eaLnBrk="1" hangingPunct="1"/>
            <a:r>
              <a:rPr lang="en-US" dirty="0" smtClean="0">
                <a:latin typeface="Rockwell" pitchFamily="18" charset="0"/>
              </a:rPr>
              <a:t>Then the silt…</a:t>
            </a:r>
          </a:p>
          <a:p>
            <a:pPr eaLnBrk="1" hangingPunct="1"/>
            <a:r>
              <a:rPr lang="en-US" dirty="0" smtClean="0">
                <a:latin typeface="Rockwell" pitchFamily="18" charset="0"/>
              </a:rPr>
              <a:t>Then the sand</a:t>
            </a:r>
          </a:p>
        </p:txBody>
      </p:sp>
    </p:spTree>
    <p:extLst>
      <p:ext uri="{BB962C8B-B14F-4D97-AF65-F5344CB8AC3E}">
        <p14:creationId xmlns:p14="http://schemas.microsoft.com/office/powerpoint/2010/main" val="4003492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solidFill>
                  <a:schemeClr val="folHlink"/>
                </a:solidFill>
                <a:latin typeface="AR DARLING" pitchFamily="2" charset="0"/>
              </a:rPr>
              <a:t>The Soil Triangle</a:t>
            </a: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00200"/>
            <a:ext cx="5029200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1000" y="1600200"/>
            <a:ext cx="26670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Rockwell" pitchFamily="18" charset="0"/>
              </a:rPr>
              <a:t>OK, let’s try it: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Rockwell" pitchFamily="18" charset="0"/>
              </a:rPr>
              <a:t>Determine the type of soil if it has 30% clay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" y="4495800"/>
            <a:ext cx="1905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C8208"/>
                </a:solidFill>
                <a:latin typeface="Rockwell" pitchFamily="18" charset="0"/>
              </a:rPr>
              <a:t>Silty Clay Loam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4343400" y="4495800"/>
            <a:ext cx="33528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5791200" y="2133600"/>
            <a:ext cx="2133600" cy="36576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6477000" y="4114800"/>
            <a:ext cx="914400" cy="1676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990600" y="32766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Rockwell" pitchFamily="18" charset="0"/>
              </a:rPr>
              <a:t>60% silt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990600" y="3657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Rockwell" pitchFamily="18" charset="0"/>
              </a:rPr>
              <a:t>and 10% sand</a:t>
            </a:r>
          </a:p>
        </p:txBody>
      </p:sp>
    </p:spTree>
    <p:extLst>
      <p:ext uri="{BB962C8B-B14F-4D97-AF65-F5344CB8AC3E}">
        <p14:creationId xmlns:p14="http://schemas.microsoft.com/office/powerpoint/2010/main" val="575316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 animBg="1"/>
      <p:bldP spid="7178" grpId="0" animBg="1"/>
      <p:bldP spid="7179" grpId="0" animBg="1"/>
      <p:bldP spid="7180" grpId="0"/>
      <p:bldP spid="71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solidFill>
                  <a:schemeClr val="folHlink"/>
                </a:solidFill>
                <a:latin typeface="AR DARLING" pitchFamily="2" charset="0"/>
              </a:rPr>
              <a:t>The Soil Triangle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00200"/>
            <a:ext cx="5029200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2667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Rockwell" pitchFamily="18" charset="0"/>
              </a:rPr>
              <a:t>OK, you try it: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Rockwell" pitchFamily="18" charset="0"/>
              </a:rPr>
              <a:t>Determine the type of soil if it has 25% clay, 35% silt, and 40% sand.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C8208"/>
                </a:solidFill>
                <a:latin typeface="Rockwell" pitchFamily="18" charset="0"/>
              </a:rPr>
              <a:t>What is it?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89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ENSO 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El Niño –Southern Oscillation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Conditions where the water near the equator in the Pacific Ocean are warmer than normal</a:t>
            </a:r>
          </a:p>
          <a:p>
            <a:r>
              <a:rPr lang="en-US" dirty="0" smtClean="0"/>
              <a:t>Increased rainfall in the southern US.</a:t>
            </a:r>
          </a:p>
          <a:p>
            <a:r>
              <a:rPr lang="en-US" dirty="0" smtClean="0"/>
              <a:t>La Niña is the colder phase along the equator of the Pacific Ocean, with less rainfall.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6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/>
              <a:t>Percent Change </a:t>
            </a:r>
            <a:br>
              <a:rPr lang="en-US" sz="2700" b="1" dirty="0"/>
            </a:br>
            <a:r>
              <a:rPr lang="en-US" sz="2700" dirty="0"/>
              <a:t>Percent change can be defined as the amount of change over time based on a starting point. The following formula can be used. </a:t>
            </a:r>
            <a:br>
              <a:rPr lang="en-US" sz="2700" dirty="0"/>
            </a:br>
            <a:r>
              <a:rPr lang="en-US" sz="2700" dirty="0"/>
              <a:t>Percent change is looking at V = Value; T = Time </a:t>
            </a:r>
            <a:br>
              <a:rPr lang="en-US" sz="2700" dirty="0"/>
            </a:br>
            <a:r>
              <a:rPr lang="en-US" sz="2700" u="sng" dirty="0"/>
              <a:t>V2 – V1 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>		</a:t>
            </a:r>
            <a:r>
              <a:rPr lang="en-US" sz="2700" dirty="0" err="1" smtClean="0"/>
              <a:t>V1</a:t>
            </a:r>
            <a:r>
              <a:rPr lang="en-US" sz="2700" dirty="0" smtClean="0"/>
              <a:t> 	  x </a:t>
            </a:r>
            <a:r>
              <a:rPr lang="en-US" sz="2700" dirty="0"/>
              <a:t>100 =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		</a:t>
            </a:r>
            <a:r>
              <a:rPr lang="en-US" u="sng" dirty="0" smtClean="0">
                <a:solidFill>
                  <a:schemeClr val="tx1"/>
                </a:solidFill>
              </a:rPr>
              <a:t>Whole – part</a:t>
            </a:r>
            <a:r>
              <a:rPr lang="en-US" dirty="0" smtClean="0">
                <a:solidFill>
                  <a:schemeClr val="tx1"/>
                </a:solidFill>
              </a:rPr>
              <a:t>	x 100 =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Original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Doubling Time / Rule of 70</a:t>
            </a:r>
          </a:p>
          <a:p>
            <a:r>
              <a:rPr lang="en-US" smtClean="0">
                <a:solidFill>
                  <a:schemeClr val="tx1"/>
                </a:solidFill>
              </a:rPr>
              <a:t>70/rate = years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Atmosphere &amp; Soils 8/26</a:t>
            </a:r>
            <a:br>
              <a:rPr lang="en-US" sz="2800" dirty="0" smtClean="0"/>
            </a:br>
            <a:r>
              <a:rPr lang="en-US" sz="2800" dirty="0" smtClean="0"/>
              <a:t>Obj. TSW  review how to do math problems involving </a:t>
            </a:r>
            <a:r>
              <a:rPr lang="en-US" sz="2800" dirty="0" err="1" smtClean="0"/>
              <a:t>Env</a:t>
            </a:r>
            <a:r>
              <a:rPr lang="en-US" sz="2800" dirty="0" smtClean="0"/>
              <a:t>. </a:t>
            </a:r>
            <a:r>
              <a:rPr lang="en-US" sz="2800" dirty="0" err="1" smtClean="0"/>
              <a:t>Sci</a:t>
            </a:r>
            <a:r>
              <a:rPr lang="en-US" sz="2800" dirty="0" smtClean="0"/>
              <a:t>, take notes on Atm. &amp; Soils </a:t>
            </a:r>
            <a:r>
              <a:rPr lang="en-US" sz="2800" dirty="0" err="1" smtClean="0"/>
              <a:t>ppt</a:t>
            </a:r>
            <a:r>
              <a:rPr lang="en-US" sz="2800" dirty="0" smtClean="0"/>
              <a:t>, then do well on the quiz. P. 12NB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6934200" cy="46021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400" dirty="0" smtClean="0"/>
              <a:t>Since the Industrial Revolution CO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has  increased from 280 ppm to 380 ppm.  What is the percent change?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Parts of an old growth forest were cleared, in vacant groves, seedlings were planted.  If the seedlings double in size every fourteen years, what % growth can the Forest service expect to see each year?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List the Regions of the Earth’s atmosphere.  Which region does global warming to occur?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447800"/>
            <a:ext cx="2590800" cy="3045922"/>
          </a:xfrm>
          <a:prstGeom prst="rect">
            <a:avLst/>
          </a:prstGeom>
          <a:noFill/>
        </p:spPr>
      </p:pic>
      <p:pic>
        <p:nvPicPr>
          <p:cNvPr id="1026" name="Picture 2" descr="http://www.esrl.noaa.gov/gmd/infodata/lesson_plans/images/CG_Figure_6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205652"/>
            <a:ext cx="2352675" cy="263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Layers of the Atmosphere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592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Exosphere in the highest &amp; is above the thermosphere.</a:t>
            </a:r>
          </a:p>
          <a:p>
            <a:r>
              <a:rPr lang="en-US" sz="2400" dirty="0" smtClean="0"/>
              <a:t>Stratosphere &amp; Thermosphere increase in temperature.</a:t>
            </a:r>
          </a:p>
          <a:p>
            <a:r>
              <a:rPr lang="en-US" sz="2400" dirty="0" err="1" smtClean="0"/>
              <a:t>Trophosphere</a:t>
            </a:r>
            <a:r>
              <a:rPr lang="en-US" sz="2400" dirty="0" smtClean="0"/>
              <a:t> is lowest &amp; where global warming occurs &amp; where the most oxygen is found.</a:t>
            </a:r>
          </a:p>
          <a:p>
            <a:r>
              <a:rPr lang="en-US" sz="2400" dirty="0" smtClean="0"/>
              <a:t>Stratosphere is where the Ozone (O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 is.</a:t>
            </a:r>
          </a:p>
          <a:p>
            <a:r>
              <a:rPr lang="en-US" sz="2400" dirty="0" smtClean="0"/>
              <a:t>Composition</a:t>
            </a:r>
          </a:p>
          <a:p>
            <a:pPr marL="0" indent="0">
              <a:buNone/>
            </a:pPr>
            <a:r>
              <a:rPr lang="en-US" sz="2400" dirty="0"/>
              <a:t>o</a:t>
            </a:r>
            <a:r>
              <a:rPr lang="en-US" sz="2400" dirty="0" smtClean="0"/>
              <a:t>f the </a:t>
            </a:r>
            <a:r>
              <a:rPr lang="en-US" sz="2400" dirty="0" err="1" smtClean="0"/>
              <a:t>Atm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21% O</a:t>
            </a:r>
            <a:r>
              <a:rPr lang="en-US" sz="2400" baseline="-25000" dirty="0" smtClean="0"/>
              <a:t>2</a:t>
            </a:r>
          </a:p>
          <a:p>
            <a:pPr marL="0" indent="0">
              <a:buNone/>
            </a:pPr>
            <a:r>
              <a:rPr lang="en-US" sz="2400" dirty="0" smtClean="0"/>
              <a:t>78% N</a:t>
            </a:r>
            <a:r>
              <a:rPr lang="en-US" sz="2400" baseline="-25000" dirty="0" smtClean="0"/>
              <a:t>2</a:t>
            </a:r>
          </a:p>
          <a:p>
            <a:pPr marL="0" indent="0">
              <a:buNone/>
            </a:pPr>
            <a:r>
              <a:rPr lang="en-US" sz="2400" dirty="0" smtClean="0"/>
              <a:t>1% CO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pic>
        <p:nvPicPr>
          <p:cNvPr id="3073" name="Picture 1" descr="http://www.windows2universe.org/earth/Atmosphere/images/mesosphere_diagram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109" y="2667000"/>
            <a:ext cx="6677891" cy="408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23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Atmosphere 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www.ucar.edu/learn/images/fastcir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85900"/>
            <a:ext cx="62484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heozonehole.com/images/gaspco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254" y="1295400"/>
            <a:ext cx="3686175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Coriolis</a:t>
            </a:r>
            <a:r>
              <a:rPr lang="en-US" dirty="0" smtClean="0"/>
              <a:t> Effect &amp; Global Air 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Effects wind patterns and air currents.</a:t>
            </a:r>
          </a:p>
          <a:p>
            <a:r>
              <a:rPr lang="en-US" sz="2400" dirty="0" smtClean="0"/>
              <a:t>Three important properties of Air Circulation:</a:t>
            </a:r>
          </a:p>
          <a:p>
            <a:pPr lvl="1"/>
            <a:r>
              <a:rPr lang="en-US" sz="2400" dirty="0" smtClean="0"/>
              <a:t>Cold air sinks, due to its density</a:t>
            </a:r>
          </a:p>
          <a:p>
            <a:pPr lvl="1"/>
            <a:r>
              <a:rPr lang="en-US" sz="2400" dirty="0" smtClean="0"/>
              <a:t>Warm air rises, it expands &amp; cools</a:t>
            </a:r>
          </a:p>
          <a:p>
            <a:pPr lvl="1"/>
            <a:r>
              <a:rPr lang="en-US" sz="2400" dirty="0" smtClean="0"/>
              <a:t>Warm air can hold more water vapor</a:t>
            </a:r>
          </a:p>
          <a:p>
            <a:pPr lvl="2"/>
            <a:r>
              <a:rPr lang="en-US" sz="2000" dirty="0" smtClean="0"/>
              <a:t>When it cools the vapor phase changes </a:t>
            </a:r>
          </a:p>
          <a:p>
            <a:pPr marL="914400" lvl="2" indent="0">
              <a:buNone/>
            </a:pPr>
            <a:r>
              <a:rPr lang="en-US" sz="2000" dirty="0" smtClean="0"/>
              <a:t>To liquid water in the form of rain,</a:t>
            </a:r>
          </a:p>
          <a:p>
            <a:pPr marL="914400" lvl="2" indent="0">
              <a:buNone/>
            </a:pPr>
            <a:r>
              <a:rPr lang="en-US" sz="2000" dirty="0"/>
              <a:t>s</a:t>
            </a:r>
            <a:r>
              <a:rPr lang="en-US" sz="2000" dirty="0" smtClean="0"/>
              <a:t>now, or fog. </a:t>
            </a:r>
          </a:p>
          <a:p>
            <a:pPr marL="571500" indent="-457200"/>
            <a:r>
              <a:rPr lang="en-US" sz="2400" dirty="0" smtClean="0"/>
              <a:t>Air moves from high pressure to low pressure,</a:t>
            </a:r>
          </a:p>
          <a:p>
            <a:pPr marL="114300" indent="0">
              <a:buNone/>
            </a:pPr>
            <a:r>
              <a:rPr lang="en-US" sz="2400" dirty="0" smtClean="0"/>
              <a:t> WIND.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351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0" y="0"/>
            <a:ext cx="8229600" cy="762000"/>
          </a:xfrm>
        </p:spPr>
        <p:txBody>
          <a:bodyPr/>
          <a:lstStyle/>
          <a:p>
            <a:r>
              <a:rPr lang="en-US" dirty="0" smtClean="0"/>
              <a:t>Weather &amp;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364163"/>
          </a:xfrm>
        </p:spPr>
        <p:txBody>
          <a:bodyPr/>
          <a:lstStyle/>
          <a:p>
            <a:r>
              <a:rPr lang="en-US" dirty="0" smtClean="0"/>
              <a:t>Factors that determine climate:  latitude (distance from the equator), global air circulation patterns oceanic circulation patterns, topography, solar activity &amp; volcanic activity (SO</a:t>
            </a:r>
            <a:r>
              <a:rPr lang="en-US" baseline="-25000" dirty="0" smtClean="0"/>
              <a:t>2 </a:t>
            </a:r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O + dust = ↓Temp.).  Equator 0° Latitude, North Pole 90° North, South Pole 90° South</a:t>
            </a:r>
          </a:p>
          <a:p>
            <a:r>
              <a:rPr lang="en-US" dirty="0" smtClean="0"/>
              <a:t>Low latitudes receive more solar energy</a:t>
            </a:r>
          </a:p>
          <a:p>
            <a:r>
              <a:rPr lang="en-US" dirty="0" smtClean="0"/>
              <a:t>High latitudes receive the least and have the greatest fluctuation in solar energy with respect to temperature.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26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solidFill>
                  <a:schemeClr val="folHlink"/>
                </a:solidFill>
                <a:latin typeface="AR DARLING" pitchFamily="2" charset="0"/>
              </a:rPr>
              <a:t>Composition of Soils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Rockwell" pitchFamily="18" charset="0"/>
              </a:rPr>
              <a:t>Soils are generally classified according to the percentage of SAND, SILT, and CLAY is in the sample.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  <a:latin typeface="Rockwell" pitchFamily="18" charset="0"/>
              </a:rPr>
              <a:t>SAND</a:t>
            </a:r>
            <a:r>
              <a:rPr lang="en-US" dirty="0" smtClean="0">
                <a:latin typeface="Rockwell" pitchFamily="18" charset="0"/>
              </a:rPr>
              <a:t> is generally classified as particles that range from 1/16 to 2 mm in size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  <a:latin typeface="Rockwell" pitchFamily="18" charset="0"/>
              </a:rPr>
              <a:t>SILT</a:t>
            </a:r>
            <a:r>
              <a:rPr lang="en-US" dirty="0" smtClean="0">
                <a:latin typeface="Rockwell" pitchFamily="18" charset="0"/>
              </a:rPr>
              <a:t> is generally classified as particles that range from 1/256 to1/16 mm in size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  <a:latin typeface="Rockwell" pitchFamily="18" charset="0"/>
              </a:rPr>
              <a:t>CLAY</a:t>
            </a:r>
            <a:r>
              <a:rPr lang="en-US" dirty="0" smtClean="0">
                <a:latin typeface="Rockwell" pitchFamily="18" charset="0"/>
              </a:rPr>
              <a:t> is generally classified as particles that are smaller than 1/256 mm in size</a:t>
            </a:r>
          </a:p>
        </p:txBody>
      </p:sp>
    </p:spTree>
    <p:extLst>
      <p:ext uri="{BB962C8B-B14F-4D97-AF65-F5344CB8AC3E}">
        <p14:creationId xmlns:p14="http://schemas.microsoft.com/office/powerpoint/2010/main" val="3952322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folHlink"/>
                </a:solidFill>
                <a:latin typeface="AR DARLING" pitchFamily="2" charset="0"/>
              </a:rPr>
              <a:t>Types of Soils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Rockwell" pitchFamily="18" charset="0"/>
              </a:rPr>
              <a:t>Soils are named by their composition.  Some are easy:</a:t>
            </a:r>
          </a:p>
          <a:p>
            <a:pPr eaLnBrk="1" hangingPunct="1"/>
            <a:r>
              <a:rPr lang="en-US" dirty="0" err="1" smtClean="0">
                <a:latin typeface="Rockwell" pitchFamily="18" charset="0"/>
              </a:rPr>
              <a:t>Silty</a:t>
            </a:r>
            <a:r>
              <a:rPr lang="en-US" dirty="0" smtClean="0">
                <a:latin typeface="Rockwell" pitchFamily="18" charset="0"/>
              </a:rPr>
              <a:t> Clay…</a:t>
            </a:r>
          </a:p>
          <a:p>
            <a:pPr eaLnBrk="1" hangingPunct="1"/>
            <a:r>
              <a:rPr lang="en-US" dirty="0" smtClean="0">
                <a:latin typeface="Rockwell" pitchFamily="18" charset="0"/>
              </a:rPr>
              <a:t>Sandy Clay…</a:t>
            </a:r>
          </a:p>
          <a:p>
            <a:pPr eaLnBrk="1" hangingPunct="1"/>
            <a:r>
              <a:rPr lang="en-US" dirty="0" smtClean="0">
                <a:solidFill>
                  <a:schemeClr val="hlink"/>
                </a:solidFill>
                <a:latin typeface="Rockwell" pitchFamily="18" charset="0"/>
              </a:rPr>
              <a:t>Loam</a:t>
            </a:r>
            <a:r>
              <a:rPr lang="en-US" dirty="0" smtClean="0">
                <a:latin typeface="Rockwell" pitchFamily="18" charset="0"/>
              </a:rPr>
              <a:t>: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133600" y="3886200"/>
            <a:ext cx="70104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Rockwell" pitchFamily="18" charset="0"/>
              </a:rPr>
              <a:t>Soil that is composed of a relatively even conc. of sand, silt, and clay, usually about 40-40-20%.</a:t>
            </a:r>
          </a:p>
        </p:txBody>
      </p:sp>
    </p:spTree>
    <p:extLst>
      <p:ext uri="{BB962C8B-B14F-4D97-AF65-F5344CB8AC3E}">
        <p14:creationId xmlns:p14="http://schemas.microsoft.com/office/powerpoint/2010/main" val="869840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594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Agenda 8/26</vt:lpstr>
      <vt:lpstr>Percent Change  Percent change can be defined as the amount of change over time based on a starting point. The following formula can be used.  Percent change is looking at V = Value; T = Time  V2 – V1    V1    x 100 =  </vt:lpstr>
      <vt:lpstr>Atmosphere &amp; Soils 8/26 Obj. TSW  review how to do math problems involving Env. Sci, take notes on Atm. &amp; Soils ppt, then do well on the quiz. P. 12NB</vt:lpstr>
      <vt:lpstr>Layers of the Atmosphere</vt:lpstr>
      <vt:lpstr>Atmosphere Circulation</vt:lpstr>
      <vt:lpstr>Coriolis Effect &amp; Global Air Circulation</vt:lpstr>
      <vt:lpstr>Weather &amp; Climate</vt:lpstr>
      <vt:lpstr>Composition of Soils</vt:lpstr>
      <vt:lpstr>Types of Soils</vt:lpstr>
      <vt:lpstr>The Soil Triangle</vt:lpstr>
      <vt:lpstr>The Soil Triangle</vt:lpstr>
      <vt:lpstr>The Soil Triangle</vt:lpstr>
      <vt:lpstr>ENSO  El Niño –Southern Oscillation</vt:lpstr>
    </vt:vector>
  </TitlesOfParts>
  <Company>WUSD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Change  Percent change can be defined as the amount of change over time based on a starting point. The following formula can be used.  Percent change is looking at V = Value; T = Time  V2 – V1  V1  x 100 =</dc:title>
  <dc:creator>WUSD</dc:creator>
  <cp:lastModifiedBy>Jennifer Marie McAllister</cp:lastModifiedBy>
  <cp:revision>21</cp:revision>
  <cp:lastPrinted>2013-08-26T01:34:26Z</cp:lastPrinted>
  <dcterms:created xsi:type="dcterms:W3CDTF">2013-08-25T19:33:33Z</dcterms:created>
  <dcterms:modified xsi:type="dcterms:W3CDTF">2013-08-26T01:39:51Z</dcterms:modified>
</cp:coreProperties>
</file>