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7" r:id="rId5"/>
    <p:sldId id="261" r:id="rId6"/>
    <p:sldId id="269" r:id="rId7"/>
    <p:sldId id="272" r:id="rId8"/>
    <p:sldId id="273" r:id="rId9"/>
    <p:sldId id="277" r:id="rId10"/>
    <p:sldId id="268" r:id="rId11"/>
    <p:sldId id="262" r:id="rId12"/>
    <p:sldId id="278" r:id="rId13"/>
    <p:sldId id="274" r:id="rId14"/>
    <p:sldId id="276" r:id="rId15"/>
    <p:sldId id="279" r:id="rId16"/>
    <p:sldId id="280" r:id="rId17"/>
    <p:sldId id="281" r:id="rId18"/>
    <p:sldId id="282" r:id="rId19"/>
    <p:sldId id="283" r:id="rId20"/>
    <p:sldId id="275" r:id="rId21"/>
    <p:sldId id="258" r:id="rId22"/>
    <p:sldId id="259" r:id="rId23"/>
    <p:sldId id="270" r:id="rId24"/>
    <p:sldId id="263" r:id="rId25"/>
    <p:sldId id="264" r:id="rId26"/>
    <p:sldId id="265" r:id="rId27"/>
    <p:sldId id="266" r:id="rId28"/>
    <p:sldId id="284" r:id="rId29"/>
    <p:sldId id="285" r:id="rId30"/>
    <p:sldId id="286" r:id="rId31"/>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Carrying Capacity</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Deer</c:v>
                </c:pt>
              </c:strCache>
            </c:strRef>
          </c:tx>
          <c:spPr>
            <a:solidFill>
              <a:schemeClr val="accent1"/>
            </a:solidFill>
            <a:ln>
              <a:noFill/>
            </a:ln>
            <a:effectLst/>
          </c:spPr>
          <c:invertIfNegative val="0"/>
          <c:cat>
            <c:numRef>
              <c:f>Sheet1!$A$2:$A$12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Sheet1!$B$2:$B$12</c:f>
              <c:numCache>
                <c:formatCode>General</c:formatCode>
                <c:ptCount val="11"/>
                <c:pt idx="0">
                  <c:v>12</c:v>
                </c:pt>
                <c:pt idx="1">
                  <c:v>16</c:v>
                </c:pt>
                <c:pt idx="2">
                  <c:v>10</c:v>
                </c:pt>
                <c:pt idx="3">
                  <c:v>14</c:v>
                </c:pt>
                <c:pt idx="4">
                  <c:v>2</c:v>
                </c:pt>
                <c:pt idx="5">
                  <c:v>4</c:v>
                </c:pt>
                <c:pt idx="6">
                  <c:v>6</c:v>
                </c:pt>
                <c:pt idx="7">
                  <c:v>10</c:v>
                </c:pt>
                <c:pt idx="8">
                  <c:v>8</c:v>
                </c:pt>
                <c:pt idx="9">
                  <c:v>8</c:v>
                </c:pt>
                <c:pt idx="10">
                  <c:v>7</c:v>
                </c:pt>
              </c:numCache>
            </c:numRef>
          </c:val>
        </c:ser>
        <c:ser>
          <c:idx val="1"/>
          <c:order val="1"/>
          <c:tx>
            <c:strRef>
              <c:f>Sheet1!$C$1</c:f>
              <c:strCache>
                <c:ptCount val="1"/>
                <c:pt idx="0">
                  <c:v>Resource</c:v>
                </c:pt>
              </c:strCache>
            </c:strRef>
          </c:tx>
          <c:spPr>
            <a:solidFill>
              <a:schemeClr val="accent2"/>
            </a:solidFill>
            <a:ln>
              <a:noFill/>
            </a:ln>
            <a:effectLst/>
          </c:spPr>
          <c:invertIfNegative val="0"/>
          <c:cat>
            <c:numRef>
              <c:f>Sheet1!$A$2:$A$12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Sheet1!$C$2:$C$12</c:f>
              <c:numCache>
                <c:formatCode>General</c:formatCode>
                <c:ptCount val="11"/>
                <c:pt idx="0">
                  <c:v>12</c:v>
                </c:pt>
                <c:pt idx="1">
                  <c:v>8</c:v>
                </c:pt>
                <c:pt idx="2">
                  <c:v>16</c:v>
                </c:pt>
                <c:pt idx="3">
                  <c:v>12</c:v>
                </c:pt>
                <c:pt idx="4">
                  <c:v>22</c:v>
                </c:pt>
                <c:pt idx="5">
                  <c:v>20</c:v>
                </c:pt>
                <c:pt idx="6">
                  <c:v>18</c:v>
                </c:pt>
                <c:pt idx="7">
                  <c:v>16</c:v>
                </c:pt>
                <c:pt idx="8">
                  <c:v>16</c:v>
                </c:pt>
                <c:pt idx="9">
                  <c:v>16</c:v>
                </c:pt>
                <c:pt idx="10">
                  <c:v>16</c:v>
                </c:pt>
              </c:numCache>
            </c:numRef>
          </c:val>
        </c:ser>
        <c:ser>
          <c:idx val="2"/>
          <c:order val="2"/>
          <c:tx>
            <c:strRef>
              <c:f>Sheet1!$D$1</c:f>
              <c:strCache>
                <c:ptCount val="1"/>
                <c:pt idx="0">
                  <c:v>Wolf</c:v>
                </c:pt>
              </c:strCache>
            </c:strRef>
          </c:tx>
          <c:spPr>
            <a:solidFill>
              <a:schemeClr val="accent3"/>
            </a:solidFill>
            <a:ln>
              <a:noFill/>
            </a:ln>
            <a:effectLst/>
          </c:spPr>
          <c:invertIfNegative val="0"/>
          <c:cat>
            <c:numRef>
              <c:f>Sheet1!$A$2:$A$12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Sheet1!$D$2:$D$12</c:f>
              <c:numCache>
                <c:formatCode>General</c:formatCode>
                <c:ptCount val="11"/>
                <c:pt idx="8">
                  <c:v>1</c:v>
                </c:pt>
                <c:pt idx="9">
                  <c:v>2</c:v>
                </c:pt>
                <c:pt idx="10">
                  <c:v>3</c:v>
                </c:pt>
              </c:numCache>
            </c:numRef>
          </c:val>
        </c:ser>
        <c:dLbls>
          <c:showLegendKey val="0"/>
          <c:showVal val="0"/>
          <c:showCatName val="0"/>
          <c:showSerName val="0"/>
          <c:showPercent val="0"/>
          <c:showBubbleSize val="0"/>
        </c:dLbls>
        <c:gapWidth val="219"/>
        <c:overlap val="-27"/>
        <c:axId val="83007336"/>
        <c:axId val="186565024"/>
      </c:barChart>
      <c:catAx>
        <c:axId val="8300733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Generations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6565024"/>
        <c:crosses val="autoZero"/>
        <c:auto val="1"/>
        <c:lblAlgn val="ctr"/>
        <c:lblOffset val="100"/>
        <c:noMultiLvlLbl val="0"/>
      </c:catAx>
      <c:valAx>
        <c:axId val="186565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Number of Organisms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007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AEAD4-80CC-4312-94D2-016DBFA8362B}"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390406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EAD4-80CC-4312-94D2-016DBFA8362B}"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248401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EAD4-80CC-4312-94D2-016DBFA8362B}"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42126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AEAD4-80CC-4312-94D2-016DBFA8362B}"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87361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AEAD4-80CC-4312-94D2-016DBFA8362B}" type="datetimeFigureOut">
              <a:rPr lang="en-US" smtClean="0"/>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186570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AEAD4-80CC-4312-94D2-016DBFA8362B}"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50413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AEAD4-80CC-4312-94D2-016DBFA8362B}" type="datetimeFigureOut">
              <a:rPr lang="en-US" smtClean="0"/>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7877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AEAD4-80CC-4312-94D2-016DBFA8362B}" type="datetimeFigureOut">
              <a:rPr lang="en-US" smtClean="0"/>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371965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AEAD4-80CC-4312-94D2-016DBFA8362B}" type="datetimeFigureOut">
              <a:rPr lang="en-US" smtClean="0"/>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39655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AEAD4-80CC-4312-94D2-016DBFA8362B}"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45256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AEAD4-80CC-4312-94D2-016DBFA8362B}" type="datetimeFigureOut">
              <a:rPr lang="en-US" smtClean="0"/>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F6249-2801-4055-8C8E-C144C87F74BB}" type="slidenum">
              <a:rPr lang="en-US" smtClean="0"/>
              <a:t>‹#›</a:t>
            </a:fld>
            <a:endParaRPr lang="en-US"/>
          </a:p>
        </p:txBody>
      </p:sp>
    </p:spTree>
    <p:extLst>
      <p:ext uri="{BB962C8B-B14F-4D97-AF65-F5344CB8AC3E}">
        <p14:creationId xmlns:p14="http://schemas.microsoft.com/office/powerpoint/2010/main" val="204536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EAD4-80CC-4312-94D2-016DBFA8362B}" type="datetimeFigureOut">
              <a:rPr lang="en-US" smtClean="0"/>
              <a:t>10/1/2015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F6249-2801-4055-8C8E-C144C87F74BB}" type="slidenum">
              <a:rPr lang="en-US" smtClean="0"/>
              <a:t>‹#›</a:t>
            </a:fld>
            <a:endParaRPr lang="en-US"/>
          </a:p>
        </p:txBody>
      </p:sp>
    </p:spTree>
    <p:extLst>
      <p:ext uri="{BB962C8B-B14F-4D97-AF65-F5344CB8AC3E}">
        <p14:creationId xmlns:p14="http://schemas.microsoft.com/office/powerpoint/2010/main" val="390981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Biomagnification&amp;tpr=10&amp;ctype=videos" TargetMode="External"/><Relationship Id="rId2" Type="http://schemas.openxmlformats.org/officeDocument/2006/relationships/hyperlink" Target="http://www.search.ask.com/search?psv=&amp;apn_dbr=ie_11.0.9600.17126&amp;apn_dtid=%5eOSJ000%5eYY%5eUS&amp;itbv=12.18.0.82&amp;p2=%5eBBD%5eOSJ000%5eYY%5eUS&amp;apn_ptnrs=BBD&amp;o=APN11405&amp;gct=kwd&amp;pf=V7&amp;tpid=ORJ-SPE&amp;trgb=IE&amp;pt=tb&amp;apn_uid=D4DD15C1-F13B-4505-B8D2-1C9D25B67B18&amp;doi=2014-11-03&amp;q=the+day+they+parachuted+cats+into+borneo+&amp;tpr=10&amp;ctype=videos" TargetMode="External"/><Relationship Id="rId1" Type="http://schemas.openxmlformats.org/officeDocument/2006/relationships/slideLayout" Target="../slideLayouts/slideLayout5.xml"/><Relationship Id="rId5" Type="http://schemas.openxmlformats.org/officeDocument/2006/relationships/hyperlink" Target="http://www.skidmore.edu/~mmarx/ScribSem44/Borneo%201.pdf" TargetMode="External"/><Relationship Id="rId4" Type="http://schemas.openxmlformats.org/officeDocument/2006/relationships/hyperlink" Target="http://www.mapsofworld.com/malaysi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SmL2F1t81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D1aRSeT-mQE"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S0sPajoMgCFRWdiAodcxMKbA&amp;url=http://www.ck12.org/book/CK-12-Biology/section/12.1/&amp;psig=AFQjCNGDpgg4IQioeB8lOOwJ3T1UhIf2ZQ&amp;ust=1443754735638880"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Go_LIz7kTok&amp;list=PLuqrIgiht5RIV38gwSKmwILeswi9haeVX"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earch.ask.com/search?q=mt+st+helens+video&amp;psv=&amp;apn_dbr=ie_11.0.9600.17126&amp;apn_dtid=%5eOSJ000%5eYY%5eUS&amp;itbv=12.18.0.82&amp;p2=%5eBBD%5eOSJ000%5eYY%5eUS&amp;apn_ptnrs=BBD&amp;o=APN11405&amp;ctype=videos&amp;gct=kwd&amp;pf=V7&amp;tpid=ORJ-SPE&amp;trgb=IE&amp;pt=tb&amp;apn_uid=D4DD15C1-F13B-4505-B8D2-1C9D25B67B18&amp;doi=2014-11-03&amp;tpr=2&amp;ts=1415646203007"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0RX4Q52EFT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het.colorado.edu/en/simulation/natural-selec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Science</a:t>
            </a:r>
            <a:endParaRPr lang="en-US" dirty="0"/>
          </a:p>
        </p:txBody>
      </p:sp>
      <p:sp>
        <p:nvSpPr>
          <p:cNvPr id="3" name="Subtitle 2"/>
          <p:cNvSpPr>
            <a:spLocks noGrp="1"/>
          </p:cNvSpPr>
          <p:nvPr>
            <p:ph type="subTitle" idx="1"/>
          </p:nvPr>
        </p:nvSpPr>
        <p:spPr/>
        <p:txBody>
          <a:bodyPr/>
          <a:lstStyle/>
          <a:p>
            <a:r>
              <a:rPr lang="en-US" dirty="0" smtClean="0"/>
              <a:t>Week 7 Unit 3 Populations Chapter 8</a:t>
            </a:r>
          </a:p>
          <a:p>
            <a:r>
              <a:rPr lang="en-US" dirty="0" smtClean="0"/>
              <a:t>Understanding Populations</a:t>
            </a:r>
            <a:endParaRPr lang="en-US" dirty="0"/>
          </a:p>
        </p:txBody>
      </p:sp>
    </p:spTree>
    <p:extLst>
      <p:ext uri="{BB962C8B-B14F-4D97-AF65-F5344CB8AC3E}">
        <p14:creationId xmlns:p14="http://schemas.microsoft.com/office/powerpoint/2010/main" val="159866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813095"/>
          </a:xfrm>
        </p:spPr>
        <p:txBody>
          <a:bodyPr>
            <a:normAutofit fontScale="90000"/>
          </a:bodyPr>
          <a:lstStyle/>
          <a:p>
            <a:r>
              <a:rPr lang="en-US" dirty="0" smtClean="0"/>
              <a:t>Data Table						Graph</a:t>
            </a:r>
            <a:br>
              <a:rPr lang="en-US" dirty="0" smtClean="0"/>
            </a:br>
            <a:r>
              <a:rPr lang="en-US" sz="3100" dirty="0" smtClean="0"/>
              <a:t>Write an explanation sentence for each of these examples of data. P. 59NB</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2760226"/>
              </p:ext>
            </p:extLst>
          </p:nvPr>
        </p:nvGraphicFramePr>
        <p:xfrm>
          <a:off x="0" y="980300"/>
          <a:ext cx="5467349" cy="4503420"/>
        </p:xfrm>
        <a:graphic>
          <a:graphicData uri="http://schemas.openxmlformats.org/drawingml/2006/table">
            <a:tbl>
              <a:tblPr>
                <a:tableStyleId>{5C22544A-7EE6-4342-B048-85BDC9FD1C3A}</a:tableStyleId>
              </a:tblPr>
              <a:tblGrid>
                <a:gridCol w="1663976"/>
                <a:gridCol w="1267791"/>
                <a:gridCol w="1267791"/>
                <a:gridCol w="1267791"/>
              </a:tblGrid>
              <a:tr h="287801">
                <a:tc>
                  <a:txBody>
                    <a:bodyPr/>
                    <a:lstStyle/>
                    <a:p>
                      <a:pPr algn="l" fontAlgn="b"/>
                      <a:r>
                        <a:rPr lang="en-US" sz="2400" u="none" strike="noStrike" dirty="0">
                          <a:effectLst/>
                        </a:rPr>
                        <a:t>Generation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Deer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Resource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Wolf</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tc>
              </a:tr>
              <a:tr h="287801">
                <a:tc>
                  <a:txBody>
                    <a:bodyPr/>
                    <a:lstStyle/>
                    <a:p>
                      <a:pPr algn="r" fontAlgn="b"/>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334611260"/>
              </p:ext>
            </p:extLst>
          </p:nvPr>
        </p:nvGraphicFramePr>
        <p:xfrm>
          <a:off x="5500688" y="1001565"/>
          <a:ext cx="6691312" cy="45577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 y="5635256"/>
            <a:ext cx="11873023" cy="954107"/>
          </a:xfrm>
          <a:prstGeom prst="rect">
            <a:avLst/>
          </a:prstGeom>
          <a:noFill/>
        </p:spPr>
        <p:txBody>
          <a:bodyPr wrap="square" rtlCol="0">
            <a:spAutoFit/>
          </a:bodyPr>
          <a:lstStyle/>
          <a:p>
            <a:r>
              <a:rPr lang="en-US" sz="2800" dirty="0" smtClean="0"/>
              <a:t>Write a summary of how the carrying capacity was maintained in the population of deer. P. 59 NB</a:t>
            </a:r>
            <a:endParaRPr lang="en-US" sz="2800" dirty="0"/>
          </a:p>
        </p:txBody>
      </p:sp>
    </p:spTree>
    <p:extLst>
      <p:ext uri="{BB962C8B-B14F-4D97-AF65-F5344CB8AC3E}">
        <p14:creationId xmlns:p14="http://schemas.microsoft.com/office/powerpoint/2010/main" val="56739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8036" y="0"/>
            <a:ext cx="4563352" cy="1143000"/>
          </a:xfrm>
        </p:spPr>
        <p:txBody>
          <a:bodyPr>
            <a:normAutofit fontScale="90000"/>
          </a:bodyPr>
          <a:lstStyle/>
          <a:p>
            <a:r>
              <a:rPr lang="en-US" dirty="0" smtClean="0">
                <a:hlinkClick r:id="rId2"/>
              </a:rPr>
              <a:t>Parachuting Cats in Borneo</a:t>
            </a:r>
            <a:endParaRPr lang="en-US" dirty="0"/>
          </a:p>
        </p:txBody>
      </p:sp>
      <p:sp>
        <p:nvSpPr>
          <p:cNvPr id="4" name="Content Placeholder 3"/>
          <p:cNvSpPr>
            <a:spLocks noGrp="1"/>
          </p:cNvSpPr>
          <p:nvPr>
            <p:ph sz="half" idx="2"/>
          </p:nvPr>
        </p:nvSpPr>
        <p:spPr>
          <a:xfrm>
            <a:off x="539389" y="2111517"/>
            <a:ext cx="3421939" cy="3951288"/>
          </a:xfrm>
        </p:spPr>
        <p:txBody>
          <a:bodyPr>
            <a:normAutofit/>
          </a:bodyPr>
          <a:lstStyle/>
          <a:p>
            <a:r>
              <a:rPr lang="en-US" dirty="0" smtClean="0">
                <a:hlinkClick r:id="rId3"/>
              </a:rPr>
              <a:t>Human activity </a:t>
            </a:r>
            <a:r>
              <a:rPr lang="en-US" dirty="0" smtClean="0"/>
              <a:t>with the best of intentions can have untended consequences.</a:t>
            </a:r>
          </a:p>
          <a:p>
            <a:r>
              <a:rPr lang="en-US" dirty="0" smtClean="0">
                <a:hlinkClick r:id="rId4"/>
              </a:rPr>
              <a:t>Map of Borneo</a:t>
            </a:r>
            <a:endParaRPr lang="en-US" dirty="0" smtClean="0"/>
          </a:p>
          <a:p>
            <a:r>
              <a:rPr lang="en-US" dirty="0" smtClean="0"/>
              <a:t>Page 63NB</a:t>
            </a:r>
          </a:p>
          <a:p>
            <a:r>
              <a:rPr lang="en-US" dirty="0" smtClean="0">
                <a:hlinkClick r:id="rId5"/>
              </a:rPr>
              <a:t>storybook</a:t>
            </a:r>
            <a:endParaRPr lang="en-US" dirty="0" smtClean="0"/>
          </a:p>
          <a:p>
            <a:endParaRPr lang="en-US" dirty="0" smtClean="0"/>
          </a:p>
          <a:p>
            <a:endParaRPr lang="en-US" dirty="0"/>
          </a:p>
        </p:txBody>
      </p:sp>
      <p:sp>
        <p:nvSpPr>
          <p:cNvPr id="5" name="Text Placeholder 4"/>
          <p:cNvSpPr>
            <a:spLocks noGrp="1"/>
          </p:cNvSpPr>
          <p:nvPr>
            <p:ph type="body" sz="quarter" idx="3"/>
          </p:nvPr>
        </p:nvSpPr>
        <p:spPr>
          <a:xfrm>
            <a:off x="6169026" y="0"/>
            <a:ext cx="4041775" cy="639762"/>
          </a:xfrm>
        </p:spPr>
        <p:txBody>
          <a:bodyPr>
            <a:normAutofit fontScale="92500" lnSpcReduction="10000"/>
          </a:bodyPr>
          <a:lstStyle/>
          <a:p>
            <a:r>
              <a:rPr lang="en-US" dirty="0" smtClean="0"/>
              <a:t>The Day They Parachuted Cats into Borneo</a:t>
            </a:r>
            <a:endParaRPr lang="en-US" dirty="0"/>
          </a:p>
        </p:txBody>
      </p:sp>
      <p:sp>
        <p:nvSpPr>
          <p:cNvPr id="6" name="Content Placeholder 5"/>
          <p:cNvSpPr>
            <a:spLocks noGrp="1"/>
          </p:cNvSpPr>
          <p:nvPr>
            <p:ph sz="quarter" idx="4"/>
          </p:nvPr>
        </p:nvSpPr>
        <p:spPr>
          <a:xfrm>
            <a:off x="4572001" y="639762"/>
            <a:ext cx="7619999" cy="5837238"/>
          </a:xfrm>
        </p:spPr>
        <p:txBody>
          <a:bodyPr>
            <a:normAutofit fontScale="85000" lnSpcReduction="10000"/>
          </a:bodyPr>
          <a:lstStyle/>
          <a:p>
            <a:pPr marL="0" indent="0">
              <a:buNone/>
            </a:pPr>
            <a:r>
              <a:rPr lang="en-US" dirty="0" smtClean="0"/>
              <a:t>Some time ago, World Health Organization sent supplies of DDT to Borneo to Fight mosquitoes that spread malaria among the people. The mosquitoes were quickly wiped out. But billions of roaches moved into the villages and they simply  stored the DDT in their bodies.  One kind of animal that fed on the reaches was a small lizard.  When these lizards ate the roaches, they also eat a lot of DDT.  Instead of killing them, DDT only slowed them down.   This made it easier for the cats to catch the lizards, one of their favorite foods. About the same time, people also found that hoards of caterpillars had moved into feed on the roofing materials of their homes. They realized the lizards that previously had kept the caterpillars population under control had been eaten by the cats. And now, all over North Borneo, cats that ate the lizards died from DDT poisoning.  Then rats moved in because there were no cats to control their population. With the rats came a new danger, THE Plague,. Officials sent out emergency call for cats. Cats were sent in by airplane and dropped by parachute to control the rats.</a:t>
            </a:r>
            <a:endParaRPr lang="en-US" dirty="0"/>
          </a:p>
        </p:txBody>
      </p:sp>
      <p:sp>
        <p:nvSpPr>
          <p:cNvPr id="7" name="Text Placeholder 4"/>
          <p:cNvSpPr>
            <a:spLocks noGrp="1"/>
          </p:cNvSpPr>
          <p:nvPr>
            <p:ph type="body" sz="quarter" idx="3"/>
          </p:nvPr>
        </p:nvSpPr>
        <p:spPr>
          <a:xfrm>
            <a:off x="1531062" y="1471755"/>
            <a:ext cx="4041775" cy="639762"/>
          </a:xfrm>
        </p:spPr>
        <p:txBody>
          <a:bodyPr>
            <a:normAutofit/>
          </a:bodyPr>
          <a:lstStyle/>
          <a:p>
            <a:r>
              <a:rPr lang="en-US" dirty="0" err="1" smtClean="0"/>
              <a:t>Biomagnification</a:t>
            </a:r>
            <a:endParaRPr lang="en-US" dirty="0"/>
          </a:p>
        </p:txBody>
      </p:sp>
    </p:spTree>
    <p:extLst>
      <p:ext uri="{BB962C8B-B14F-4D97-AF65-F5344CB8AC3E}">
        <p14:creationId xmlns:p14="http://schemas.microsoft.com/office/powerpoint/2010/main" val="16143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65125"/>
            <a:ext cx="11110912" cy="1325563"/>
          </a:xfrm>
        </p:spPr>
        <p:txBody>
          <a:bodyPr/>
          <a:lstStyle/>
          <a:p>
            <a:r>
              <a:rPr lang="en-US" dirty="0" smtClean="0"/>
              <a:t>Video: Carrying Capacity &amp; Populations p. 65 NB</a:t>
            </a:r>
            <a:endParaRPr lang="en-US" dirty="0"/>
          </a:p>
        </p:txBody>
      </p:sp>
      <p:sp>
        <p:nvSpPr>
          <p:cNvPr id="3" name="Content Placeholder 2"/>
          <p:cNvSpPr>
            <a:spLocks noGrp="1"/>
          </p:cNvSpPr>
          <p:nvPr>
            <p:ph idx="1"/>
          </p:nvPr>
        </p:nvSpPr>
        <p:spPr/>
        <p:txBody>
          <a:bodyPr/>
          <a:lstStyle/>
          <a:p>
            <a:pPr marL="0" indent="0">
              <a:buNone/>
            </a:pPr>
            <a:r>
              <a:rPr lang="en-US" dirty="0" smtClean="0"/>
              <a:t>How does energy flow in an ecosystem?</a:t>
            </a:r>
          </a:p>
          <a:p>
            <a:pPr marL="0" indent="0">
              <a:buNone/>
            </a:pPr>
            <a:r>
              <a:rPr lang="en-US" dirty="0" smtClean="0"/>
              <a:t>Draw an energy pyramid for any ecosystem.</a:t>
            </a:r>
          </a:p>
          <a:p>
            <a:pPr marL="0" indent="0">
              <a:buNone/>
            </a:pPr>
            <a:r>
              <a:rPr lang="en-US" dirty="0" smtClean="0"/>
              <a:t>Label the Trophic levels: P, C1, C2, C3</a:t>
            </a:r>
          </a:p>
          <a:p>
            <a:pPr marL="0" indent="0">
              <a:buNone/>
            </a:pPr>
            <a:r>
              <a:rPr lang="en-US" dirty="0" smtClean="0"/>
              <a:t>Add your decomposers: Worms, bacteria, fungi</a:t>
            </a:r>
          </a:p>
          <a:p>
            <a:pPr marL="0" indent="0">
              <a:buNone/>
            </a:pPr>
            <a:r>
              <a:rPr lang="en-US" dirty="0" smtClean="0"/>
              <a:t>Where is energy lost?  What is the lost energy?</a:t>
            </a:r>
          </a:p>
          <a:p>
            <a:pPr marL="0" indent="0">
              <a:buNone/>
            </a:pPr>
            <a:r>
              <a:rPr lang="en-US" dirty="0" smtClean="0"/>
              <a:t>How does the loss of energy at each trophic level affect the carrying capacity of these populations?</a:t>
            </a:r>
          </a:p>
          <a:p>
            <a:pPr marL="0" indent="0">
              <a:buNone/>
            </a:pPr>
            <a:endParaRPr lang="en-US" dirty="0"/>
          </a:p>
        </p:txBody>
      </p:sp>
    </p:spTree>
    <p:extLst>
      <p:ext uri="{BB962C8B-B14F-4D97-AF65-F5344CB8AC3E}">
        <p14:creationId xmlns:p14="http://schemas.microsoft.com/office/powerpoint/2010/main" val="172339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10/1 How species interact with each other</a:t>
            </a:r>
            <a:br>
              <a:rPr lang="en-US" dirty="0" smtClean="0"/>
            </a:br>
            <a:r>
              <a:rPr lang="en-US" dirty="0" smtClean="0"/>
              <a:t>Obj. TSW identify symbiotic relationships and how they develop an ecosystem. P. 64 NB</a:t>
            </a:r>
            <a:endParaRPr lang="en-US" dirty="0"/>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What is a niche?</a:t>
            </a:r>
          </a:p>
          <a:p>
            <a:pPr marL="514350" indent="-514350">
              <a:buFont typeface="+mj-lt"/>
              <a:buAutoNum type="arabicPeriod"/>
            </a:pPr>
            <a:r>
              <a:rPr lang="en-US" dirty="0" smtClean="0"/>
              <a:t>List the 4 types of interactions between species.</a:t>
            </a:r>
          </a:p>
          <a:p>
            <a:pPr marL="514350" indent="-514350">
              <a:buFont typeface="+mj-lt"/>
              <a:buAutoNum type="arabicPeriod"/>
            </a:pPr>
            <a:r>
              <a:rPr lang="en-US" dirty="0" smtClean="0"/>
              <a:t>Write how the species interact with each other for each type of interaction.</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5003" y="1905221"/>
            <a:ext cx="5667648" cy="395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543"/>
            <a:ext cx="12192000" cy="1578146"/>
          </a:xfrm>
        </p:spPr>
        <p:txBody>
          <a:bodyPr>
            <a:noAutofit/>
          </a:bodyPr>
          <a:lstStyle/>
          <a:p>
            <a:r>
              <a:rPr lang="en-US" sz="3200" dirty="0" smtClean="0"/>
              <a:t/>
            </a:r>
            <a:br>
              <a:rPr lang="en-US" sz="3200" dirty="0" smtClean="0"/>
            </a:br>
            <a:r>
              <a:rPr lang="en-US" sz="3200" dirty="0"/>
              <a:t/>
            </a:r>
            <a:br>
              <a:rPr lang="en-US" sz="3200" dirty="0"/>
            </a:br>
            <a:r>
              <a:rPr lang="en-US" sz="3200" dirty="0" smtClean="0"/>
              <a:t>Activity Foldable: </a:t>
            </a:r>
            <a:r>
              <a:rPr lang="en-US" sz="3200" b="1" dirty="0" smtClean="0">
                <a:hlinkClick r:id="rId2"/>
              </a:rPr>
              <a:t>Symbiosis</a:t>
            </a:r>
            <a:r>
              <a:rPr lang="en-US" sz="3200" dirty="0" smtClean="0"/>
              <a:t/>
            </a:r>
            <a:br>
              <a:rPr lang="en-US" sz="3200" dirty="0" smtClean="0"/>
            </a:br>
            <a:r>
              <a:rPr lang="en-US" sz="3200" dirty="0" smtClean="0"/>
              <a:t>For each type of Symbiosis, Give </a:t>
            </a:r>
            <a:r>
              <a:rPr lang="en-US" sz="3200" dirty="0"/>
              <a:t>an </a:t>
            </a:r>
            <a:r>
              <a:rPr lang="en-US" sz="3200" dirty="0" smtClean="0"/>
              <a:t>example.</a:t>
            </a:r>
            <a:r>
              <a:rPr lang="en-US" sz="3200" dirty="0"/>
              <a:t/>
            </a:r>
            <a:br>
              <a:rPr lang="en-US" sz="3200" dirty="0"/>
            </a:br>
            <a:r>
              <a:rPr lang="en-US" sz="3200" dirty="0"/>
              <a:t>Explain whether they benefit or are </a:t>
            </a:r>
            <a:r>
              <a:rPr lang="en-US" sz="3200" dirty="0" smtClean="0"/>
              <a:t>harmed by the symbiosis.</a:t>
            </a:r>
            <a:r>
              <a:rPr lang="en-US" sz="3200" dirty="0"/>
              <a:t/>
            </a:r>
            <a:br>
              <a:rPr lang="en-US" sz="3200" dirty="0"/>
            </a:br>
            <a:r>
              <a:rPr lang="en-US" sz="3200" dirty="0" smtClean="0"/>
              <a:t/>
            </a:r>
            <a:br>
              <a:rPr lang="en-US" sz="3200" dirty="0" smtClean="0"/>
            </a:br>
            <a:endParaRPr lang="en-US" sz="3200" dirty="0"/>
          </a:p>
        </p:txBody>
      </p:sp>
      <p:sp>
        <p:nvSpPr>
          <p:cNvPr id="3" name="Content Placeholder 2"/>
          <p:cNvSpPr>
            <a:spLocks noGrp="1"/>
          </p:cNvSpPr>
          <p:nvPr>
            <p:ph idx="1"/>
          </p:nvPr>
        </p:nvSpPr>
        <p:spPr>
          <a:xfrm>
            <a:off x="0" y="1690688"/>
            <a:ext cx="12192000" cy="4486275"/>
          </a:xfrm>
        </p:spPr>
        <p:txBody>
          <a:bodyPr/>
          <a:lstStyle/>
          <a:p>
            <a:pPr marL="0" indent="0">
              <a:buNone/>
            </a:pPr>
            <a:r>
              <a:rPr lang="en-US" dirty="0" smtClean="0"/>
              <a:t>Competition			Mutualism		Parasitism		Commensalism</a:t>
            </a:r>
          </a:p>
          <a:p>
            <a:pPr marL="0" indent="0">
              <a:buNone/>
            </a:pPr>
            <a:endParaRPr lang="en-US" dirty="0" smtClean="0"/>
          </a:p>
        </p:txBody>
      </p:sp>
      <p:sp>
        <p:nvSpPr>
          <p:cNvPr id="4" name="TextBox 3"/>
          <p:cNvSpPr txBox="1"/>
          <p:nvPr/>
        </p:nvSpPr>
        <p:spPr>
          <a:xfrm>
            <a:off x="0" y="5824025"/>
            <a:ext cx="12192000" cy="1077218"/>
          </a:xfrm>
          <a:prstGeom prst="rect">
            <a:avLst/>
          </a:prstGeom>
          <a:noFill/>
          <a:ln w="12700">
            <a:solidFill>
              <a:schemeClr val="tx1"/>
            </a:solidFill>
          </a:ln>
        </p:spPr>
        <p:txBody>
          <a:bodyPr wrap="square" rtlCol="0">
            <a:spAutoFit/>
          </a:bodyPr>
          <a:lstStyle/>
          <a:p>
            <a:r>
              <a:rPr lang="en-US" sz="3200" dirty="0" smtClean="0"/>
              <a:t>Explain </a:t>
            </a:r>
            <a:r>
              <a:rPr lang="en-US" sz="3200" b="1" dirty="0" smtClean="0"/>
              <a:t>Symbiosis</a:t>
            </a:r>
            <a:r>
              <a:rPr lang="en-US" sz="3200" dirty="0" smtClean="0"/>
              <a:t> here:</a:t>
            </a:r>
          </a:p>
          <a:p>
            <a:endParaRPr lang="en-US" sz="3200" dirty="0"/>
          </a:p>
        </p:txBody>
      </p:sp>
      <p:sp>
        <p:nvSpPr>
          <p:cNvPr id="5" name="TextBox 4"/>
          <p:cNvSpPr txBox="1"/>
          <p:nvPr/>
        </p:nvSpPr>
        <p:spPr>
          <a:xfrm>
            <a:off x="0" y="1685787"/>
            <a:ext cx="12192000" cy="4133337"/>
          </a:xfrm>
          <a:prstGeom prst="rect">
            <a:avLst/>
          </a:prstGeom>
          <a:noFill/>
          <a:ln>
            <a:solidFill>
              <a:schemeClr val="tx1"/>
            </a:solidFill>
          </a:ln>
        </p:spPr>
        <p:txBody>
          <a:bodyPr wrap="square" rtlCol="0">
            <a:spAutoFit/>
          </a:bodyPr>
          <a:lstStyle/>
          <a:p>
            <a:endParaRPr lang="en-US" dirty="0"/>
          </a:p>
        </p:txBody>
      </p:sp>
      <p:cxnSp>
        <p:nvCxnSpPr>
          <p:cNvPr id="7" name="Straight Connector 6"/>
          <p:cNvCxnSpPr/>
          <p:nvPr/>
        </p:nvCxnSpPr>
        <p:spPr>
          <a:xfrm>
            <a:off x="2869809" y="1690688"/>
            <a:ext cx="0" cy="4133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36566" y="1690688"/>
            <a:ext cx="14068" cy="4133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90782" y="1695589"/>
            <a:ext cx="14067" cy="4123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2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Competition</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0" y="1690688"/>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784" y="1690688"/>
            <a:ext cx="6390216" cy="4260864"/>
          </a:xfrm>
          <a:prstGeom prst="rect">
            <a:avLst/>
          </a:prstGeom>
        </p:spPr>
      </p:pic>
    </p:spTree>
    <p:extLst>
      <p:ext uri="{BB962C8B-B14F-4D97-AF65-F5344CB8AC3E}">
        <p14:creationId xmlns:p14="http://schemas.microsoft.com/office/powerpoint/2010/main" val="3852811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Mutualism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8763" y="77787"/>
            <a:ext cx="6463237" cy="4351338"/>
          </a:xfrm>
        </p:spPr>
      </p:pic>
      <p:pic>
        <p:nvPicPr>
          <p:cNvPr id="3074" name="Picture 2" descr="https://dr282zn36sxxg.cloudfront.net/datastreams/f-d%3A66c40b38d2d6faf742ee2c9bfd2d54d9c4f3a3e6eedfed1e838238b1%2BIMAGE_THUMB_POSTCARD%2BIMAGE_THUMB_POSTCARD.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72" y="1860502"/>
            <a:ext cx="47625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6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Parasitism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366" y="1690688"/>
            <a:ext cx="5773274"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526" y="0"/>
            <a:ext cx="5533500" cy="3486105"/>
          </a:xfrm>
          <a:prstGeom prst="rect">
            <a:avLst/>
          </a:prstGeom>
        </p:spPr>
      </p:pic>
    </p:spTree>
    <p:extLst>
      <p:ext uri="{BB962C8B-B14F-4D97-AF65-F5344CB8AC3E}">
        <p14:creationId xmlns:p14="http://schemas.microsoft.com/office/powerpoint/2010/main" val="314446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Commensalism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24220"/>
            <a:ext cx="652191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11" y="-1"/>
            <a:ext cx="5670089" cy="4971970"/>
          </a:xfrm>
          <a:prstGeom prst="rect">
            <a:avLst/>
          </a:prstGeom>
        </p:spPr>
      </p:pic>
    </p:spTree>
    <p:extLst>
      <p:ext uri="{BB962C8B-B14F-4D97-AF65-F5344CB8AC3E}">
        <p14:creationId xmlns:p14="http://schemas.microsoft.com/office/powerpoint/2010/main" val="42702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write your 5 Points of Questions for Chapter 8</a:t>
            </a:r>
            <a:endParaRPr lang="en-US" dirty="0"/>
          </a:p>
        </p:txBody>
      </p:sp>
      <p:sp>
        <p:nvSpPr>
          <p:cNvPr id="3" name="Content Placeholder 2"/>
          <p:cNvSpPr>
            <a:spLocks noGrp="1"/>
          </p:cNvSpPr>
          <p:nvPr>
            <p:ph idx="1"/>
          </p:nvPr>
        </p:nvSpPr>
        <p:spPr/>
        <p:txBody>
          <a:bodyPr/>
          <a:lstStyle/>
          <a:p>
            <a:r>
              <a:rPr lang="en-US" dirty="0" smtClean="0"/>
              <a:t>Level 1 – Easy, one word answer</a:t>
            </a:r>
          </a:p>
          <a:p>
            <a:r>
              <a:rPr lang="en-US" dirty="0" smtClean="0"/>
              <a:t>Level 2 – Medium difficulty, write a sentence or two.</a:t>
            </a:r>
          </a:p>
          <a:p>
            <a:r>
              <a:rPr lang="en-US" dirty="0" smtClean="0"/>
              <a:t>Level 3 – Challenging, explain, give examples show the significance of the concept or topic.</a:t>
            </a:r>
          </a:p>
          <a:p>
            <a:endParaRPr lang="en-US" dirty="0"/>
          </a:p>
          <a:p>
            <a:r>
              <a:rPr lang="en-US" dirty="0" smtClean="0"/>
              <a:t>QUIZ tomorrow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1364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9/29 How Populations Change in Size CH 8</a:t>
            </a:r>
            <a:br>
              <a:rPr lang="en-US" dirty="0" smtClean="0"/>
            </a:br>
            <a:r>
              <a:rPr lang="en-US" dirty="0" smtClean="0"/>
              <a:t>Obj. TSW understand populations, how they grow, and are regulated by limiting factors. P. 58 NB</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29" y="2292766"/>
            <a:ext cx="5889971" cy="3884197"/>
          </a:xfrm>
        </p:spPr>
      </p:pic>
      <p:sp>
        <p:nvSpPr>
          <p:cNvPr id="4" name="Content Placeholder 3"/>
          <p:cNvSpPr>
            <a:spLocks noGrp="1"/>
          </p:cNvSpPr>
          <p:nvPr>
            <p:ph sz="half" idx="2"/>
          </p:nvPr>
        </p:nvSpPr>
        <p:spPr>
          <a:xfrm>
            <a:off x="6172200" y="2498501"/>
            <a:ext cx="5181600" cy="3678462"/>
          </a:xfrm>
        </p:spPr>
        <p:txBody>
          <a:bodyPr/>
          <a:lstStyle/>
          <a:p>
            <a:pPr marL="514350" indent="-514350">
              <a:buFont typeface="+mj-lt"/>
              <a:buAutoNum type="arabicPeriod"/>
            </a:pPr>
            <a:r>
              <a:rPr lang="en-US" dirty="0" smtClean="0"/>
              <a:t>What are the three main properties of a population?</a:t>
            </a:r>
          </a:p>
          <a:p>
            <a:pPr marL="514350" indent="-514350">
              <a:buFont typeface="+mj-lt"/>
              <a:buAutoNum type="arabicPeriod"/>
            </a:pPr>
            <a:r>
              <a:rPr lang="en-US" dirty="0" smtClean="0"/>
              <a:t>Describe Exponential growth?</a:t>
            </a:r>
          </a:p>
          <a:p>
            <a:pPr marL="514350" indent="-514350">
              <a:buFont typeface="+mj-lt"/>
              <a:buAutoNum type="arabicPeriod"/>
            </a:pPr>
            <a:r>
              <a:rPr lang="en-US" dirty="0" smtClean="0"/>
              <a:t>What is Carrying Capacity?</a:t>
            </a:r>
            <a:endParaRPr lang="en-US" dirty="0"/>
          </a:p>
        </p:txBody>
      </p:sp>
    </p:spTree>
    <p:extLst>
      <p:ext uri="{BB962C8B-B14F-4D97-AF65-F5344CB8AC3E}">
        <p14:creationId xmlns:p14="http://schemas.microsoft.com/office/powerpoint/2010/main" val="122807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10/2 The Human Population CH 9.1</a:t>
            </a:r>
            <a:br>
              <a:rPr lang="en-US" dirty="0" smtClean="0"/>
            </a:br>
            <a:r>
              <a:rPr lang="en-US" dirty="0" smtClean="0"/>
              <a:t>Obj. TSW learn about the growth pattern of the human population. P.  66NB</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6583680" y="1825625"/>
            <a:ext cx="5608320" cy="4351338"/>
          </a:xfrm>
        </p:spPr>
        <p:txBody>
          <a:bodyPr/>
          <a:lstStyle/>
          <a:p>
            <a:pPr marL="514350" indent="-514350">
              <a:buFont typeface="+mj-lt"/>
              <a:buAutoNum type="arabicPeriod"/>
            </a:pPr>
            <a:r>
              <a:rPr lang="en-US" dirty="0" smtClean="0"/>
              <a:t>What is demography?</a:t>
            </a:r>
          </a:p>
          <a:p>
            <a:pPr marL="514350" indent="-514350">
              <a:buFont typeface="+mj-lt"/>
              <a:buAutoNum type="arabicPeriod"/>
            </a:pPr>
            <a:r>
              <a:rPr lang="en-US" dirty="0" smtClean="0"/>
              <a:t>What growth pattern is the Human Population?</a:t>
            </a:r>
          </a:p>
          <a:p>
            <a:pPr marL="514350" indent="-514350">
              <a:buFont typeface="+mj-lt"/>
              <a:buAutoNum type="arabicPeriod"/>
            </a:pPr>
            <a:r>
              <a:rPr lang="en-US" dirty="0" smtClean="0"/>
              <a:t>What shape curve is this?  What should the curve be?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44" y="1825624"/>
            <a:ext cx="6244882" cy="4926867"/>
          </a:xfrm>
          <a:prstGeom prst="rect">
            <a:avLst/>
          </a:prstGeom>
        </p:spPr>
      </p:pic>
    </p:spTree>
    <p:extLst>
      <p:ext uri="{BB962C8B-B14F-4D97-AF65-F5344CB8AC3E}">
        <p14:creationId xmlns:p14="http://schemas.microsoft.com/office/powerpoint/2010/main" val="245140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518" y="564776"/>
            <a:ext cx="9760919" cy="6293224"/>
          </a:xfrm>
          <a:prstGeom prst="rect">
            <a:avLst/>
          </a:prstGeom>
        </p:spPr>
      </p:pic>
    </p:spTree>
    <p:extLst>
      <p:ext uri="{BB962C8B-B14F-4D97-AF65-F5344CB8AC3E}">
        <p14:creationId xmlns:p14="http://schemas.microsoft.com/office/powerpoint/2010/main" val="857555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1" y="83455"/>
            <a:ext cx="8646459" cy="6774545"/>
          </a:xfrm>
          <a:prstGeom prst="rect">
            <a:avLst/>
          </a:prstGeom>
        </p:spPr>
      </p:pic>
    </p:spTree>
    <p:extLst>
      <p:ext uri="{BB962C8B-B14F-4D97-AF65-F5344CB8AC3E}">
        <p14:creationId xmlns:p14="http://schemas.microsoft.com/office/powerpoint/2010/main" val="305798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765" y="216156"/>
            <a:ext cx="6424332" cy="6273171"/>
          </a:xfrm>
          <a:prstGeom prst="rect">
            <a:avLst/>
          </a:prstGeom>
        </p:spPr>
      </p:pic>
    </p:spTree>
    <p:extLst>
      <p:ext uri="{BB962C8B-B14F-4D97-AF65-F5344CB8AC3E}">
        <p14:creationId xmlns:p14="http://schemas.microsoft.com/office/powerpoint/2010/main" val="191786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94"/>
            <a:ext cx="10515600" cy="1325563"/>
          </a:xfrm>
        </p:spPr>
        <p:txBody>
          <a:bodyPr/>
          <a:lstStyle/>
          <a:p>
            <a:r>
              <a:rPr lang="en-US" dirty="0" smtClean="0">
                <a:hlinkClick r:id="rId2"/>
              </a:rPr>
              <a:t>Succession Mt. St. Helens</a:t>
            </a:r>
            <a:endParaRPr lang="en-US" dirty="0"/>
          </a:p>
        </p:txBody>
      </p:sp>
      <p:sp>
        <p:nvSpPr>
          <p:cNvPr id="3" name="Content Placeholder 2"/>
          <p:cNvSpPr>
            <a:spLocks noGrp="1"/>
          </p:cNvSpPr>
          <p:nvPr>
            <p:ph idx="1"/>
          </p:nvPr>
        </p:nvSpPr>
        <p:spPr/>
        <p:txBody>
          <a:bodyPr/>
          <a:lstStyle/>
          <a:p>
            <a:endParaRPr lang="en-US"/>
          </a:p>
        </p:txBody>
      </p:sp>
      <p:pic>
        <p:nvPicPr>
          <p:cNvPr id="25602" name="Picture 2" descr="http://vulcan.wr.usgs.gov/Imgs/Jpg/MSH/Images/MSH80_st_helens_before_big_eruption_04-10-80_med.jpg"/>
          <p:cNvPicPr>
            <a:picLocks noChangeAspect="1" noChangeArrowheads="1"/>
          </p:cNvPicPr>
          <p:nvPr/>
        </p:nvPicPr>
        <p:blipFill>
          <a:blip r:embed="rId3" cstate="print"/>
          <a:srcRect/>
          <a:stretch>
            <a:fillRect/>
          </a:stretch>
        </p:blipFill>
        <p:spPr bwMode="auto">
          <a:xfrm>
            <a:off x="1676401" y="1066801"/>
            <a:ext cx="3330257" cy="2270125"/>
          </a:xfrm>
          <a:prstGeom prst="rect">
            <a:avLst/>
          </a:prstGeom>
          <a:noFill/>
        </p:spPr>
      </p:pic>
      <p:sp>
        <p:nvSpPr>
          <p:cNvPr id="5" name="TextBox 4"/>
          <p:cNvSpPr txBox="1"/>
          <p:nvPr/>
        </p:nvSpPr>
        <p:spPr>
          <a:xfrm>
            <a:off x="1905000" y="3429000"/>
            <a:ext cx="2438400" cy="369332"/>
          </a:xfrm>
          <a:prstGeom prst="rect">
            <a:avLst/>
          </a:prstGeom>
          <a:noFill/>
        </p:spPr>
        <p:txBody>
          <a:bodyPr wrap="square" rtlCol="0">
            <a:spAutoFit/>
          </a:bodyPr>
          <a:lstStyle/>
          <a:p>
            <a:r>
              <a:rPr lang="en-US" dirty="0"/>
              <a:t>Pre 1980</a:t>
            </a:r>
          </a:p>
        </p:txBody>
      </p:sp>
      <p:pic>
        <p:nvPicPr>
          <p:cNvPr id="25604" name="Picture 4" descr="http://www.savingwater.co.za/wp-content/uploads/2010/11/Mt-St-Helens-Erupting.jpg"/>
          <p:cNvPicPr>
            <a:picLocks noChangeAspect="1" noChangeArrowheads="1"/>
          </p:cNvPicPr>
          <p:nvPr/>
        </p:nvPicPr>
        <p:blipFill>
          <a:blip r:embed="rId4" cstate="print"/>
          <a:srcRect/>
          <a:stretch>
            <a:fillRect/>
          </a:stretch>
        </p:blipFill>
        <p:spPr bwMode="auto">
          <a:xfrm>
            <a:off x="3657600" y="2514601"/>
            <a:ext cx="2895600" cy="2252133"/>
          </a:xfrm>
          <a:prstGeom prst="rect">
            <a:avLst/>
          </a:prstGeom>
          <a:noFill/>
        </p:spPr>
      </p:pic>
      <p:sp>
        <p:nvSpPr>
          <p:cNvPr id="7" name="TextBox 6"/>
          <p:cNvSpPr txBox="1"/>
          <p:nvPr/>
        </p:nvSpPr>
        <p:spPr>
          <a:xfrm>
            <a:off x="3962400" y="4876800"/>
            <a:ext cx="2209800" cy="381000"/>
          </a:xfrm>
          <a:prstGeom prst="rect">
            <a:avLst/>
          </a:prstGeom>
          <a:noFill/>
        </p:spPr>
        <p:txBody>
          <a:bodyPr wrap="square" rtlCol="0">
            <a:spAutoFit/>
          </a:bodyPr>
          <a:lstStyle/>
          <a:p>
            <a:r>
              <a:rPr lang="en-US" dirty="0"/>
              <a:t>Eruption 1980</a:t>
            </a:r>
          </a:p>
        </p:txBody>
      </p:sp>
      <p:pic>
        <p:nvPicPr>
          <p:cNvPr id="25606" name="Picture 6" descr="http://www.lewiston.k12.id.us/camelot/NationalMonuments/Kalyn/images/msh4.jpg"/>
          <p:cNvPicPr>
            <a:picLocks noChangeAspect="1" noChangeArrowheads="1"/>
          </p:cNvPicPr>
          <p:nvPr/>
        </p:nvPicPr>
        <p:blipFill>
          <a:blip r:embed="rId5" cstate="print"/>
          <a:srcRect/>
          <a:stretch>
            <a:fillRect/>
          </a:stretch>
        </p:blipFill>
        <p:spPr bwMode="auto">
          <a:xfrm>
            <a:off x="5791200" y="4191000"/>
            <a:ext cx="2895600" cy="1959356"/>
          </a:xfrm>
          <a:prstGeom prst="rect">
            <a:avLst/>
          </a:prstGeom>
          <a:noFill/>
        </p:spPr>
      </p:pic>
      <p:sp>
        <p:nvSpPr>
          <p:cNvPr id="9" name="TextBox 8"/>
          <p:cNvSpPr txBox="1"/>
          <p:nvPr/>
        </p:nvSpPr>
        <p:spPr>
          <a:xfrm>
            <a:off x="6934200" y="3886200"/>
            <a:ext cx="1981200" cy="369332"/>
          </a:xfrm>
          <a:prstGeom prst="rect">
            <a:avLst/>
          </a:prstGeom>
          <a:noFill/>
        </p:spPr>
        <p:txBody>
          <a:bodyPr wrap="square" rtlCol="0">
            <a:spAutoFit/>
          </a:bodyPr>
          <a:lstStyle/>
          <a:p>
            <a:r>
              <a:rPr lang="en-US" dirty="0"/>
              <a:t>2010</a:t>
            </a:r>
          </a:p>
        </p:txBody>
      </p:sp>
      <p:pic>
        <p:nvPicPr>
          <p:cNvPr id="25608" name="Picture 8" descr="http://www.wsu.edu/~wsherb/edpages/raingrass/images/blastzone.jpg"/>
          <p:cNvPicPr>
            <a:picLocks noChangeAspect="1" noChangeArrowheads="1"/>
          </p:cNvPicPr>
          <p:nvPr/>
        </p:nvPicPr>
        <p:blipFill>
          <a:blip r:embed="rId6" cstate="print"/>
          <a:srcRect/>
          <a:stretch>
            <a:fillRect/>
          </a:stretch>
        </p:blipFill>
        <p:spPr bwMode="auto">
          <a:xfrm>
            <a:off x="7778918" y="2590800"/>
            <a:ext cx="2889083" cy="1943100"/>
          </a:xfrm>
          <a:prstGeom prst="rect">
            <a:avLst/>
          </a:prstGeom>
          <a:noFill/>
        </p:spPr>
      </p:pic>
      <p:sp>
        <p:nvSpPr>
          <p:cNvPr id="11" name="TextBox 10"/>
          <p:cNvSpPr txBox="1"/>
          <p:nvPr/>
        </p:nvSpPr>
        <p:spPr>
          <a:xfrm>
            <a:off x="8610600" y="2286000"/>
            <a:ext cx="1219200" cy="369332"/>
          </a:xfrm>
          <a:prstGeom prst="rect">
            <a:avLst/>
          </a:prstGeom>
          <a:noFill/>
        </p:spPr>
        <p:txBody>
          <a:bodyPr wrap="square" rtlCol="0">
            <a:spAutoFit/>
          </a:bodyPr>
          <a:lstStyle/>
          <a:p>
            <a:r>
              <a:rPr lang="en-US" dirty="0"/>
              <a:t>2010</a:t>
            </a:r>
          </a:p>
        </p:txBody>
      </p:sp>
    </p:spTree>
    <p:extLst>
      <p:ext uri="{BB962C8B-B14F-4D97-AF65-F5344CB8AC3E}">
        <p14:creationId xmlns:p14="http://schemas.microsoft.com/office/powerpoint/2010/main" val="136146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ox(in)">
                                      <p:cBhvr>
                                        <p:cTn id="12" dur="500"/>
                                        <p:tgtEl>
                                          <p:spTgt spid="256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box(in)">
                                      <p:cBhvr>
                                        <p:cTn id="17" dur="500"/>
                                        <p:tgtEl>
                                          <p:spTgt spid="2560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608"/>
                                        </p:tgtEl>
                                        <p:attrNameLst>
                                          <p:attrName>style.visibility</p:attrName>
                                        </p:attrNameLst>
                                      </p:cBhvr>
                                      <p:to>
                                        <p:strVal val="visible"/>
                                      </p:to>
                                    </p:set>
                                    <p:animEffect transition="in" filter="box(in)">
                                      <p:cBhvr>
                                        <p:cTn id="22"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Succession – </a:t>
            </a:r>
            <a:r>
              <a:rPr lang="en-US" dirty="0" smtClean="0">
                <a:hlinkClick r:id="rId2"/>
              </a:rPr>
              <a:t>Mt. St. Helens</a:t>
            </a:r>
            <a:endParaRPr lang="en-US" dirty="0"/>
          </a:p>
        </p:txBody>
      </p:sp>
      <p:sp>
        <p:nvSpPr>
          <p:cNvPr id="3" name="Content Placeholder 2"/>
          <p:cNvSpPr>
            <a:spLocks noGrp="1"/>
          </p:cNvSpPr>
          <p:nvPr>
            <p:ph idx="1"/>
          </p:nvPr>
        </p:nvSpPr>
        <p:spPr/>
        <p:txBody>
          <a:bodyPr/>
          <a:lstStyle/>
          <a:p>
            <a:r>
              <a:rPr lang="en-US" dirty="0" smtClean="0"/>
              <a:t>WS – Mt. St. Helens</a:t>
            </a:r>
          </a:p>
          <a:p>
            <a:r>
              <a:rPr lang="en-US" dirty="0" smtClean="0"/>
              <a:t>Back from the Dead</a:t>
            </a:r>
          </a:p>
          <a:p>
            <a:r>
              <a:rPr lang="en-US" dirty="0" smtClean="0"/>
              <a:t>Follow along with the movie in order to fill in the blanks &amp; answer the questions on this worksheet.  The answers appears in the order they will appear on screen.  I will grade this worksheet on Friday when you take your quiz for a grade.</a:t>
            </a:r>
            <a:endParaRPr lang="en-US" dirty="0"/>
          </a:p>
        </p:txBody>
      </p:sp>
    </p:spTree>
    <p:extLst>
      <p:ext uri="{BB962C8B-B14F-4D97-AF65-F5344CB8AC3E}">
        <p14:creationId xmlns:p14="http://schemas.microsoft.com/office/powerpoint/2010/main" val="3224990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8"/>
            <a:ext cx="8229600" cy="633412"/>
          </a:xfrm>
        </p:spPr>
        <p:txBody>
          <a:bodyPr>
            <a:normAutofit fontScale="90000"/>
          </a:bodyPr>
          <a:lstStyle/>
          <a:p>
            <a:pPr eaLnBrk="1" hangingPunct="1"/>
            <a:r>
              <a:rPr lang="en-US" sz="4000"/>
              <a:t>Succession</a:t>
            </a:r>
          </a:p>
        </p:txBody>
      </p:sp>
      <p:sp>
        <p:nvSpPr>
          <p:cNvPr id="14339" name="Rectangle 3"/>
          <p:cNvSpPr>
            <a:spLocks noGrp="1" noChangeArrowheads="1"/>
          </p:cNvSpPr>
          <p:nvPr>
            <p:ph type="body" idx="1"/>
          </p:nvPr>
        </p:nvSpPr>
        <p:spPr>
          <a:xfrm>
            <a:off x="1703388" y="836613"/>
            <a:ext cx="8964612" cy="5688012"/>
          </a:xfrm>
        </p:spPr>
        <p:txBody>
          <a:bodyPr/>
          <a:lstStyle/>
          <a:p>
            <a:pPr eaLnBrk="1" hangingPunct="1"/>
            <a:r>
              <a:rPr lang="en-US" sz="2400"/>
              <a:t>*Primary succession</a:t>
            </a:r>
            <a:r>
              <a:rPr lang="en-US" sz="2400">
                <a:sym typeface="Wingdings" pitchFamily="2" charset="2"/>
              </a:rPr>
              <a:t> the colonization of barren land by communities of organisms</a:t>
            </a:r>
          </a:p>
          <a:p>
            <a:pPr lvl="1" eaLnBrk="1" hangingPunct="1"/>
            <a:r>
              <a:rPr lang="en-US" sz="2000"/>
              <a:t>Takes place on land where there are NO other organisms</a:t>
            </a:r>
          </a:p>
          <a:p>
            <a:pPr lvl="1" eaLnBrk="1" hangingPunct="1"/>
            <a:r>
              <a:rPr lang="en-US" sz="2000"/>
              <a:t>Ex. Volcanoes errupting </a:t>
            </a:r>
          </a:p>
          <a:p>
            <a:pPr eaLnBrk="1" hangingPunct="1"/>
            <a:r>
              <a:rPr lang="en-US" sz="2400">
                <a:sym typeface="Wingdings" pitchFamily="2" charset="2"/>
              </a:rPr>
              <a:t>*secondary successions sequence of changes that take place after an existing community is severely disrupted in some way</a:t>
            </a:r>
          </a:p>
          <a:p>
            <a:pPr eaLnBrk="1" hangingPunct="1"/>
            <a:r>
              <a:rPr lang="en-US" sz="2400">
                <a:sym typeface="Wingdings" pitchFamily="2" charset="2"/>
              </a:rPr>
              <a:t>*Ex. Lichensgrassesshrubstrees </a:t>
            </a:r>
          </a:p>
          <a:p>
            <a:pPr eaLnBrk="1" hangingPunct="1"/>
            <a:r>
              <a:rPr lang="en-US" sz="2400"/>
              <a:t>*Climax community</a:t>
            </a:r>
            <a:r>
              <a:rPr lang="en-US" sz="2400">
                <a:sym typeface="Wingdings" pitchFamily="2" charset="2"/>
              </a:rPr>
              <a:t> stable, mature community that undergoes little/no change </a:t>
            </a:r>
          </a:p>
          <a:p>
            <a:pPr eaLnBrk="1" hangingPunct="1">
              <a:buFontTx/>
              <a:buNone/>
            </a:pPr>
            <a:endParaRPr lang="en-US" sz="2400"/>
          </a:p>
        </p:txBody>
      </p:sp>
    </p:spTree>
    <p:extLst>
      <p:ext uri="{BB962C8B-B14F-4D97-AF65-F5344CB8AC3E}">
        <p14:creationId xmlns:p14="http://schemas.microsoft.com/office/powerpoint/2010/main" val="654206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4639"/>
            <a:ext cx="8229600" cy="490537"/>
          </a:xfrm>
        </p:spPr>
        <p:txBody>
          <a:bodyPr>
            <a:normAutofit fontScale="90000"/>
          </a:bodyPr>
          <a:lstStyle/>
          <a:p>
            <a:pPr eaLnBrk="1" hangingPunct="1"/>
            <a:r>
              <a:rPr lang="en-US" sz="4000"/>
              <a:t>Succession</a:t>
            </a:r>
          </a:p>
        </p:txBody>
      </p:sp>
      <p:sp>
        <p:nvSpPr>
          <p:cNvPr id="15363" name="Rectangle 3"/>
          <p:cNvSpPr>
            <a:spLocks noGrp="1" noChangeArrowheads="1"/>
          </p:cNvSpPr>
          <p:nvPr>
            <p:ph type="body" idx="1"/>
          </p:nvPr>
        </p:nvSpPr>
        <p:spPr>
          <a:xfrm>
            <a:off x="1703388" y="981076"/>
            <a:ext cx="8507412" cy="5688013"/>
          </a:xfrm>
        </p:spPr>
        <p:txBody>
          <a:bodyPr>
            <a:normAutofit fontScale="92500" lnSpcReduction="10000"/>
          </a:bodyPr>
          <a:lstStyle/>
          <a:p>
            <a:pPr eaLnBrk="1" hangingPunct="1">
              <a:buFontTx/>
              <a:buNone/>
            </a:pPr>
            <a:r>
              <a:rPr lang="en-US" smtClean="0"/>
              <a:t>				</a:t>
            </a:r>
            <a:r>
              <a:rPr lang="en-US" sz="1600" b="1"/>
              <a:t>PRIMARY SUCCESSION</a:t>
            </a:r>
          </a:p>
          <a:p>
            <a:pPr eaLnBrk="1" hangingPunct="1">
              <a:buFontTx/>
              <a:buNone/>
            </a:pPr>
            <a:r>
              <a:rPr lang="en-US" sz="1600" b="1"/>
              <a:t>							SECONDARY SUCCESSION </a:t>
            </a:r>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endParaRPr lang="en-US" sz="1600" b="1"/>
          </a:p>
          <a:p>
            <a:pPr eaLnBrk="1" hangingPunct="1">
              <a:buFontTx/>
              <a:buNone/>
            </a:pPr>
            <a:r>
              <a:rPr lang="en-US" sz="1600" b="1"/>
              <a:t>LAVA</a:t>
            </a:r>
          </a:p>
          <a:p>
            <a:pPr eaLnBrk="1" hangingPunct="1">
              <a:buFontTx/>
              <a:buNone/>
            </a:pPr>
            <a:r>
              <a:rPr lang="en-US" sz="1600" b="1"/>
              <a:t>	LAVA COOLED WITH LICHEN</a:t>
            </a:r>
          </a:p>
          <a:p>
            <a:pPr eaLnBrk="1" hangingPunct="1">
              <a:buFontTx/>
              <a:buNone/>
            </a:pPr>
            <a:r>
              <a:rPr lang="en-US" sz="1600" b="1"/>
              <a:t>		GRASSES/SHRUBS</a:t>
            </a:r>
          </a:p>
          <a:p>
            <a:pPr eaLnBrk="1" hangingPunct="1">
              <a:buFontTx/>
              <a:buNone/>
            </a:pPr>
            <a:endParaRPr lang="en-US" sz="1600" b="1"/>
          </a:p>
          <a:p>
            <a:pPr eaLnBrk="1" hangingPunct="1">
              <a:buFontTx/>
              <a:buNone/>
            </a:pPr>
            <a:r>
              <a:rPr lang="en-US" sz="1600" b="1"/>
              <a:t>				</a:t>
            </a:r>
          </a:p>
          <a:p>
            <a:pPr eaLnBrk="1" hangingPunct="1">
              <a:buFontTx/>
              <a:buNone/>
            </a:pPr>
            <a:r>
              <a:rPr lang="en-US" sz="1600" b="1"/>
              <a:t>				FOREST</a:t>
            </a:r>
          </a:p>
          <a:p>
            <a:pPr eaLnBrk="1" hangingPunct="1">
              <a:buFontTx/>
              <a:buNone/>
            </a:pPr>
            <a:endParaRPr lang="en-US" sz="1600" b="1"/>
          </a:p>
          <a:p>
            <a:pPr eaLnBrk="1" hangingPunct="1">
              <a:buFontTx/>
              <a:buNone/>
            </a:pPr>
            <a:r>
              <a:rPr lang="en-US" sz="1600" b="1"/>
              <a:t>CLIMAX COMMUNITY!</a:t>
            </a:r>
          </a:p>
        </p:txBody>
      </p:sp>
      <p:pic>
        <p:nvPicPr>
          <p:cNvPr id="15364" name="Picture 4"/>
          <p:cNvPicPr>
            <a:picLocks noChangeAspect="1" noChangeArrowheads="1"/>
          </p:cNvPicPr>
          <p:nvPr/>
        </p:nvPicPr>
        <p:blipFill>
          <a:blip r:embed="rId2" cstate="print"/>
          <a:srcRect/>
          <a:stretch>
            <a:fillRect/>
          </a:stretch>
        </p:blipFill>
        <p:spPr bwMode="auto">
          <a:xfrm>
            <a:off x="1703389" y="260351"/>
            <a:ext cx="2376487" cy="2035175"/>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3792538" y="1773238"/>
            <a:ext cx="2552700" cy="2552700"/>
          </a:xfrm>
          <a:prstGeom prst="rect">
            <a:avLst/>
          </a:prstGeom>
          <a:noFill/>
          <a:ln w="9525">
            <a:noFill/>
            <a:miter lim="800000"/>
            <a:headEnd/>
            <a:tailEnd/>
          </a:ln>
        </p:spPr>
      </p:pic>
      <p:pic>
        <p:nvPicPr>
          <p:cNvPr id="15366" name="Picture 6"/>
          <p:cNvPicPr>
            <a:picLocks noChangeAspect="1" noChangeArrowheads="1"/>
          </p:cNvPicPr>
          <p:nvPr/>
        </p:nvPicPr>
        <p:blipFill>
          <a:blip r:embed="rId4" cstate="print"/>
          <a:srcRect/>
          <a:stretch>
            <a:fillRect/>
          </a:stretch>
        </p:blipFill>
        <p:spPr bwMode="auto">
          <a:xfrm>
            <a:off x="5808664" y="3357563"/>
            <a:ext cx="2593975" cy="2311400"/>
          </a:xfrm>
          <a:prstGeom prst="rect">
            <a:avLst/>
          </a:prstGeom>
          <a:noFill/>
          <a:ln w="9525">
            <a:noFill/>
            <a:miter lim="800000"/>
            <a:headEnd/>
            <a:tailEnd/>
          </a:ln>
        </p:spPr>
      </p:pic>
      <p:pic>
        <p:nvPicPr>
          <p:cNvPr id="15367" name="Picture 7"/>
          <p:cNvPicPr>
            <a:picLocks noChangeAspect="1" noChangeArrowheads="1"/>
          </p:cNvPicPr>
          <p:nvPr/>
        </p:nvPicPr>
        <p:blipFill>
          <a:blip r:embed="rId5" cstate="print"/>
          <a:srcRect/>
          <a:stretch>
            <a:fillRect/>
          </a:stretch>
        </p:blipFill>
        <p:spPr bwMode="auto">
          <a:xfrm>
            <a:off x="8083550" y="4919664"/>
            <a:ext cx="2584450" cy="1938337"/>
          </a:xfrm>
          <a:prstGeom prst="rect">
            <a:avLst/>
          </a:prstGeom>
          <a:noFill/>
          <a:ln w="9525">
            <a:noFill/>
            <a:miter lim="800000"/>
            <a:headEnd/>
            <a:tailEnd/>
          </a:ln>
        </p:spPr>
      </p:pic>
      <p:sp>
        <p:nvSpPr>
          <p:cNvPr id="15368" name="Line 8"/>
          <p:cNvSpPr>
            <a:spLocks noChangeShapeType="1"/>
          </p:cNvSpPr>
          <p:nvPr/>
        </p:nvSpPr>
        <p:spPr bwMode="auto">
          <a:xfrm flipV="1">
            <a:off x="1992313" y="2420939"/>
            <a:ext cx="0" cy="1800225"/>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3071813" y="4076700"/>
            <a:ext cx="647700" cy="431800"/>
          </a:xfrm>
          <a:prstGeom prst="line">
            <a:avLst/>
          </a:prstGeom>
          <a:noFill/>
          <a:ln w="9525">
            <a:solidFill>
              <a:schemeClr val="tx1"/>
            </a:solidFill>
            <a:round/>
            <a:headEnd/>
            <a:tailEnd type="triangle" w="med" len="med"/>
          </a:ln>
        </p:spPr>
        <p:txBody>
          <a:bodyPr/>
          <a:lstStyle/>
          <a:p>
            <a:endParaRPr lang="en-US"/>
          </a:p>
        </p:txBody>
      </p:sp>
      <p:sp>
        <p:nvSpPr>
          <p:cNvPr id="15370" name="Line 11"/>
          <p:cNvSpPr>
            <a:spLocks noChangeShapeType="1"/>
          </p:cNvSpPr>
          <p:nvPr/>
        </p:nvSpPr>
        <p:spPr bwMode="auto">
          <a:xfrm>
            <a:off x="5303839" y="5876926"/>
            <a:ext cx="2663825" cy="288925"/>
          </a:xfrm>
          <a:prstGeom prst="line">
            <a:avLst/>
          </a:prstGeom>
          <a:noFill/>
          <a:ln w="9525">
            <a:solidFill>
              <a:schemeClr val="tx1"/>
            </a:solidFill>
            <a:round/>
            <a:headEnd/>
            <a:tailEnd type="triangle" w="med" len="med"/>
          </a:ln>
        </p:spPr>
        <p:txBody>
          <a:bodyPr/>
          <a:lstStyle/>
          <a:p>
            <a:endParaRPr lang="en-US"/>
          </a:p>
        </p:txBody>
      </p:sp>
      <p:sp>
        <p:nvSpPr>
          <p:cNvPr id="15371" name="Line 13"/>
          <p:cNvSpPr>
            <a:spLocks noChangeShapeType="1"/>
          </p:cNvSpPr>
          <p:nvPr/>
        </p:nvSpPr>
        <p:spPr bwMode="auto">
          <a:xfrm>
            <a:off x="5303838" y="1412875"/>
            <a:ext cx="0" cy="287338"/>
          </a:xfrm>
          <a:prstGeom prst="line">
            <a:avLst/>
          </a:prstGeom>
          <a:noFill/>
          <a:ln w="9525">
            <a:solidFill>
              <a:schemeClr val="tx1"/>
            </a:solidFill>
            <a:round/>
            <a:headEnd/>
            <a:tailEnd type="triangle" w="med" len="med"/>
          </a:ln>
        </p:spPr>
        <p:txBody>
          <a:bodyPr/>
          <a:lstStyle/>
          <a:p>
            <a:endParaRPr lang="en-US"/>
          </a:p>
        </p:txBody>
      </p:sp>
      <p:sp>
        <p:nvSpPr>
          <p:cNvPr id="15372" name="Line 14"/>
          <p:cNvSpPr>
            <a:spLocks noChangeShapeType="1"/>
          </p:cNvSpPr>
          <p:nvPr/>
        </p:nvSpPr>
        <p:spPr bwMode="auto">
          <a:xfrm flipH="1">
            <a:off x="7896226" y="1844676"/>
            <a:ext cx="720725" cy="1368425"/>
          </a:xfrm>
          <a:prstGeom prst="line">
            <a:avLst/>
          </a:prstGeom>
          <a:noFill/>
          <a:ln w="9525">
            <a:solidFill>
              <a:schemeClr val="tx1"/>
            </a:solidFill>
            <a:round/>
            <a:headEnd/>
            <a:tailEnd type="triangle" w="med" len="med"/>
          </a:ln>
        </p:spPr>
        <p:txBody>
          <a:bodyPr/>
          <a:lstStyle/>
          <a:p>
            <a:endParaRPr lang="en-US"/>
          </a:p>
        </p:txBody>
      </p:sp>
      <p:sp>
        <p:nvSpPr>
          <p:cNvPr id="15373" name="Line 15"/>
          <p:cNvSpPr>
            <a:spLocks noChangeShapeType="1"/>
          </p:cNvSpPr>
          <p:nvPr/>
        </p:nvSpPr>
        <p:spPr bwMode="auto">
          <a:xfrm>
            <a:off x="8616951" y="1844675"/>
            <a:ext cx="792163" cy="2952750"/>
          </a:xfrm>
          <a:prstGeom prst="line">
            <a:avLst/>
          </a:prstGeom>
          <a:noFill/>
          <a:ln w="9525">
            <a:solidFill>
              <a:schemeClr val="tx1"/>
            </a:solidFill>
            <a:round/>
            <a:headEnd/>
            <a:tailEnd type="triangle" w="med" len="med"/>
          </a:ln>
        </p:spPr>
        <p:txBody>
          <a:bodyPr/>
          <a:lstStyle/>
          <a:p>
            <a:endParaRPr lang="en-US"/>
          </a:p>
        </p:txBody>
      </p:sp>
      <p:sp>
        <p:nvSpPr>
          <p:cNvPr id="15374" name="Line 16"/>
          <p:cNvSpPr>
            <a:spLocks noChangeShapeType="1"/>
          </p:cNvSpPr>
          <p:nvPr/>
        </p:nvSpPr>
        <p:spPr bwMode="auto">
          <a:xfrm flipV="1">
            <a:off x="4583114" y="4652963"/>
            <a:ext cx="1152525" cy="215900"/>
          </a:xfrm>
          <a:prstGeom prst="line">
            <a:avLst/>
          </a:prstGeom>
          <a:noFill/>
          <a:ln w="9525">
            <a:solidFill>
              <a:schemeClr val="tx1"/>
            </a:solidFill>
            <a:round/>
            <a:headEnd/>
            <a:tailEnd type="triangle" w="med" len="med"/>
          </a:ln>
        </p:spPr>
        <p:txBody>
          <a:bodyPr/>
          <a:lstStyle/>
          <a:p>
            <a:endParaRPr lang="en-US"/>
          </a:p>
        </p:txBody>
      </p:sp>
      <p:sp>
        <p:nvSpPr>
          <p:cNvPr id="15375" name="Line 17"/>
          <p:cNvSpPr>
            <a:spLocks noChangeShapeType="1"/>
          </p:cNvSpPr>
          <p:nvPr/>
        </p:nvSpPr>
        <p:spPr bwMode="auto">
          <a:xfrm>
            <a:off x="4008439" y="6381750"/>
            <a:ext cx="3887787" cy="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927701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Taboo</a:t>
            </a:r>
            <a:br>
              <a:rPr lang="en-US" dirty="0" smtClean="0"/>
            </a:br>
            <a:r>
              <a:rPr lang="en-US" dirty="0" smtClean="0"/>
              <a:t>Partner 1 look at screen</a:t>
            </a:r>
            <a:br>
              <a:rPr lang="en-US" dirty="0" smtClean="0"/>
            </a:br>
            <a:r>
              <a:rPr lang="en-US" dirty="0" smtClean="0"/>
              <a:t>Partner 2 Look away!</a:t>
            </a:r>
            <a:endParaRPr lang="en-US" dirty="0"/>
          </a:p>
        </p:txBody>
      </p:sp>
      <p:sp>
        <p:nvSpPr>
          <p:cNvPr id="3" name="Content Placeholder 2"/>
          <p:cNvSpPr>
            <a:spLocks noGrp="1"/>
          </p:cNvSpPr>
          <p:nvPr>
            <p:ph idx="1"/>
          </p:nvPr>
        </p:nvSpPr>
        <p:spPr/>
        <p:txBody>
          <a:bodyPr>
            <a:normAutofit/>
          </a:bodyPr>
          <a:lstStyle/>
          <a:p>
            <a:r>
              <a:rPr lang="en-US" sz="4400" dirty="0" smtClean="0"/>
              <a:t>Populations</a:t>
            </a:r>
          </a:p>
          <a:p>
            <a:r>
              <a:rPr lang="en-US" sz="4400" dirty="0" smtClean="0"/>
              <a:t>Growth rate</a:t>
            </a:r>
          </a:p>
          <a:p>
            <a:r>
              <a:rPr lang="en-US" sz="4400" dirty="0" smtClean="0"/>
              <a:t>Carrying Capacity</a:t>
            </a:r>
          </a:p>
          <a:p>
            <a:r>
              <a:rPr lang="en-US" sz="4400" dirty="0" smtClean="0"/>
              <a:t>Exponential growth</a:t>
            </a:r>
          </a:p>
          <a:p>
            <a:r>
              <a:rPr lang="en-US" sz="4400" dirty="0" smtClean="0"/>
              <a:t>Density dependent</a:t>
            </a:r>
            <a:endParaRPr lang="en-US" sz="4400" dirty="0"/>
          </a:p>
        </p:txBody>
      </p:sp>
    </p:spTree>
    <p:extLst>
      <p:ext uri="{BB962C8B-B14F-4D97-AF65-F5344CB8AC3E}">
        <p14:creationId xmlns:p14="http://schemas.microsoft.com/office/powerpoint/2010/main" val="1230299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Niche</a:t>
            </a:r>
          </a:p>
          <a:p>
            <a:r>
              <a:rPr lang="en-US" dirty="0" smtClean="0"/>
              <a:t>Competition</a:t>
            </a:r>
          </a:p>
          <a:p>
            <a:r>
              <a:rPr lang="en-US" dirty="0" smtClean="0"/>
              <a:t>Predation</a:t>
            </a:r>
          </a:p>
          <a:p>
            <a:r>
              <a:rPr lang="en-US" dirty="0" smtClean="0"/>
              <a:t>Parasitism</a:t>
            </a:r>
          </a:p>
          <a:p>
            <a:r>
              <a:rPr lang="en-US" dirty="0" smtClean="0"/>
              <a:t>Mutualism</a:t>
            </a:r>
            <a:endParaRPr lang="en-US" dirty="0"/>
          </a:p>
        </p:txBody>
      </p:sp>
    </p:spTree>
    <p:extLst>
      <p:ext uri="{BB962C8B-B14F-4D97-AF65-F5344CB8AC3E}">
        <p14:creationId xmlns:p14="http://schemas.microsoft.com/office/powerpoint/2010/main" val="258388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Carrying Capacit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5"/>
            <a:ext cx="9213000" cy="6909750"/>
          </a:xfrm>
          <a:prstGeom prst="rect">
            <a:avLst/>
          </a:prstGeom>
        </p:spPr>
      </p:pic>
    </p:spTree>
    <p:extLst>
      <p:ext uri="{BB962C8B-B14F-4D97-AF65-F5344CB8AC3E}">
        <p14:creationId xmlns:p14="http://schemas.microsoft.com/office/powerpoint/2010/main" val="2012203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Commensalism</a:t>
            </a:r>
          </a:p>
          <a:p>
            <a:r>
              <a:rPr lang="en-US" dirty="0" smtClean="0"/>
              <a:t>Symbiosis</a:t>
            </a:r>
          </a:p>
          <a:p>
            <a:endParaRPr lang="en-US" dirty="0"/>
          </a:p>
        </p:txBody>
      </p:sp>
    </p:spTree>
    <p:extLst>
      <p:ext uri="{BB962C8B-B14F-4D97-AF65-F5344CB8AC3E}">
        <p14:creationId xmlns:p14="http://schemas.microsoft.com/office/powerpoint/2010/main" val="1575116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76200"/>
            <a:ext cx="8229600" cy="457200"/>
          </a:xfrm>
          <a:solidFill>
            <a:srgbClr val="92D050"/>
          </a:solidFill>
          <a:ln>
            <a:solidFill>
              <a:srgbClr val="BBE0E3"/>
            </a:solidFill>
          </a:ln>
        </p:spPr>
        <p:txBody>
          <a:bodyPr>
            <a:noAutofit/>
          </a:bodyPr>
          <a:lstStyle/>
          <a:p>
            <a:r>
              <a:rPr lang="en-US" sz="3600" dirty="0"/>
              <a:t>Oh, Deer!</a:t>
            </a:r>
          </a:p>
        </p:txBody>
      </p:sp>
      <p:sp>
        <p:nvSpPr>
          <p:cNvPr id="11267" name="Rectangle 3"/>
          <p:cNvSpPr>
            <a:spLocks noGrp="1" noChangeArrowheads="1"/>
          </p:cNvSpPr>
          <p:nvPr>
            <p:ph idx="1"/>
          </p:nvPr>
        </p:nvSpPr>
        <p:spPr>
          <a:xfrm>
            <a:off x="0" y="509550"/>
            <a:ext cx="12192000" cy="6348450"/>
          </a:xfrm>
        </p:spPr>
        <p:txBody>
          <a:bodyPr>
            <a:noAutofit/>
          </a:bodyPr>
          <a:lstStyle/>
          <a:p>
            <a:pPr>
              <a:buNone/>
            </a:pPr>
            <a:r>
              <a:rPr lang="en-US" sz="2000" b="1" dirty="0"/>
              <a:t>What do you think happens to a population when resources change? </a:t>
            </a:r>
          </a:p>
          <a:p>
            <a:r>
              <a:rPr lang="en-US" sz="2000" dirty="0"/>
              <a:t>½ of you will start as </a:t>
            </a:r>
            <a:r>
              <a:rPr lang="en-US" sz="2000" b="1" dirty="0"/>
              <a:t>RESOURCES</a:t>
            </a:r>
            <a:r>
              <a:rPr lang="en-US" sz="2000" dirty="0"/>
              <a:t>; ½ of you start as </a:t>
            </a:r>
            <a:r>
              <a:rPr lang="en-US" sz="2000" b="1" dirty="0"/>
              <a:t>DEER</a:t>
            </a:r>
            <a:r>
              <a:rPr lang="en-US" sz="2000" dirty="0"/>
              <a:t>.</a:t>
            </a:r>
          </a:p>
          <a:p>
            <a:pPr lvl="1"/>
            <a:r>
              <a:rPr lang="en-US" sz="2000" dirty="0"/>
              <a:t>Each generation the </a:t>
            </a:r>
            <a:r>
              <a:rPr lang="en-US" sz="2000" b="1" u="sng" dirty="0"/>
              <a:t>resources</a:t>
            </a:r>
            <a:r>
              <a:rPr lang="en-US" sz="2000" dirty="0"/>
              <a:t> choose if you are “</a:t>
            </a:r>
            <a:r>
              <a:rPr lang="en-US" sz="2000" b="1" dirty="0"/>
              <a:t>water</a:t>
            </a:r>
            <a:r>
              <a:rPr lang="en-US" sz="2000" dirty="0"/>
              <a:t>,” “</a:t>
            </a:r>
            <a:r>
              <a:rPr lang="en-US" sz="2000" b="1" dirty="0"/>
              <a:t>food</a:t>
            </a:r>
            <a:r>
              <a:rPr lang="en-US" sz="2000" dirty="0"/>
              <a:t>,” or “</a:t>
            </a:r>
            <a:r>
              <a:rPr lang="en-US" sz="2000" b="1" dirty="0"/>
              <a:t>shelter</a:t>
            </a:r>
            <a:r>
              <a:rPr lang="en-US" sz="2000" dirty="0"/>
              <a:t>.”</a:t>
            </a:r>
          </a:p>
          <a:p>
            <a:pPr>
              <a:buNone/>
            </a:pPr>
            <a:r>
              <a:rPr lang="en-US" sz="2000" dirty="0"/>
              <a:t>Water = hands on throat	Food = hands on stomach          Shelter = make a tent shape with hands</a:t>
            </a:r>
          </a:p>
          <a:p>
            <a:pPr marL="742950" lvl="2" indent="-342900"/>
            <a:r>
              <a:rPr lang="en-US" dirty="0"/>
              <a:t>Each generation the </a:t>
            </a:r>
            <a:r>
              <a:rPr lang="en-US" b="1" u="sng" dirty="0"/>
              <a:t>deer</a:t>
            </a:r>
            <a:r>
              <a:rPr lang="en-US" dirty="0"/>
              <a:t> choose if you’re </a:t>
            </a:r>
            <a:r>
              <a:rPr lang="en-US" u="sng" dirty="0"/>
              <a:t>searching for</a:t>
            </a:r>
            <a:r>
              <a:rPr lang="en-US" dirty="0"/>
              <a:t> “</a:t>
            </a:r>
            <a:r>
              <a:rPr lang="en-US" b="1" dirty="0"/>
              <a:t>water</a:t>
            </a:r>
            <a:r>
              <a:rPr lang="en-US" dirty="0"/>
              <a:t>,” “</a:t>
            </a:r>
            <a:r>
              <a:rPr lang="en-US" b="1" dirty="0"/>
              <a:t>food</a:t>
            </a:r>
            <a:r>
              <a:rPr lang="en-US" dirty="0"/>
              <a:t>,” or “</a:t>
            </a:r>
            <a:r>
              <a:rPr lang="en-US" b="1" dirty="0"/>
              <a:t>shelter</a:t>
            </a:r>
            <a:r>
              <a:rPr lang="en-US" dirty="0"/>
              <a:t>.”</a:t>
            </a:r>
          </a:p>
          <a:p>
            <a:pPr>
              <a:buNone/>
            </a:pPr>
            <a:r>
              <a:rPr lang="en-US" sz="2000" dirty="0"/>
              <a:t>Water = hands on throat	Food = hands on stomach          Shelter = make a tent shape with hands </a:t>
            </a:r>
          </a:p>
          <a:p>
            <a:r>
              <a:rPr lang="en-US" sz="2000" dirty="0"/>
              <a:t>All deer and all resources will start in lines facing AWAY from each other. </a:t>
            </a:r>
          </a:p>
          <a:p>
            <a:r>
              <a:rPr lang="en-US" sz="2000" dirty="0"/>
              <a:t>When we say go, deer will race to get to the resource they need! </a:t>
            </a:r>
            <a:r>
              <a:rPr lang="en-US" sz="2000" b="1" dirty="0"/>
              <a:t>NO CHEATING</a:t>
            </a:r>
            <a:r>
              <a:rPr lang="en-US" sz="2000" dirty="0"/>
              <a:t>! </a:t>
            </a:r>
            <a:r>
              <a:rPr lang="en-US" sz="2000" b="1" dirty="0"/>
              <a:t>Stick to the resource that you started with</a:t>
            </a:r>
            <a:r>
              <a:rPr lang="en-US" sz="2000" dirty="0"/>
              <a:t>!</a:t>
            </a:r>
          </a:p>
          <a:p>
            <a:r>
              <a:rPr lang="en-US" sz="2000" dirty="0"/>
              <a:t>If a deer “catches” the resource that they were looking for, the resource they caught becomes a deer for the next generation! (The deer that got the resource “reproduced” and the resource became its offspring).</a:t>
            </a:r>
          </a:p>
          <a:p>
            <a:r>
              <a:rPr lang="en-US" sz="2000" b="1" dirty="0"/>
              <a:t>If a deer does NOT get the resource </a:t>
            </a:r>
            <a:r>
              <a:rPr lang="en-US" sz="2000" dirty="0"/>
              <a:t>they were looking for, </a:t>
            </a:r>
            <a:r>
              <a:rPr lang="en-US" sz="2000" b="1" dirty="0"/>
              <a:t>they die</a:t>
            </a:r>
            <a:r>
              <a:rPr lang="en-US" sz="2000" dirty="0"/>
              <a:t>. </a:t>
            </a:r>
            <a:r>
              <a:rPr lang="en-US" sz="2000" dirty="0">
                <a:sym typeface="Wingdings" pitchFamily="2" charset="2"/>
              </a:rPr>
              <a:t> Any dead deer become a resource during the next generation.</a:t>
            </a:r>
          </a:p>
          <a:p>
            <a:r>
              <a:rPr lang="en-US" sz="2000" dirty="0">
                <a:sym typeface="Wingdings" pitchFamily="2" charset="2"/>
              </a:rPr>
              <a:t>Before each generation we will record the # of deer and the # of resources, and see what happens over time!</a:t>
            </a:r>
          </a:p>
          <a:p>
            <a:r>
              <a:rPr lang="en-US" sz="2000" b="1" dirty="0">
                <a:sym typeface="Wingdings" pitchFamily="2" charset="2"/>
              </a:rPr>
              <a:t>Predators!  </a:t>
            </a:r>
            <a:r>
              <a:rPr lang="en-US" sz="2000" dirty="0">
                <a:sym typeface="Wingdings" pitchFamily="2" charset="2"/>
              </a:rPr>
              <a:t>One person will be </a:t>
            </a:r>
            <a:r>
              <a:rPr lang="en-US" sz="2000" b="1" dirty="0">
                <a:sym typeface="Wingdings" pitchFamily="2" charset="2"/>
              </a:rPr>
              <a:t>the Wolf</a:t>
            </a:r>
            <a:r>
              <a:rPr lang="en-US" sz="2000" dirty="0">
                <a:sym typeface="Wingdings" pitchFamily="2" charset="2"/>
              </a:rPr>
              <a:t>.  The Wolf will stand in the middle between the resources &amp; the deer.   If the wolf catches you then you become a wolf also.</a:t>
            </a:r>
            <a:endParaRPr lang="en-US" sz="2000" dirty="0"/>
          </a:p>
          <a:p>
            <a:pPr>
              <a:buNone/>
            </a:pPr>
            <a:endParaRPr lang="en-US" sz="2400" b="1" dirty="0"/>
          </a:p>
          <a:p>
            <a:pPr>
              <a:buNone/>
            </a:pPr>
            <a:endParaRPr lang="en-US" sz="2400" b="1" dirty="0"/>
          </a:p>
          <a:p>
            <a:pPr>
              <a:buNone/>
            </a:pPr>
            <a:endParaRPr lang="en-US" sz="2400" b="1" dirty="0"/>
          </a:p>
          <a:p>
            <a:pPr>
              <a:buNone/>
            </a:pPr>
            <a:endParaRPr lang="en-US" sz="2400" b="1" dirty="0"/>
          </a:p>
        </p:txBody>
      </p:sp>
    </p:spTree>
    <p:extLst>
      <p:ext uri="{BB962C8B-B14F-4D97-AF65-F5344CB8AC3E}">
        <p14:creationId xmlns:p14="http://schemas.microsoft.com/office/powerpoint/2010/main" val="17884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box(in)">
                                      <p:cBhvr>
                                        <p:cTn id="18" dur="500"/>
                                        <p:tgtEl>
                                          <p:spTgt spid="1126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box(in)">
                                      <p:cBhvr>
                                        <p:cTn id="21" dur="500"/>
                                        <p:tgtEl>
                                          <p:spTgt spid="112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box(in)">
                                      <p:cBhvr>
                                        <p:cTn id="26" dur="500"/>
                                        <p:tgtEl>
                                          <p:spTgt spid="11267">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1267">
                                            <p:txEl>
                                              <p:pRg st="6" end="6"/>
                                            </p:txEl>
                                          </p:spTgt>
                                        </p:tgtEl>
                                        <p:attrNameLst>
                                          <p:attrName>style.visibility</p:attrName>
                                        </p:attrNameLst>
                                      </p:cBhvr>
                                      <p:to>
                                        <p:strVal val="visible"/>
                                      </p:to>
                                    </p:set>
                                    <p:animEffect transition="in" filter="box(in)">
                                      <p:cBhvr>
                                        <p:cTn id="29" dur="500"/>
                                        <p:tgtEl>
                                          <p:spTgt spid="112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34" dur="500"/>
                                        <p:tgtEl>
                                          <p:spTgt spid="1126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animEffect transition="in" filter="box(in)">
                                      <p:cBhvr>
                                        <p:cTn id="39" dur="500"/>
                                        <p:tgtEl>
                                          <p:spTgt spid="1126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1267">
                                            <p:txEl>
                                              <p:pRg st="9" end="9"/>
                                            </p:txEl>
                                          </p:spTgt>
                                        </p:tgtEl>
                                        <p:attrNameLst>
                                          <p:attrName>style.visibility</p:attrName>
                                        </p:attrNameLst>
                                      </p:cBhvr>
                                      <p:to>
                                        <p:strVal val="visible"/>
                                      </p:to>
                                    </p:set>
                                    <p:animEffect transition="in" filter="box(in)">
                                      <p:cBhvr>
                                        <p:cTn id="44" dur="500"/>
                                        <p:tgtEl>
                                          <p:spTgt spid="1126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1267">
                                            <p:txEl>
                                              <p:pRg st="10" end="10"/>
                                            </p:txEl>
                                          </p:spTgt>
                                        </p:tgtEl>
                                        <p:attrNameLst>
                                          <p:attrName>style.visibility</p:attrName>
                                        </p:attrNameLst>
                                      </p:cBhvr>
                                      <p:to>
                                        <p:strVal val="visible"/>
                                      </p:to>
                                    </p:set>
                                    <p:animEffect transition="in" filter="box(in)">
                                      <p:cBhvr>
                                        <p:cTn id="49" dur="500"/>
                                        <p:tgtEl>
                                          <p:spTgt spid="1126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11267">
                                            <p:txEl>
                                              <p:pRg st="11" end="11"/>
                                            </p:txEl>
                                          </p:spTgt>
                                        </p:tgtEl>
                                        <p:attrNameLst>
                                          <p:attrName>style.visibility</p:attrName>
                                        </p:attrNameLst>
                                      </p:cBhvr>
                                      <p:to>
                                        <p:strVal val="visible"/>
                                      </p:to>
                                    </p:set>
                                    <p:animEffect transition="in" filter="box(in)">
                                      <p:cBhvr>
                                        <p:cTn id="54" dur="500"/>
                                        <p:tgtEl>
                                          <p:spTgt spid="112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r>
              <a:rPr lang="en-US" sz="3600" dirty="0" err="1"/>
              <a:t>pHET</a:t>
            </a:r>
            <a:r>
              <a:rPr lang="en-US" sz="3600" dirty="0"/>
              <a:t> – </a:t>
            </a:r>
            <a:r>
              <a:rPr lang="en-US" sz="3600" dirty="0">
                <a:hlinkClick r:id="rId2"/>
              </a:rPr>
              <a:t>Natural Selection </a:t>
            </a:r>
            <a:r>
              <a:rPr lang="en-US" sz="3600" dirty="0"/>
              <a:t>Activity Page </a:t>
            </a:r>
            <a:r>
              <a:rPr lang="en-US" sz="3600" dirty="0" smtClean="0"/>
              <a:t>61 NB</a:t>
            </a:r>
            <a:br>
              <a:rPr lang="en-US" sz="3600" dirty="0" smtClean="0"/>
            </a:br>
            <a:r>
              <a:rPr lang="en-US" sz="3600" dirty="0" smtClean="0"/>
              <a:t>Answer the following questions in complete sentences.</a:t>
            </a:r>
            <a:r>
              <a:rPr lang="en-US" sz="3600" dirty="0"/>
              <a:t/>
            </a:r>
            <a:br>
              <a:rPr lang="en-US" sz="3600" dirty="0"/>
            </a:br>
            <a:endParaRPr lang="en-US" sz="3600" dirty="0"/>
          </a:p>
        </p:txBody>
      </p:sp>
      <p:sp>
        <p:nvSpPr>
          <p:cNvPr id="3" name="Content Placeholder 2"/>
          <p:cNvSpPr>
            <a:spLocks noGrp="1"/>
          </p:cNvSpPr>
          <p:nvPr>
            <p:ph idx="1"/>
          </p:nvPr>
        </p:nvSpPr>
        <p:spPr>
          <a:xfrm>
            <a:off x="357187" y="1062038"/>
            <a:ext cx="11215688" cy="5538787"/>
          </a:xfrm>
        </p:spPr>
        <p:txBody>
          <a:bodyPr>
            <a:normAutofit/>
          </a:bodyPr>
          <a:lstStyle/>
          <a:p>
            <a:r>
              <a:rPr lang="en-US" dirty="0" smtClean="0"/>
              <a:t>What bunny did you select?</a:t>
            </a:r>
          </a:p>
          <a:p>
            <a:r>
              <a:rPr lang="en-US" dirty="0" smtClean="0"/>
              <a:t>What Environment did you choose?</a:t>
            </a:r>
          </a:p>
          <a:p>
            <a:r>
              <a:rPr lang="en-US" dirty="0" smtClean="0"/>
              <a:t>What mutation did you add?</a:t>
            </a:r>
          </a:p>
          <a:p>
            <a:r>
              <a:rPr lang="en-US" dirty="0" smtClean="0"/>
              <a:t>What selection factor did you choose?</a:t>
            </a:r>
          </a:p>
          <a:p>
            <a:r>
              <a:rPr lang="en-US" dirty="0" smtClean="0"/>
              <a:t>What does it mean if your Bunnies have </a:t>
            </a:r>
          </a:p>
          <a:p>
            <a:pPr marL="0" indent="0">
              <a:buNone/>
            </a:pPr>
            <a:r>
              <a:rPr lang="en-US" dirty="0" smtClean="0"/>
              <a:t>“Taken over the World!”</a:t>
            </a:r>
          </a:p>
          <a:p>
            <a:r>
              <a:rPr lang="en-US" dirty="0" smtClean="0"/>
              <a:t>How does Natural Selection work?</a:t>
            </a:r>
          </a:p>
          <a:p>
            <a:r>
              <a:rPr lang="en-US" dirty="0" smtClean="0"/>
              <a:t>Give an example of a Producer and </a:t>
            </a:r>
            <a:r>
              <a:rPr lang="en-US" dirty="0"/>
              <a:t>T</a:t>
            </a:r>
            <a:r>
              <a:rPr lang="en-US" dirty="0" smtClean="0"/>
              <a:t>wo Consumers. What level are they?</a:t>
            </a:r>
          </a:p>
          <a:p>
            <a:r>
              <a:rPr lang="en-US" dirty="0" smtClean="0"/>
              <a:t>Draw a Food Chain of the ecosystem.</a:t>
            </a:r>
            <a:endParaRPr lang="en-US" dirty="0"/>
          </a:p>
        </p:txBody>
      </p:sp>
    </p:spTree>
    <p:extLst>
      <p:ext uri="{BB962C8B-B14F-4D97-AF65-F5344CB8AC3E}">
        <p14:creationId xmlns:p14="http://schemas.microsoft.com/office/powerpoint/2010/main" val="142846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9/29  What limits Population Growth? CH 8.1</a:t>
            </a:r>
            <a:br>
              <a:rPr lang="en-US" dirty="0" smtClean="0"/>
            </a:br>
            <a:r>
              <a:rPr lang="en-US" dirty="0" smtClean="0"/>
              <a:t>Obj. TSW learn to draw a carrying capacity graph and calculate growth rate of a population. P. 60NB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999814"/>
            <a:ext cx="5932967" cy="4177149"/>
          </a:xfrm>
        </p:spPr>
      </p:pic>
      <p:sp>
        <p:nvSpPr>
          <p:cNvPr id="4" name="Content Placeholder 3"/>
          <p:cNvSpPr>
            <a:spLocks noGrp="1"/>
          </p:cNvSpPr>
          <p:nvPr>
            <p:ph sz="half" idx="2"/>
          </p:nvPr>
        </p:nvSpPr>
        <p:spPr>
          <a:xfrm>
            <a:off x="6172200" y="1825625"/>
            <a:ext cx="6019800" cy="4351338"/>
          </a:xfrm>
        </p:spPr>
        <p:txBody>
          <a:bodyPr/>
          <a:lstStyle/>
          <a:p>
            <a:pPr marL="514350" indent="-514350">
              <a:buFont typeface="+mj-lt"/>
              <a:buAutoNum type="arabicPeriod"/>
            </a:pPr>
            <a:r>
              <a:rPr lang="en-US" dirty="0" smtClean="0"/>
              <a:t>Draw a Carrying Capacity graph.</a:t>
            </a:r>
          </a:p>
          <a:p>
            <a:pPr marL="514350" indent="-514350">
              <a:buFont typeface="+mj-lt"/>
              <a:buAutoNum type="arabicPeriod"/>
            </a:pPr>
            <a:r>
              <a:rPr lang="en-US" dirty="0" smtClean="0"/>
              <a:t>Choose an ecosystem. Label 5 Limiting Factors for that graph.</a:t>
            </a:r>
          </a:p>
          <a:p>
            <a:pPr marL="514350" indent="-514350">
              <a:buFont typeface="+mj-lt"/>
              <a:buAutoNum type="arabicPeriod"/>
            </a:pPr>
            <a:r>
              <a:rPr lang="en-US" dirty="0" smtClean="0"/>
              <a:t>Calculate the Growth rate of a population that has a starting population of 100 individuals, there are 10 births, 5 deaths in a given year, What is the growth rate for the year?</a:t>
            </a:r>
            <a:endParaRPr lang="en-US" dirty="0"/>
          </a:p>
        </p:txBody>
      </p:sp>
    </p:spTree>
    <p:extLst>
      <p:ext uri="{BB962C8B-B14F-4D97-AF65-F5344CB8AC3E}">
        <p14:creationId xmlns:p14="http://schemas.microsoft.com/office/powerpoint/2010/main" val="228216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066" y="48066"/>
            <a:ext cx="6809934" cy="6809934"/>
          </a:xfrm>
          <a:prstGeom prst="rect">
            <a:avLst/>
          </a:prstGeom>
        </p:spPr>
      </p:pic>
    </p:spTree>
    <p:extLst>
      <p:ext uri="{BB962C8B-B14F-4D97-AF65-F5344CB8AC3E}">
        <p14:creationId xmlns:p14="http://schemas.microsoft.com/office/powerpoint/2010/main" val="246561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28311"/>
            <a:ext cx="5040467" cy="3633006"/>
          </a:xfrm>
        </p:spPr>
      </p:pic>
      <p:sp>
        <p:nvSpPr>
          <p:cNvPr id="2" name="Title 1"/>
          <p:cNvSpPr>
            <a:spLocks noGrp="1"/>
          </p:cNvSpPr>
          <p:nvPr>
            <p:ph type="title"/>
          </p:nvPr>
        </p:nvSpPr>
        <p:spPr>
          <a:xfrm>
            <a:off x="0" y="1"/>
            <a:ext cx="12192000" cy="1690688"/>
          </a:xfrm>
        </p:spPr>
        <p:txBody>
          <a:bodyPr>
            <a:normAutofit fontScale="90000"/>
          </a:bodyPr>
          <a:lstStyle/>
          <a:p>
            <a:r>
              <a:rPr lang="en-US" dirty="0" smtClean="0"/>
              <a:t>9/30 Limiting Factors CH 8.2</a:t>
            </a:r>
            <a:br>
              <a:rPr lang="en-US" dirty="0" smtClean="0"/>
            </a:br>
            <a:r>
              <a:rPr lang="en-US" dirty="0" smtClean="0"/>
              <a:t>Obj. TSW learn the difference between types of limiting factors. P. 62NB</a:t>
            </a:r>
            <a:endParaRPr lang="en-US" dirty="0"/>
          </a:p>
        </p:txBody>
      </p:sp>
      <p:sp>
        <p:nvSpPr>
          <p:cNvPr id="4" name="Content Placeholder 3"/>
          <p:cNvSpPr>
            <a:spLocks noGrp="1"/>
          </p:cNvSpPr>
          <p:nvPr>
            <p:ph sz="half" idx="2"/>
          </p:nvPr>
        </p:nvSpPr>
        <p:spPr>
          <a:xfrm>
            <a:off x="4529796" y="1375459"/>
            <a:ext cx="7555523" cy="4351338"/>
          </a:xfrm>
        </p:spPr>
        <p:txBody>
          <a:bodyPr/>
          <a:lstStyle/>
          <a:p>
            <a:pPr marL="514350" indent="-514350">
              <a:buFont typeface="+mj-lt"/>
              <a:buAutoNum type="arabicPeriod"/>
            </a:pPr>
            <a:r>
              <a:rPr lang="en-US" dirty="0" smtClean="0"/>
              <a:t>Limiting factors in the carrying capacity of an area can be density dependent or density independent. Write an example of each factor.</a:t>
            </a:r>
          </a:p>
          <a:p>
            <a:pPr marL="514350" indent="-514350">
              <a:buFont typeface="+mj-lt"/>
              <a:buAutoNum type="arabicPeriod"/>
            </a:pPr>
            <a:r>
              <a:rPr lang="en-US" dirty="0" smtClean="0"/>
              <a:t>Explain how each factor impacts the population.</a:t>
            </a:r>
          </a:p>
          <a:p>
            <a:pPr marL="514350" indent="-514350">
              <a:buFont typeface="+mj-lt"/>
              <a:buAutoNum type="arabicPeriod"/>
            </a:pPr>
            <a:r>
              <a:rPr lang="en-US" dirty="0" smtClean="0"/>
              <a:t>Calculate the growth rate of a population of a 1150 individuals, where 25 are born and 5 deaths.</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546" y="4300639"/>
            <a:ext cx="5600114" cy="2557361"/>
          </a:xfrm>
          <a:prstGeom prst="rect">
            <a:avLst/>
          </a:prstGeom>
        </p:spPr>
      </p:pic>
    </p:spTree>
    <p:extLst>
      <p:ext uri="{BB962C8B-B14F-4D97-AF65-F5344CB8AC3E}">
        <p14:creationId xmlns:p14="http://schemas.microsoft.com/office/powerpoint/2010/main" val="1162875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Acid Test: Ocean Acidification  P. 57NB</a:t>
            </a:r>
            <a:endParaRPr lang="en-US" dirty="0"/>
          </a:p>
        </p:txBody>
      </p:sp>
      <p:sp>
        <p:nvSpPr>
          <p:cNvPr id="3" name="Content Placeholder 2"/>
          <p:cNvSpPr>
            <a:spLocks noGrp="1"/>
          </p:cNvSpPr>
          <p:nvPr>
            <p:ph idx="1"/>
          </p:nvPr>
        </p:nvSpPr>
        <p:spPr/>
        <p:txBody>
          <a:bodyPr/>
          <a:lstStyle/>
          <a:p>
            <a:r>
              <a:rPr lang="en-US" dirty="0" smtClean="0"/>
              <a:t>What is the problem of Ocean Acidification?</a:t>
            </a:r>
          </a:p>
          <a:p>
            <a:r>
              <a:rPr lang="en-US" dirty="0" smtClean="0"/>
              <a:t>How does it effect shell life?</a:t>
            </a:r>
          </a:p>
          <a:p>
            <a:r>
              <a:rPr lang="en-US" dirty="0" smtClean="0"/>
              <a:t>What is the solution to Ocean Acidification?</a:t>
            </a:r>
            <a:endParaRPr lang="en-US" dirty="0"/>
          </a:p>
        </p:txBody>
      </p:sp>
    </p:spTree>
    <p:extLst>
      <p:ext uri="{BB962C8B-B14F-4D97-AF65-F5344CB8AC3E}">
        <p14:creationId xmlns:p14="http://schemas.microsoft.com/office/powerpoint/2010/main" val="42878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6028</TotalTime>
  <Words>1004</Words>
  <Application>Microsoft Office PowerPoint</Application>
  <PresentationFormat>Widescreen</PresentationFormat>
  <Paragraphs>183</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Environmental Science</vt:lpstr>
      <vt:lpstr>9/29 How Populations Change in Size CH 8 Obj. TSW understand populations, how they grow, and are regulated by limiting factors. P. 58 NB</vt:lpstr>
      <vt:lpstr>PowerPoint Presentation</vt:lpstr>
      <vt:lpstr>Oh, Deer!</vt:lpstr>
      <vt:lpstr>pHET – Natural Selection Activity Page 61 NB Answer the following questions in complete sentences. </vt:lpstr>
      <vt:lpstr>9/29  What limits Population Growth? CH 8.1 Obj. TSW learn to draw a carrying capacity graph and calculate growth rate of a population. P. 60NB </vt:lpstr>
      <vt:lpstr>PowerPoint Presentation</vt:lpstr>
      <vt:lpstr>9/30 Limiting Factors CH 8.2 Obj. TSW learn the difference between types of limiting factors. P. 62NB</vt:lpstr>
      <vt:lpstr>Finish Acid Test: Ocean Acidification  P. 57NB</vt:lpstr>
      <vt:lpstr>Data Table      Graph Write an explanation sentence for each of these examples of data. P. 59NB</vt:lpstr>
      <vt:lpstr>Parachuting Cats in Borneo</vt:lpstr>
      <vt:lpstr>Video: Carrying Capacity &amp; Populations p. 65 NB</vt:lpstr>
      <vt:lpstr>10/1 How species interact with each other Obj. TSW identify symbiotic relationships and how they develop an ecosystem. P. 64 NB</vt:lpstr>
      <vt:lpstr>  Activity Foldable: Symbiosis For each type of Symbiosis, Give an example. Explain whether they benefit or are harmed by the symbiosis.  </vt:lpstr>
      <vt:lpstr>Competition</vt:lpstr>
      <vt:lpstr>Mutualism</vt:lpstr>
      <vt:lpstr>Parasitism</vt:lpstr>
      <vt:lpstr>Commensalism</vt:lpstr>
      <vt:lpstr>Time to write your 5 Points of Questions for Chapter 8</vt:lpstr>
      <vt:lpstr>10/2 The Human Population CH 9.1 Obj. TSW learn about the growth pattern of the human population. P.  66NB</vt:lpstr>
      <vt:lpstr>PowerPoint Presentation</vt:lpstr>
      <vt:lpstr>PowerPoint Presentation</vt:lpstr>
      <vt:lpstr>PowerPoint Presentation</vt:lpstr>
      <vt:lpstr>Succession Mt. St. Helens</vt:lpstr>
      <vt:lpstr>Succession – Mt. St. Helens</vt:lpstr>
      <vt:lpstr>Succession</vt:lpstr>
      <vt:lpstr>Succession</vt:lpstr>
      <vt:lpstr>Taboo Partner 1 look at screen Partner 2 Look away!</vt:lpstr>
      <vt:lpstr>Taboo</vt:lpstr>
      <vt:lpstr>taboo</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Jennifer Mc Allister</dc:creator>
  <cp:lastModifiedBy>Jennifer Mc Allister</cp:lastModifiedBy>
  <cp:revision>43</cp:revision>
  <cp:lastPrinted>2015-09-30T21:28:34Z</cp:lastPrinted>
  <dcterms:created xsi:type="dcterms:W3CDTF">2015-09-27T21:00:34Z</dcterms:created>
  <dcterms:modified xsi:type="dcterms:W3CDTF">2015-10-02T20:22:06Z</dcterms:modified>
</cp:coreProperties>
</file>