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59" r:id="rId10"/>
    <p:sldId id="269" r:id="rId11"/>
    <p:sldId id="271" r:id="rId12"/>
    <p:sldId id="268" r:id="rId13"/>
    <p:sldId id="272" r:id="rId14"/>
    <p:sldId id="267" r:id="rId15"/>
    <p:sldId id="266" r:id="rId16"/>
    <p:sldId id="273" r:id="rId17"/>
    <p:sldId id="274" r:id="rId18"/>
    <p:sldId id="275" r:id="rId19"/>
    <p:sldId id="27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0BDF-3074-4A47-9F8A-01D261EC0F23}" type="datetimeFigureOut">
              <a:rPr lang="en-US" smtClean="0"/>
              <a:pPr/>
              <a:t>8/22/2013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A8204-E845-46BF-B860-D0D36BC56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0BDF-3074-4A47-9F8A-01D261EC0F23}" type="datetimeFigureOut">
              <a:rPr lang="en-US" smtClean="0"/>
              <a:pPr/>
              <a:t>8/22/2013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A8204-E845-46BF-B860-D0D36BC56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0BDF-3074-4A47-9F8A-01D261EC0F23}" type="datetimeFigureOut">
              <a:rPr lang="en-US" smtClean="0"/>
              <a:pPr/>
              <a:t>8/22/2013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A8204-E845-46BF-B860-D0D36BC56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0BDF-3074-4A47-9F8A-01D261EC0F23}" type="datetimeFigureOut">
              <a:rPr lang="en-US" smtClean="0"/>
              <a:pPr/>
              <a:t>8/22/2013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A8204-E845-46BF-B860-D0D36BC56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0BDF-3074-4A47-9F8A-01D261EC0F23}" type="datetimeFigureOut">
              <a:rPr lang="en-US" smtClean="0"/>
              <a:pPr/>
              <a:t>8/22/2013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A8204-E845-46BF-B860-D0D36BC56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0BDF-3074-4A47-9F8A-01D261EC0F23}" type="datetimeFigureOut">
              <a:rPr lang="en-US" smtClean="0"/>
              <a:pPr/>
              <a:t>8/22/2013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A8204-E845-46BF-B860-D0D36BC56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0BDF-3074-4A47-9F8A-01D261EC0F23}" type="datetimeFigureOut">
              <a:rPr lang="en-US" smtClean="0"/>
              <a:pPr/>
              <a:t>8/22/2013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A8204-E845-46BF-B860-D0D36BC56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0BDF-3074-4A47-9F8A-01D261EC0F23}" type="datetimeFigureOut">
              <a:rPr lang="en-US" smtClean="0"/>
              <a:pPr/>
              <a:t>8/22/2013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A8204-E845-46BF-B860-D0D36BC56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0BDF-3074-4A47-9F8A-01D261EC0F23}" type="datetimeFigureOut">
              <a:rPr lang="en-US" smtClean="0"/>
              <a:pPr/>
              <a:t>8/22/2013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A8204-E845-46BF-B860-D0D36BC56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0BDF-3074-4A47-9F8A-01D261EC0F23}" type="datetimeFigureOut">
              <a:rPr lang="en-US" smtClean="0"/>
              <a:pPr/>
              <a:t>8/22/2013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A8204-E845-46BF-B860-D0D36BC56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60BDF-3074-4A47-9F8A-01D261EC0F23}" type="datetimeFigureOut">
              <a:rPr lang="en-US" smtClean="0"/>
              <a:pPr/>
              <a:t>8/22/2013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A8204-E845-46BF-B860-D0D36BC56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60BDF-3074-4A47-9F8A-01D261EC0F23}" type="datetimeFigureOut">
              <a:rPr lang="en-US" smtClean="0"/>
              <a:pPr/>
              <a:t>8/22/2013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A8204-E845-46BF-B860-D0D36BC56BE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 8/21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906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Warm up &amp; Gather </a:t>
            </a:r>
            <a:r>
              <a:rPr lang="en-US" dirty="0" smtClean="0"/>
              <a:t>Data on </a:t>
            </a:r>
            <a:r>
              <a:rPr lang="en-US" dirty="0" err="1" smtClean="0"/>
              <a:t>Salinization</a:t>
            </a:r>
            <a:r>
              <a:rPr lang="en-US" dirty="0" smtClean="0"/>
              <a:t> Lab</a:t>
            </a:r>
          </a:p>
          <a:p>
            <a:r>
              <a:rPr lang="en-US" dirty="0" smtClean="0"/>
              <a:t>Go over Experimental Design.</a:t>
            </a:r>
          </a:p>
          <a:p>
            <a:r>
              <a:rPr lang="en-US" dirty="0" smtClean="0"/>
              <a:t>Sort through Newspaper Articles: 7 Topics/ Web Site</a:t>
            </a:r>
          </a:p>
          <a:p>
            <a:r>
              <a:rPr lang="en-US" dirty="0" smtClean="0"/>
              <a:t>Tragedy of the Commons</a:t>
            </a:r>
          </a:p>
          <a:p>
            <a:r>
              <a:rPr lang="en-US" dirty="0" smtClean="0"/>
              <a:t>Review Article:  The worst mistake humans ever made.</a:t>
            </a:r>
          </a:p>
          <a:p>
            <a:r>
              <a:rPr lang="en-US" dirty="0" smtClean="0"/>
              <a:t>Format of the AP Test. </a:t>
            </a:r>
          </a:p>
          <a:p>
            <a:r>
              <a:rPr lang="en-US" dirty="0" smtClean="0"/>
              <a:t>Math: V2 – V1/ V1 x 100 &amp; Rule of 70, Doubling time.</a:t>
            </a:r>
          </a:p>
          <a:p>
            <a:r>
              <a:rPr lang="en-US" dirty="0" smtClean="0"/>
              <a:t>HW – Study Guide. Quiz tomorrow. Study scientific method, Atmosphere, know each of the layers, what the [ ] of gases are</a:t>
            </a:r>
            <a:r>
              <a:rPr lang="en-US" dirty="0" smtClean="0"/>
              <a:t>.</a:t>
            </a:r>
          </a:p>
          <a:p>
            <a:r>
              <a:rPr lang="en-US" dirty="0" smtClean="0"/>
              <a:t>Get books.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875109" y="375047"/>
            <a:ext cx="7608094" cy="4911328"/>
          </a:xfrm>
          <a:ln/>
        </p:spPr>
        <p:txBody>
          <a:bodyPr/>
          <a:lstStyle/>
          <a:p>
            <a:pPr marL="625056" indent="-401822">
              <a:spcBef>
                <a:spcPct val="0"/>
              </a:spcBef>
              <a:buClr>
                <a:srgbClr val="404040"/>
              </a:buClr>
              <a:buFont typeface="Palatino" charset="0"/>
              <a:buChar char="•"/>
            </a:pPr>
            <a:r>
              <a:rPr lang="en-US" sz="2800" dirty="0">
                <a:latin typeface="Book Antiqua" pitchFamily="18" charset="0"/>
                <a:sym typeface="Palatino" charset="0"/>
              </a:rPr>
              <a:t>Matter- anything that occupies space and has mass.</a:t>
            </a:r>
          </a:p>
          <a:p>
            <a:pPr marL="625056" indent="-401822">
              <a:spcBef>
                <a:spcPts val="3375"/>
              </a:spcBef>
              <a:buClr>
                <a:srgbClr val="404040"/>
              </a:buClr>
              <a:buFont typeface="Palatino" charset="0"/>
              <a:buChar char="•"/>
            </a:pPr>
            <a:r>
              <a:rPr lang="en-US" sz="2800" dirty="0">
                <a:latin typeface="Book Antiqua" pitchFamily="18" charset="0"/>
                <a:sym typeface="Palatino" charset="0"/>
              </a:rPr>
              <a:t>Mass- a measure of the amount of matter an object contains.</a:t>
            </a:r>
          </a:p>
          <a:p>
            <a:pPr marL="625056" indent="-401822">
              <a:spcBef>
                <a:spcPts val="3375"/>
              </a:spcBef>
              <a:buClr>
                <a:srgbClr val="404040"/>
              </a:buClr>
              <a:buFont typeface="Palatino" charset="0"/>
              <a:buChar char="•"/>
            </a:pPr>
            <a:r>
              <a:rPr lang="en-US" sz="2800" dirty="0">
                <a:latin typeface="Book Antiqua" pitchFamily="18" charset="0"/>
                <a:sym typeface="Palatino" charset="0"/>
              </a:rPr>
              <a:t>Weight- the force that results from the action of gravity on mass.</a:t>
            </a:r>
          </a:p>
        </p:txBody>
      </p:sp>
      <p:pic>
        <p:nvPicPr>
          <p:cNvPr id="10242" name="Picture 2" descr="http://mimiandeunice.com/wp-content/uploads/2010/11/ME_253_Gravi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3962400"/>
            <a:ext cx="8877300" cy="276225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875109" y="589359"/>
            <a:ext cx="7322344" cy="4071938"/>
          </a:xfrm>
          <a:ln/>
        </p:spPr>
        <p:txBody>
          <a:bodyPr anchor="t"/>
          <a:lstStyle/>
          <a:p>
            <a:pPr marL="625056" indent="-401822">
              <a:spcBef>
                <a:spcPct val="0"/>
              </a:spcBef>
              <a:buClr>
                <a:srgbClr val="404040"/>
              </a:buClr>
              <a:buFont typeface="Palatino" charset="0"/>
              <a:buChar char="•"/>
            </a:pPr>
            <a:r>
              <a:rPr lang="en-US" sz="2800" dirty="0">
                <a:latin typeface="Book Antiqua" pitchFamily="18" charset="0"/>
                <a:sym typeface="Palatino" charset="0"/>
              </a:rPr>
              <a:t> Open system- exchanges of matter or energy occur across system boundaries.  </a:t>
            </a:r>
          </a:p>
          <a:p>
            <a:pPr marL="625056" indent="-401822">
              <a:spcBef>
                <a:spcPts val="3375"/>
              </a:spcBef>
              <a:buClr>
                <a:srgbClr val="404040"/>
              </a:buClr>
              <a:buFont typeface="Palatino" charset="0"/>
              <a:buChar char="•"/>
            </a:pPr>
            <a:r>
              <a:rPr lang="en-US" sz="2800" dirty="0">
                <a:latin typeface="Book Antiqua" pitchFamily="18" charset="0"/>
                <a:sym typeface="Palatino" charset="0"/>
              </a:rPr>
              <a:t>Closed system- matter and energy exchanges across system boundaries do not occur.</a:t>
            </a:r>
          </a:p>
        </p:txBody>
      </p:sp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5109" y="3375422"/>
            <a:ext cx="7554516" cy="323812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Tragedy of the Commons – Easter Island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682837"/>
            <a:ext cx="5678488" cy="6175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were some of the ramifications of “Tragedy of the Commons” on Easter Island?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97" y="375047"/>
            <a:ext cx="7956352" cy="570383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78594"/>
            <a:ext cx="7161609" cy="1107281"/>
          </a:xfrm>
          <a:ln/>
        </p:spPr>
        <p:txBody>
          <a:bodyPr>
            <a:normAutofit fontScale="90000"/>
          </a:bodyPr>
          <a:lstStyle/>
          <a:p>
            <a:r>
              <a:rPr lang="en-US" sz="3400" b="1" dirty="0">
                <a:latin typeface="Book Antiqua" pitchFamily="18" charset="0"/>
              </a:rPr>
              <a:t>Resource </a:t>
            </a:r>
            <a:r>
              <a:rPr lang="en-US" sz="3400" b="1" dirty="0" smtClean="0">
                <a:latin typeface="Book Antiqua" pitchFamily="18" charset="0"/>
              </a:rPr>
              <a:t>Depletion</a:t>
            </a:r>
            <a:br>
              <a:rPr lang="en-US" sz="3400" b="1" dirty="0" smtClean="0">
                <a:latin typeface="Book Antiqua" pitchFamily="18" charset="0"/>
              </a:rPr>
            </a:br>
            <a:r>
              <a:rPr lang="en-US" sz="3400" b="1" dirty="0" smtClean="0">
                <a:latin typeface="Book Antiqua" pitchFamily="18" charset="0"/>
              </a:rPr>
              <a:t>How does Easter Island relate to today?</a:t>
            </a:r>
            <a:endParaRPr lang="en-US" sz="3400" b="1" dirty="0">
              <a:latin typeface="Book Antiqua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do we see “Logic of the Commons”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How does the </a:t>
            </a:r>
            <a:r>
              <a:rPr lang="en-US" sz="2400" i="1" dirty="0" smtClean="0"/>
              <a:t>“Tragedy of the Commons” </a:t>
            </a:r>
            <a:r>
              <a:rPr lang="en-US" sz="2400" dirty="0" smtClean="0"/>
              <a:t>relate to the article you read about the </a:t>
            </a:r>
            <a:r>
              <a:rPr lang="en-US" sz="2400" i="1" dirty="0" smtClean="0"/>
              <a:t>“Worst mistake in the History of the Human Race”?</a:t>
            </a:r>
            <a:endParaRPr lang="en-US" sz="2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is this an example of “Tragedy of the commons”?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Great Pacific Garbage Patch</a:t>
            </a:r>
            <a:endParaRPr lang="en-US" dirty="0"/>
          </a:p>
        </p:txBody>
      </p:sp>
      <p:pic>
        <p:nvPicPr>
          <p:cNvPr id="1026" name="Picture 2" descr="http://parkhowell.com/wp-content/uploads/2008/12/pacific-giant-floating-islan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09800"/>
            <a:ext cx="3333750" cy="2924176"/>
          </a:xfrm>
          <a:prstGeom prst="rect">
            <a:avLst/>
          </a:prstGeom>
          <a:noFill/>
        </p:spPr>
      </p:pic>
      <p:pic>
        <p:nvPicPr>
          <p:cNvPr id="1028" name="Picture 4" descr="http://coolstacks.com/wp-content/uploads/2012/05/ocean-tras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209800"/>
            <a:ext cx="4476750" cy="29527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7953" y="178594"/>
            <a:ext cx="7608094" cy="1000125"/>
          </a:xfrm>
          <a:ln/>
        </p:spPr>
        <p:txBody>
          <a:bodyPr anchor="b"/>
          <a:lstStyle/>
          <a:p>
            <a:r>
              <a:rPr lang="en-US" sz="3400" b="1" dirty="0">
                <a:solidFill>
                  <a:schemeClr val="bg1"/>
                </a:solidFill>
                <a:latin typeface="Book Antiqua" pitchFamily="18" charset="0"/>
                <a:sym typeface="Copperplate" charset="0"/>
              </a:rPr>
              <a:t>Biological molecules and cells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2969" y="1839516"/>
            <a:ext cx="7358063" cy="4420195"/>
          </a:xfrm>
          <a:ln/>
        </p:spPr>
        <p:txBody>
          <a:bodyPr anchor="t"/>
          <a:lstStyle/>
          <a:p>
            <a:pPr marL="625056" indent="-401822">
              <a:spcBef>
                <a:spcPct val="0"/>
              </a:spcBef>
              <a:buClr>
                <a:srgbClr val="404040"/>
              </a:buClr>
              <a:buFont typeface="Palatino" charset="0"/>
              <a:buChar char="•"/>
            </a:pPr>
            <a:r>
              <a:rPr lang="en-US" sz="2800" dirty="0">
                <a:latin typeface="Book Antiqua" pitchFamily="18" charset="0"/>
                <a:sym typeface="Palatino" charset="0"/>
              </a:rPr>
              <a:t>Inorganic compounds- compounds that do not contain carbon or do contain carbon, but only carbon bound to elements other than hydrogen.</a:t>
            </a:r>
          </a:p>
          <a:p>
            <a:pPr marL="1250112" lvl="2" indent="-401822">
              <a:spcBef>
                <a:spcPts val="1266"/>
              </a:spcBef>
              <a:buClr>
                <a:srgbClr val="404040"/>
              </a:buClr>
              <a:buFont typeface="Palatino" charset="0"/>
              <a:buChar char="•"/>
            </a:pPr>
            <a:r>
              <a:rPr lang="en-US" sz="2800" dirty="0">
                <a:latin typeface="Book Antiqua" pitchFamily="18" charset="0"/>
                <a:sym typeface="Palatino" charset="0"/>
              </a:rPr>
              <a:t>ex.  NH3, </a:t>
            </a:r>
            <a:r>
              <a:rPr lang="en-US" sz="2800" dirty="0" err="1">
                <a:latin typeface="Book Antiqua" pitchFamily="18" charset="0"/>
                <a:sym typeface="Palatino" charset="0"/>
              </a:rPr>
              <a:t>NaCl</a:t>
            </a:r>
            <a:r>
              <a:rPr lang="en-US" sz="2800" dirty="0">
                <a:latin typeface="Book Antiqua" pitchFamily="18" charset="0"/>
                <a:sym typeface="Palatino" charset="0"/>
              </a:rPr>
              <a:t>, H2O, and CO2</a:t>
            </a:r>
          </a:p>
          <a:p>
            <a:pPr marL="625056" indent="-401822">
              <a:spcBef>
                <a:spcPts val="1266"/>
              </a:spcBef>
              <a:buClr>
                <a:srgbClr val="404040"/>
              </a:buClr>
              <a:buFont typeface="Palatino" charset="0"/>
              <a:buChar char="•"/>
            </a:pPr>
            <a:r>
              <a:rPr lang="en-US" sz="2800" dirty="0">
                <a:latin typeface="Book Antiqua" pitchFamily="18" charset="0"/>
                <a:sym typeface="Palatino" charset="0"/>
              </a:rPr>
              <a:t>Organic compounds- compounds that have carbon-carbon and carbon-hydrogen bonds.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APES 8/22</a:t>
            </a:r>
            <a:br>
              <a:rPr lang="en-US" sz="2400" dirty="0" smtClean="0"/>
            </a:br>
            <a:r>
              <a:rPr lang="en-US" sz="2400" dirty="0" smtClean="0"/>
              <a:t>Obj.  TSW develop a focused understanding of the 7 topics in APES, Explain the Tragedy of the Commons, and discuss the article. P. 8 NB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1. Explain an open system &amp; closed system with respect to matter &amp; energy on Earth.</a:t>
            </a:r>
          </a:p>
          <a:p>
            <a:pPr marL="514350" indent="-514350">
              <a:buAutoNum type="arabicPeriod" startAt="2"/>
            </a:pPr>
            <a:r>
              <a:rPr lang="en-US" dirty="0" smtClean="0"/>
              <a:t>List the steps to the Scientific Method.  Why is the control important?</a:t>
            </a:r>
          </a:p>
          <a:p>
            <a:pPr marL="514350" indent="-514350">
              <a:buAutoNum type="arabicPeriod" startAt="2"/>
            </a:pPr>
            <a:r>
              <a:rPr lang="en-US" dirty="0" smtClean="0"/>
              <a:t>What are the approximate concentrations of the atmosphere?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5204" y="267890"/>
            <a:ext cx="5806529" cy="621506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640" y="321469"/>
            <a:ext cx="7983141" cy="595721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4" y="214313"/>
            <a:ext cx="4232672" cy="3325193"/>
          </a:xfrm>
          <a:prstGeom prst="rect">
            <a:avLst/>
          </a:prstGeom>
          <a:noFill/>
        </p:spPr>
      </p:pic>
      <p:pic>
        <p:nvPicPr>
          <p:cNvPr id="5120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8422" y="3429000"/>
            <a:ext cx="4393406" cy="31845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172" y="910828"/>
            <a:ext cx="8697516" cy="490128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607219" y="214312"/>
            <a:ext cx="7965281" cy="1643063"/>
          </a:xfrm>
          <a:ln/>
        </p:spPr>
        <p:txBody>
          <a:bodyPr/>
          <a:lstStyle/>
          <a:p>
            <a:r>
              <a:rPr lang="en-US" sz="3400" b="1" dirty="0">
                <a:latin typeface="Book Antiqua" pitchFamily="18" charset="0"/>
              </a:rPr>
              <a:t>Average Global Surface Temperatures and Carbon  Dioxide Concentrations</a:t>
            </a:r>
            <a:r>
              <a:rPr lang="en-US" sz="3700" dirty="0"/>
              <a:t> 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latin typeface="Book Antiqua" pitchFamily="18" charset="0"/>
              </a:rPr>
              <a:t>Greenhouse gases- gases in our planets atmosphere that act like a blanket, trapping heat near Earth's surface.  </a:t>
            </a:r>
          </a:p>
          <a:p>
            <a:r>
              <a:rPr lang="en-US" sz="2800" dirty="0">
                <a:solidFill>
                  <a:schemeClr val="bg1"/>
                </a:solidFill>
                <a:latin typeface="Book Antiqua" pitchFamily="18" charset="0"/>
              </a:rPr>
              <a:t>The most important greenhouse gas is carbon dioxide.</a:t>
            </a:r>
          </a:p>
          <a:p>
            <a:r>
              <a:rPr lang="en-US" sz="2800" dirty="0">
                <a:solidFill>
                  <a:schemeClr val="bg1"/>
                </a:solidFill>
                <a:latin typeface="Book Antiqua" pitchFamily="18" charset="0"/>
              </a:rPr>
              <a:t>Anthropogenic- caused by human activities.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328" y="267891"/>
            <a:ext cx="4295180" cy="3863206"/>
          </a:xfrm>
          <a:prstGeom prst="rect">
            <a:avLst/>
          </a:prstGeom>
          <a:noFill/>
        </p:spPr>
      </p:pic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3193" y="1714500"/>
            <a:ext cx="4174629" cy="490798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Earth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4525963"/>
          </a:xfrm>
        </p:spPr>
        <p:txBody>
          <a:bodyPr/>
          <a:lstStyle/>
          <a:p>
            <a:r>
              <a:rPr lang="en-US" dirty="0" smtClean="0"/>
              <a:t>Closed system:  Matter does not leave.  Exception: Asteroid hitting the Earth.</a:t>
            </a:r>
          </a:p>
          <a:p>
            <a:r>
              <a:rPr lang="en-US" dirty="0" smtClean="0"/>
              <a:t> Open system: Energy can come &amp; go.  Light Energy, Heat Energy are absorbed by the planet &amp; escape the planet.</a:t>
            </a:r>
            <a:endParaRPr lang="en-US" dirty="0"/>
          </a:p>
        </p:txBody>
      </p:sp>
      <p:pic>
        <p:nvPicPr>
          <p:cNvPr id="17410" name="Picture 2" descr="http://i.telegraph.co.uk/multimedia/archive/02372/BMBA29_237223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971800"/>
            <a:ext cx="5105400" cy="31867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408</Words>
  <Application>Microsoft Office PowerPoint</Application>
  <PresentationFormat>On-screen Show (4:3)</PresentationFormat>
  <Paragraphs>37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Agenda 8/21</vt:lpstr>
      <vt:lpstr>APES 8/22 Obj.  TSW develop a focused understanding of the 7 topics in APES, Explain the Tragedy of the Commons, and discuss the article. P. 8 NB</vt:lpstr>
      <vt:lpstr>Slide 3</vt:lpstr>
      <vt:lpstr>Slide 4</vt:lpstr>
      <vt:lpstr>Slide 5</vt:lpstr>
      <vt:lpstr>Slide 6</vt:lpstr>
      <vt:lpstr>Average Global Surface Temperatures and Carbon  Dioxide Concentrations </vt:lpstr>
      <vt:lpstr>Slide 8</vt:lpstr>
      <vt:lpstr>Earth</vt:lpstr>
      <vt:lpstr>Slide 10</vt:lpstr>
      <vt:lpstr>Slide 11</vt:lpstr>
      <vt:lpstr>Tragedy of the Commons – Easter Island</vt:lpstr>
      <vt:lpstr>What were some of the ramifications of “Tragedy of the Commons” on Easter Island?</vt:lpstr>
      <vt:lpstr>Slide 14</vt:lpstr>
      <vt:lpstr>Resource Depletion How does Easter Island relate to today?</vt:lpstr>
      <vt:lpstr>Where do we see “Logic of the Commons” today?</vt:lpstr>
      <vt:lpstr>How does the “Tragedy of the Commons” relate to the article you read about the “Worst mistake in the History of the Human Race”?</vt:lpstr>
      <vt:lpstr>How is this an example of “Tragedy of the commons”?</vt:lpstr>
      <vt:lpstr>Biological molecules and cells</vt:lpstr>
    </vt:vector>
  </TitlesOfParts>
  <Company>WUSD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WUSD</dc:creator>
  <cp:lastModifiedBy>WUSD</cp:lastModifiedBy>
  <cp:revision>18</cp:revision>
  <dcterms:created xsi:type="dcterms:W3CDTF">2013-08-21T23:41:12Z</dcterms:created>
  <dcterms:modified xsi:type="dcterms:W3CDTF">2013-08-22T18:26:04Z</dcterms:modified>
</cp:coreProperties>
</file>