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5" r:id="rId10"/>
    <p:sldId id="267" r:id="rId11"/>
    <p:sldId id="266" r:id="rId12"/>
    <p:sldId id="268" r:id="rId13"/>
    <p:sldId id="269" r:id="rId14"/>
    <p:sldId id="270" r:id="rId15"/>
    <p:sldId id="271" r:id="rId16"/>
    <p:sldId id="272" r:id="rId17"/>
    <p:sldId id="273" r:id="rId18"/>
    <p:sldId id="274" r:id="rId19"/>
    <p:sldId id="275" r:id="rId20"/>
    <p:sldId id="279" r:id="rId21"/>
    <p:sldId id="276" r:id="rId22"/>
    <p:sldId id="280" r:id="rId23"/>
    <p:sldId id="278" r:id="rId24"/>
    <p:sldId id="277" r:id="rId25"/>
    <p:sldId id="281" r:id="rId26"/>
    <p:sldId id="283" r:id="rId27"/>
    <p:sldId id="284" r:id="rId28"/>
    <p:sldId id="285" r:id="rId29"/>
    <p:sldId id="282" r:id="rId30"/>
    <p:sldId id="286" r:id="rId31"/>
    <p:sldId id="287" r:id="rId32"/>
    <p:sldId id="288" r:id="rId33"/>
    <p:sldId id="289" r:id="rId34"/>
    <p:sldId id="290"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3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524F8E-E73A-41D3-BDA2-A9C273909431}"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325A-0533-4F16-B715-A3C025A881F8}" type="slidenum">
              <a:rPr lang="en-US" smtClean="0"/>
              <a:t>‹#›</a:t>
            </a:fld>
            <a:endParaRPr lang="en-US"/>
          </a:p>
        </p:txBody>
      </p:sp>
    </p:spTree>
    <p:extLst>
      <p:ext uri="{BB962C8B-B14F-4D97-AF65-F5344CB8AC3E}">
        <p14:creationId xmlns:p14="http://schemas.microsoft.com/office/powerpoint/2010/main" val="162045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24F8E-E73A-41D3-BDA2-A9C273909431}"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325A-0533-4F16-B715-A3C025A881F8}" type="slidenum">
              <a:rPr lang="en-US" smtClean="0"/>
              <a:t>‹#›</a:t>
            </a:fld>
            <a:endParaRPr lang="en-US"/>
          </a:p>
        </p:txBody>
      </p:sp>
    </p:spTree>
    <p:extLst>
      <p:ext uri="{BB962C8B-B14F-4D97-AF65-F5344CB8AC3E}">
        <p14:creationId xmlns:p14="http://schemas.microsoft.com/office/powerpoint/2010/main" val="109900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24F8E-E73A-41D3-BDA2-A9C273909431}"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325A-0533-4F16-B715-A3C025A881F8}" type="slidenum">
              <a:rPr lang="en-US" smtClean="0"/>
              <a:t>‹#›</a:t>
            </a:fld>
            <a:endParaRPr lang="en-US"/>
          </a:p>
        </p:txBody>
      </p:sp>
    </p:spTree>
    <p:extLst>
      <p:ext uri="{BB962C8B-B14F-4D97-AF65-F5344CB8AC3E}">
        <p14:creationId xmlns:p14="http://schemas.microsoft.com/office/powerpoint/2010/main" val="308692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524F8E-E73A-41D3-BDA2-A9C273909431}"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325A-0533-4F16-B715-A3C025A881F8}" type="slidenum">
              <a:rPr lang="en-US" smtClean="0"/>
              <a:t>‹#›</a:t>
            </a:fld>
            <a:endParaRPr lang="en-US"/>
          </a:p>
        </p:txBody>
      </p:sp>
    </p:spTree>
    <p:extLst>
      <p:ext uri="{BB962C8B-B14F-4D97-AF65-F5344CB8AC3E}">
        <p14:creationId xmlns:p14="http://schemas.microsoft.com/office/powerpoint/2010/main" val="176759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24F8E-E73A-41D3-BDA2-A9C273909431}"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325A-0533-4F16-B715-A3C025A881F8}" type="slidenum">
              <a:rPr lang="en-US" smtClean="0"/>
              <a:t>‹#›</a:t>
            </a:fld>
            <a:endParaRPr lang="en-US"/>
          </a:p>
        </p:txBody>
      </p:sp>
    </p:spTree>
    <p:extLst>
      <p:ext uri="{BB962C8B-B14F-4D97-AF65-F5344CB8AC3E}">
        <p14:creationId xmlns:p14="http://schemas.microsoft.com/office/powerpoint/2010/main" val="401542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524F8E-E73A-41D3-BDA2-A9C273909431}"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A325A-0533-4F16-B715-A3C025A881F8}" type="slidenum">
              <a:rPr lang="en-US" smtClean="0"/>
              <a:t>‹#›</a:t>
            </a:fld>
            <a:endParaRPr lang="en-US"/>
          </a:p>
        </p:txBody>
      </p:sp>
    </p:spTree>
    <p:extLst>
      <p:ext uri="{BB962C8B-B14F-4D97-AF65-F5344CB8AC3E}">
        <p14:creationId xmlns:p14="http://schemas.microsoft.com/office/powerpoint/2010/main" val="356157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524F8E-E73A-41D3-BDA2-A9C273909431}" type="datetimeFigureOut">
              <a:rPr lang="en-US" smtClean="0"/>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A325A-0533-4F16-B715-A3C025A881F8}" type="slidenum">
              <a:rPr lang="en-US" smtClean="0"/>
              <a:t>‹#›</a:t>
            </a:fld>
            <a:endParaRPr lang="en-US"/>
          </a:p>
        </p:txBody>
      </p:sp>
    </p:spTree>
    <p:extLst>
      <p:ext uri="{BB962C8B-B14F-4D97-AF65-F5344CB8AC3E}">
        <p14:creationId xmlns:p14="http://schemas.microsoft.com/office/powerpoint/2010/main" val="146666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524F8E-E73A-41D3-BDA2-A9C273909431}" type="datetimeFigureOut">
              <a:rPr lang="en-US" smtClean="0"/>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A325A-0533-4F16-B715-A3C025A881F8}" type="slidenum">
              <a:rPr lang="en-US" smtClean="0"/>
              <a:t>‹#›</a:t>
            </a:fld>
            <a:endParaRPr lang="en-US"/>
          </a:p>
        </p:txBody>
      </p:sp>
    </p:spTree>
    <p:extLst>
      <p:ext uri="{BB962C8B-B14F-4D97-AF65-F5344CB8AC3E}">
        <p14:creationId xmlns:p14="http://schemas.microsoft.com/office/powerpoint/2010/main" val="44437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24F8E-E73A-41D3-BDA2-A9C273909431}" type="datetimeFigureOut">
              <a:rPr lang="en-US" smtClean="0"/>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A325A-0533-4F16-B715-A3C025A881F8}" type="slidenum">
              <a:rPr lang="en-US" smtClean="0"/>
              <a:t>‹#›</a:t>
            </a:fld>
            <a:endParaRPr lang="en-US"/>
          </a:p>
        </p:txBody>
      </p:sp>
    </p:spTree>
    <p:extLst>
      <p:ext uri="{BB962C8B-B14F-4D97-AF65-F5344CB8AC3E}">
        <p14:creationId xmlns:p14="http://schemas.microsoft.com/office/powerpoint/2010/main" val="420337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24F8E-E73A-41D3-BDA2-A9C273909431}"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A325A-0533-4F16-B715-A3C025A881F8}" type="slidenum">
              <a:rPr lang="en-US" smtClean="0"/>
              <a:t>‹#›</a:t>
            </a:fld>
            <a:endParaRPr lang="en-US"/>
          </a:p>
        </p:txBody>
      </p:sp>
    </p:spTree>
    <p:extLst>
      <p:ext uri="{BB962C8B-B14F-4D97-AF65-F5344CB8AC3E}">
        <p14:creationId xmlns:p14="http://schemas.microsoft.com/office/powerpoint/2010/main" val="3673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24F8E-E73A-41D3-BDA2-A9C273909431}"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A325A-0533-4F16-B715-A3C025A881F8}" type="slidenum">
              <a:rPr lang="en-US" smtClean="0"/>
              <a:t>‹#›</a:t>
            </a:fld>
            <a:endParaRPr lang="en-US"/>
          </a:p>
        </p:txBody>
      </p:sp>
    </p:spTree>
    <p:extLst>
      <p:ext uri="{BB962C8B-B14F-4D97-AF65-F5344CB8AC3E}">
        <p14:creationId xmlns:p14="http://schemas.microsoft.com/office/powerpoint/2010/main" val="3114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24F8E-E73A-41D3-BDA2-A9C273909431}" type="datetimeFigureOut">
              <a:rPr lang="en-US" smtClean="0"/>
              <a:t>8/28/2015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A325A-0533-4F16-B715-A3C025A881F8}" type="slidenum">
              <a:rPr lang="en-US" smtClean="0"/>
              <a:t>‹#›</a:t>
            </a:fld>
            <a:endParaRPr lang="en-US"/>
          </a:p>
        </p:txBody>
      </p:sp>
    </p:spTree>
    <p:extLst>
      <p:ext uri="{BB962C8B-B14F-4D97-AF65-F5344CB8AC3E}">
        <p14:creationId xmlns:p14="http://schemas.microsoft.com/office/powerpoint/2010/main" val="52165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Ground+water+model&amp;source=images&amp;cd=&amp;cad=rja&amp;docid=DZx03WHvLLk1FM&amp;tbnid=939kLkH2up5pOM:&amp;ved=0CAUQjRw&amp;url=http://www.envisionenviroed.net/envision_3000.html&amp;ei=yQsNUs6TCK7iyAHlsIG4Bw&amp;bvm=bv.50768961,d.aWc&amp;psig=AFQjCNFwX_DzytbIZUWpWpfYlMpt5ZdXLg&amp;ust=137667308397156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Environmental Science</a:t>
            </a:r>
            <a:endParaRPr lang="en-US" dirty="0"/>
          </a:p>
        </p:txBody>
      </p:sp>
      <p:sp>
        <p:nvSpPr>
          <p:cNvPr id="3" name="Subtitle 2"/>
          <p:cNvSpPr>
            <a:spLocks noGrp="1"/>
          </p:cNvSpPr>
          <p:nvPr>
            <p:ph type="subTitle" idx="1"/>
          </p:nvPr>
        </p:nvSpPr>
        <p:spPr/>
        <p:txBody>
          <a:bodyPr/>
          <a:lstStyle/>
          <a:p>
            <a:r>
              <a:rPr lang="en-US" dirty="0" smtClean="0"/>
              <a:t>Week 2</a:t>
            </a:r>
          </a:p>
          <a:p>
            <a:r>
              <a:rPr lang="en-US" dirty="0" smtClean="0"/>
              <a:t>UNIT 1 – Understanding environmental science, Agricultural Revolution, Industrial Revolution, Environmental Challenges</a:t>
            </a:r>
            <a:endParaRPr lang="en-US" dirty="0"/>
          </a:p>
        </p:txBody>
      </p:sp>
    </p:spTree>
    <p:extLst>
      <p:ext uri="{BB962C8B-B14F-4D97-AF65-F5344CB8AC3E}">
        <p14:creationId xmlns:p14="http://schemas.microsoft.com/office/powerpoint/2010/main" val="428998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8/25</a:t>
            </a:r>
            <a:endParaRPr lang="en-US" dirty="0"/>
          </a:p>
        </p:txBody>
      </p:sp>
      <p:sp>
        <p:nvSpPr>
          <p:cNvPr id="3" name="Content Placeholder 2"/>
          <p:cNvSpPr>
            <a:spLocks noGrp="1"/>
          </p:cNvSpPr>
          <p:nvPr>
            <p:ph idx="1"/>
          </p:nvPr>
        </p:nvSpPr>
        <p:spPr/>
        <p:txBody>
          <a:bodyPr/>
          <a:lstStyle/>
          <a:p>
            <a:r>
              <a:rPr lang="en-US" dirty="0" smtClean="0"/>
              <a:t>Collect syllabus</a:t>
            </a:r>
          </a:p>
          <a:p>
            <a:r>
              <a:rPr lang="en-US" dirty="0" smtClean="0"/>
              <a:t>Warm up</a:t>
            </a:r>
          </a:p>
          <a:p>
            <a:r>
              <a:rPr lang="en-US" dirty="0" smtClean="0"/>
              <a:t>Collect Books</a:t>
            </a:r>
          </a:p>
          <a:p>
            <a:r>
              <a:rPr lang="en-US" dirty="0" smtClean="0"/>
              <a:t>Lab - Salinization</a:t>
            </a:r>
            <a:endParaRPr lang="en-US" dirty="0"/>
          </a:p>
        </p:txBody>
      </p:sp>
    </p:spTree>
    <p:extLst>
      <p:ext uri="{BB962C8B-B14F-4D97-AF65-F5344CB8AC3E}">
        <p14:creationId xmlns:p14="http://schemas.microsoft.com/office/powerpoint/2010/main" val="3818652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577" y="167425"/>
            <a:ext cx="11603865" cy="1523263"/>
          </a:xfrm>
        </p:spPr>
        <p:txBody>
          <a:bodyPr>
            <a:normAutofit fontScale="90000"/>
          </a:bodyPr>
          <a:lstStyle/>
          <a:p>
            <a:r>
              <a:rPr lang="en-US" dirty="0" smtClean="0"/>
              <a:t>8/25  The Environment &amp; Society CH 1.2</a:t>
            </a:r>
            <a:br>
              <a:rPr lang="en-US" dirty="0" smtClean="0"/>
            </a:br>
            <a:r>
              <a:rPr lang="en-US" dirty="0" smtClean="0"/>
              <a:t>Obj. TSW explain the tragedy of the commons and how it relates to sustainability. P. 14 NB</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6228" y="1690688"/>
            <a:ext cx="5181600" cy="3440582"/>
          </a:xfrm>
        </p:spPr>
      </p:pic>
      <p:sp>
        <p:nvSpPr>
          <p:cNvPr id="4" name="Content Placeholder 3"/>
          <p:cNvSpPr>
            <a:spLocks noGrp="1"/>
          </p:cNvSpPr>
          <p:nvPr>
            <p:ph sz="half" idx="2"/>
          </p:nvPr>
        </p:nvSpPr>
        <p:spPr>
          <a:xfrm>
            <a:off x="6864438" y="1825625"/>
            <a:ext cx="5327561" cy="4351338"/>
          </a:xfrm>
        </p:spPr>
        <p:txBody>
          <a:bodyPr/>
          <a:lstStyle/>
          <a:p>
            <a:pPr marL="514350" indent="-514350">
              <a:buFont typeface="+mj-lt"/>
              <a:buAutoNum type="arabicPeriod"/>
            </a:pPr>
            <a:r>
              <a:rPr lang="en-US" dirty="0" smtClean="0"/>
              <a:t>Describe the Tragedy of the commons.</a:t>
            </a:r>
          </a:p>
          <a:p>
            <a:pPr marL="514350" indent="-514350">
              <a:buFont typeface="+mj-lt"/>
              <a:buAutoNum type="arabicPeriod"/>
            </a:pPr>
            <a:r>
              <a:rPr lang="en-US" dirty="0" smtClean="0"/>
              <a:t>Analyze the chart in Figure 2.4 “Indicators of development for the US, Japan, Mexico, and Indonesia. Write 3 facts from the chart in complete sentences.</a:t>
            </a:r>
          </a:p>
          <a:p>
            <a:pPr marL="514350" indent="-514350">
              <a:buFont typeface="+mj-lt"/>
              <a:buAutoNum type="arabicPeriod"/>
            </a:pPr>
            <a:r>
              <a:rPr lang="en-US" dirty="0" smtClean="0"/>
              <a:t>Explain sustainability.</a:t>
            </a:r>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491" y="3658990"/>
            <a:ext cx="4336947" cy="2944559"/>
          </a:xfrm>
          <a:prstGeom prst="rect">
            <a:avLst/>
          </a:prstGeom>
        </p:spPr>
      </p:pic>
    </p:spTree>
    <p:extLst>
      <p:ext uri="{BB962C8B-B14F-4D97-AF65-F5344CB8AC3E}">
        <p14:creationId xmlns:p14="http://schemas.microsoft.com/office/powerpoint/2010/main" val="18150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59" y="103031"/>
            <a:ext cx="9106451" cy="6073932"/>
          </a:xfrm>
        </p:spPr>
      </p:pic>
    </p:spTree>
    <p:extLst>
      <p:ext uri="{BB962C8B-B14F-4D97-AF65-F5344CB8AC3E}">
        <p14:creationId xmlns:p14="http://schemas.microsoft.com/office/powerpoint/2010/main" val="381635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  of Development for Four Countries</a:t>
            </a:r>
            <a:endParaRPr lang="en-US" dirty="0"/>
          </a:p>
        </p:txBody>
      </p:sp>
      <p:sp>
        <p:nvSpPr>
          <p:cNvPr id="3" name="Content Placeholder 2"/>
          <p:cNvSpPr>
            <a:spLocks noGrp="1"/>
          </p:cNvSpPr>
          <p:nvPr>
            <p:ph idx="1"/>
          </p:nvPr>
        </p:nvSpPr>
        <p:spPr/>
        <p:txBody>
          <a:bodyPr numCol="2"/>
          <a:lstStyle/>
          <a:p>
            <a:r>
              <a:rPr lang="en-US" dirty="0" smtClean="0"/>
              <a:t>Health</a:t>
            </a:r>
          </a:p>
          <a:p>
            <a:r>
              <a:rPr lang="en-US" dirty="0" smtClean="0"/>
              <a:t>Population Growth</a:t>
            </a:r>
          </a:p>
          <a:p>
            <a:r>
              <a:rPr lang="en-US" dirty="0" smtClean="0"/>
              <a:t>Wealth</a:t>
            </a:r>
          </a:p>
          <a:p>
            <a:r>
              <a:rPr lang="en-US" dirty="0" smtClean="0"/>
              <a:t>Living Space</a:t>
            </a:r>
          </a:p>
          <a:p>
            <a:r>
              <a:rPr lang="en-US" dirty="0" smtClean="0"/>
              <a:t>Energy Use</a:t>
            </a:r>
          </a:p>
          <a:p>
            <a:r>
              <a:rPr lang="en-US" dirty="0" smtClean="0"/>
              <a:t>Pollution</a:t>
            </a:r>
          </a:p>
          <a:p>
            <a:r>
              <a:rPr lang="en-US" dirty="0" smtClean="0"/>
              <a:t>Waste</a:t>
            </a:r>
          </a:p>
          <a:p>
            <a:endParaRPr lang="en-US" dirty="0"/>
          </a:p>
          <a:p>
            <a:r>
              <a:rPr lang="en-US" dirty="0" smtClean="0"/>
              <a:t>Which Countries are doing the best in each category?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294" y="2895600"/>
            <a:ext cx="4857750" cy="3962400"/>
          </a:xfrm>
          <a:prstGeom prst="rect">
            <a:avLst/>
          </a:prstGeom>
        </p:spPr>
      </p:pic>
    </p:spTree>
    <p:extLst>
      <p:ext uri="{BB962C8B-B14F-4D97-AF65-F5344CB8AC3E}">
        <p14:creationId xmlns:p14="http://schemas.microsoft.com/office/powerpoint/2010/main" val="1904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S</a:t>
            </a:r>
            <a:r>
              <a:rPr lang="en-US" dirty="0" smtClean="0"/>
              <a:t>ustainable World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4123" y="365125"/>
            <a:ext cx="5197431" cy="4351338"/>
          </a:xfrm>
        </p:spPr>
      </p:pic>
      <p:sp>
        <p:nvSpPr>
          <p:cNvPr id="6" name="TextBox 5"/>
          <p:cNvSpPr txBox="1"/>
          <p:nvPr/>
        </p:nvSpPr>
        <p:spPr>
          <a:xfrm>
            <a:off x="838200" y="1983346"/>
            <a:ext cx="5257800" cy="461665"/>
          </a:xfrm>
          <a:prstGeom prst="rect">
            <a:avLst/>
          </a:prstGeom>
          <a:noFill/>
        </p:spPr>
        <p:txBody>
          <a:bodyPr wrap="square" rtlCol="0">
            <a:spAutoFit/>
          </a:bodyPr>
          <a:lstStyle/>
          <a:p>
            <a:r>
              <a:rPr lang="en-US" sz="2400" dirty="0" smtClean="0"/>
              <a:t>What does it mean to be sustainable?</a:t>
            </a:r>
            <a:endParaRPr lang="en-US" sz="2400" dirty="0"/>
          </a:p>
        </p:txBody>
      </p:sp>
    </p:spTree>
    <p:extLst>
      <p:ext uri="{BB962C8B-B14F-4D97-AF65-F5344CB8AC3E}">
        <p14:creationId xmlns:p14="http://schemas.microsoft.com/office/powerpoint/2010/main" val="182903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1"/>
            <a:ext cx="7772400" cy="1470025"/>
          </a:xfrm>
        </p:spPr>
        <p:txBody>
          <a:bodyPr/>
          <a:lstStyle/>
          <a:p>
            <a:r>
              <a:rPr lang="en-US" dirty="0" smtClean="0"/>
              <a:t>Salinization Lab</a:t>
            </a:r>
            <a:endParaRPr lang="en-US" dirty="0"/>
          </a:p>
        </p:txBody>
      </p:sp>
      <p:sp>
        <p:nvSpPr>
          <p:cNvPr id="3" name="Subtitle 2"/>
          <p:cNvSpPr>
            <a:spLocks noGrp="1"/>
          </p:cNvSpPr>
          <p:nvPr>
            <p:ph type="subTitle" idx="1"/>
          </p:nvPr>
        </p:nvSpPr>
        <p:spPr>
          <a:xfrm>
            <a:off x="1524000" y="1524000"/>
            <a:ext cx="9144000" cy="4114800"/>
          </a:xfrm>
        </p:spPr>
        <p:txBody>
          <a:bodyPr>
            <a:normAutofit/>
          </a:bodyPr>
          <a:lstStyle/>
          <a:p>
            <a:r>
              <a:rPr lang="en-US" dirty="0" smtClean="0">
                <a:solidFill>
                  <a:schemeClr val="tx1"/>
                </a:solidFill>
              </a:rPr>
              <a:t>Salt </a:t>
            </a:r>
            <a:r>
              <a:rPr lang="en-US" dirty="0">
                <a:solidFill>
                  <a:schemeClr val="tx1"/>
                </a:solidFill>
              </a:rPr>
              <a:t>buildup is an existing or potential hazard on almost all of the 42 million acres of irrigated farmland in the United States. Much of the world’s unused land is in arid and semiarid regions where irrigation will be necessary. Excessive salinity is presently costing the U.S. billions of dollars in lost food crops. This is becoming a huge problem in our own Central Valley, running from Bakersfield, CA to Fresno, CA. </a:t>
            </a:r>
          </a:p>
        </p:txBody>
      </p:sp>
    </p:spTree>
    <p:extLst>
      <p:ext uri="{BB962C8B-B14F-4D97-AF65-F5344CB8AC3E}">
        <p14:creationId xmlns:p14="http://schemas.microsoft.com/office/powerpoint/2010/main" val="1439583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Ground Water Water</a:t>
            </a:r>
            <a:r>
              <a:rPr lang="en-US" dirty="0" smtClean="0"/>
              <a:t> Model Demonstration</a:t>
            </a:r>
            <a:endParaRPr lang="en-US" dirty="0"/>
          </a:p>
        </p:txBody>
      </p:sp>
      <p:sp>
        <p:nvSpPr>
          <p:cNvPr id="3" name="Content Placeholder 2"/>
          <p:cNvSpPr>
            <a:spLocks noGrp="1"/>
          </p:cNvSpPr>
          <p:nvPr>
            <p:ph idx="1"/>
          </p:nvPr>
        </p:nvSpPr>
        <p:spPr/>
        <p:txBody>
          <a:bodyPr/>
          <a:lstStyle/>
          <a:p>
            <a:r>
              <a:rPr lang="en-US" dirty="0" smtClean="0"/>
              <a:t>Salt water intrusion to field crops along the central valley.</a:t>
            </a:r>
            <a:endParaRPr lang="en-US" dirty="0"/>
          </a:p>
        </p:txBody>
      </p:sp>
      <p:pic>
        <p:nvPicPr>
          <p:cNvPr id="1026" name="Picture 2" descr="http://www.envisionenviroed.net/images/e3000_aquifer_a.jpg">
            <a:hlinkClick r:id="rId2"/>
          </p:cNvPr>
          <p:cNvPicPr>
            <a:picLocks noChangeAspect="1" noChangeArrowheads="1"/>
          </p:cNvPicPr>
          <p:nvPr/>
        </p:nvPicPr>
        <p:blipFill>
          <a:blip r:embed="rId3" cstate="print"/>
          <a:srcRect/>
          <a:stretch>
            <a:fillRect/>
          </a:stretch>
        </p:blipFill>
        <p:spPr bwMode="auto">
          <a:xfrm>
            <a:off x="2680360" y="2605694"/>
            <a:ext cx="5854041" cy="3947506"/>
          </a:xfrm>
          <a:prstGeom prst="rect">
            <a:avLst/>
          </a:prstGeom>
          <a:noFill/>
        </p:spPr>
      </p:pic>
    </p:spTree>
    <p:extLst>
      <p:ext uri="{BB962C8B-B14F-4D97-AF65-F5344CB8AC3E}">
        <p14:creationId xmlns:p14="http://schemas.microsoft.com/office/powerpoint/2010/main" val="2086996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0" y="0"/>
            <a:ext cx="2286000" cy="5638800"/>
          </a:xfrm>
        </p:spPr>
        <p:txBody>
          <a:bodyPr>
            <a:normAutofit/>
          </a:bodyPr>
          <a:lstStyle/>
          <a:p>
            <a:r>
              <a:rPr lang="en-US" dirty="0" smtClean="0"/>
              <a:t> </a:t>
            </a:r>
            <a:r>
              <a:rPr lang="en-US" sz="2400" dirty="0"/>
              <a:t>1.0 % = 1 g </a:t>
            </a:r>
            <a:r>
              <a:rPr lang="en-US" sz="2400" dirty="0" err="1"/>
              <a:t>NaCl</a:t>
            </a:r>
            <a:r>
              <a:rPr lang="en-US" sz="2400" dirty="0"/>
              <a:t/>
            </a:r>
            <a:br>
              <a:rPr lang="en-US" sz="2400" dirty="0"/>
            </a:br>
            <a:r>
              <a:rPr lang="en-US" sz="2400" dirty="0"/>
              <a:t>Calculate the % [</a:t>
            </a:r>
            <a:r>
              <a:rPr lang="en-US" sz="2400" dirty="0" err="1"/>
              <a:t>NaCl</a:t>
            </a:r>
            <a:r>
              <a:rPr lang="en-US" sz="2400" dirty="0"/>
              <a:t>] in 300 ml H</a:t>
            </a:r>
            <a:r>
              <a:rPr lang="en-US" sz="2400" baseline="-25000" dirty="0"/>
              <a:t>2</a:t>
            </a:r>
            <a:r>
              <a:rPr lang="en-US" sz="2400" dirty="0"/>
              <a:t>O</a:t>
            </a:r>
          </a:p>
        </p:txBody>
      </p:sp>
      <p:graphicFrame>
        <p:nvGraphicFramePr>
          <p:cNvPr id="4" name="Content Placeholder 3"/>
          <p:cNvGraphicFramePr>
            <a:graphicFrameLocks noGrp="1"/>
          </p:cNvGraphicFramePr>
          <p:nvPr>
            <p:ph idx="1"/>
            <p:extLst/>
          </p:nvPr>
        </p:nvGraphicFramePr>
        <p:xfrm>
          <a:off x="1519450" y="0"/>
          <a:ext cx="6938750" cy="6837346"/>
        </p:xfrm>
        <a:graphic>
          <a:graphicData uri="http://schemas.openxmlformats.org/drawingml/2006/table">
            <a:tbl>
              <a:tblPr firstRow="1" bandRow="1">
                <a:tableStyleId>{5C22544A-7EE6-4342-B048-85BDC9FD1C3A}</a:tableStyleId>
              </a:tblPr>
              <a:tblGrid>
                <a:gridCol w="1217930"/>
                <a:gridCol w="1217930"/>
                <a:gridCol w="1065688"/>
                <a:gridCol w="1718601"/>
                <a:gridCol w="1718601"/>
              </a:tblGrid>
              <a:tr h="838200">
                <a:tc>
                  <a:txBody>
                    <a:bodyPr/>
                    <a:lstStyle/>
                    <a:p>
                      <a:pPr algn="l" fontAlgn="b"/>
                      <a:endParaRPr lang="en-US" sz="2300" b="0" i="0" u="none" strike="noStrike" dirty="0">
                        <a:solidFill>
                          <a:srgbClr val="000000"/>
                        </a:solidFill>
                        <a:latin typeface="Calibri"/>
                      </a:endParaRPr>
                    </a:p>
                  </a:txBody>
                  <a:tcPr marL="9525" marR="9525" marT="9525" marB="0" anchor="b"/>
                </a:tc>
                <a:tc>
                  <a:txBody>
                    <a:bodyPr/>
                    <a:lstStyle/>
                    <a:p>
                      <a:pPr algn="l" fontAlgn="b"/>
                      <a:r>
                        <a:rPr lang="en-US" sz="2200" b="0" i="0" u="none" strike="noStrike" dirty="0" smtClean="0">
                          <a:solidFill>
                            <a:srgbClr val="000000"/>
                          </a:solidFill>
                          <a:latin typeface="Calibri"/>
                        </a:rPr>
                        <a:t>100 ml </a:t>
                      </a:r>
                      <a:r>
                        <a:rPr lang="en-US" sz="2200" b="0" i="0" u="none" strike="noStrike" dirty="0">
                          <a:solidFill>
                            <a:srgbClr val="000000"/>
                          </a:solidFill>
                          <a:latin typeface="Calibri"/>
                        </a:rPr>
                        <a:t>H</a:t>
                      </a:r>
                      <a:r>
                        <a:rPr lang="en-US" sz="2200" b="0" i="0" u="none" strike="noStrike" baseline="-25000" dirty="0">
                          <a:solidFill>
                            <a:srgbClr val="000000"/>
                          </a:solidFill>
                          <a:latin typeface="Calibri"/>
                        </a:rPr>
                        <a:t>2</a:t>
                      </a:r>
                      <a:r>
                        <a:rPr lang="en-US" sz="2200" b="0" i="0" u="none" strike="noStrike" dirty="0">
                          <a:solidFill>
                            <a:srgbClr val="000000"/>
                          </a:solidFill>
                          <a:latin typeface="Calibri"/>
                        </a:rPr>
                        <a:t>O</a:t>
                      </a:r>
                    </a:p>
                  </a:txBody>
                  <a:tcPr marL="9525" marR="9525" marT="9525" marB="0" anchor="b"/>
                </a:tc>
                <a:tc>
                  <a:txBody>
                    <a:bodyPr/>
                    <a:lstStyle/>
                    <a:p>
                      <a:pPr algn="l" fontAlgn="b"/>
                      <a:r>
                        <a:rPr lang="en-US" sz="2200" b="0" i="0" u="none" strike="noStrike" dirty="0" smtClean="0">
                          <a:solidFill>
                            <a:srgbClr val="000000"/>
                          </a:solidFill>
                          <a:latin typeface="Calibri"/>
                        </a:rPr>
                        <a:t>300 ml </a:t>
                      </a:r>
                      <a:r>
                        <a:rPr lang="en-US" sz="2200" b="0" i="0" u="none" strike="noStrike" dirty="0">
                          <a:solidFill>
                            <a:srgbClr val="000000"/>
                          </a:solidFill>
                          <a:latin typeface="Calibri"/>
                        </a:rPr>
                        <a:t>H</a:t>
                      </a:r>
                      <a:r>
                        <a:rPr lang="en-US" sz="2200" b="0" i="0" u="none" strike="noStrike" baseline="-25000" dirty="0">
                          <a:solidFill>
                            <a:srgbClr val="000000"/>
                          </a:solidFill>
                          <a:latin typeface="Calibri"/>
                        </a:rPr>
                        <a:t>2</a:t>
                      </a:r>
                      <a:r>
                        <a:rPr lang="en-US" sz="2200" b="0" i="0" u="none" strike="noStrike" dirty="0">
                          <a:solidFill>
                            <a:srgbClr val="000000"/>
                          </a:solidFill>
                          <a:latin typeface="Calibri"/>
                        </a:rPr>
                        <a:t>O</a:t>
                      </a:r>
                    </a:p>
                  </a:txBody>
                  <a:tcPr marL="9525" marR="9525" marT="9525" marB="0" anchor="b"/>
                </a:tc>
                <a:tc>
                  <a:txBody>
                    <a:bodyPr/>
                    <a:lstStyle/>
                    <a:p>
                      <a:pPr algn="l" fontAlgn="b"/>
                      <a:r>
                        <a:rPr lang="en-US" sz="2200" b="0" i="0" u="none" strike="noStrike" dirty="0" smtClean="0">
                          <a:solidFill>
                            <a:srgbClr val="000000"/>
                          </a:solidFill>
                          <a:latin typeface="Calibri"/>
                        </a:rPr>
                        <a:t>Germination #</a:t>
                      </a:r>
                      <a:endParaRPr lang="en-US" sz="2200" b="0" i="0" u="none" strike="noStrike" dirty="0">
                        <a:solidFill>
                          <a:srgbClr val="000000"/>
                        </a:solidFill>
                        <a:latin typeface="Calibri"/>
                      </a:endParaRPr>
                    </a:p>
                  </a:txBody>
                  <a:tcPr marL="9525" marR="9525" marT="9525" marB="0" anchor="b"/>
                </a:tc>
                <a:tc>
                  <a:txBody>
                    <a:bodyPr/>
                    <a:lstStyle/>
                    <a:p>
                      <a:pPr algn="l" fontAlgn="b"/>
                      <a:r>
                        <a:rPr lang="en-US" sz="2200" b="0" i="0" u="none" strike="noStrike" dirty="0" smtClean="0">
                          <a:solidFill>
                            <a:srgbClr val="000000"/>
                          </a:solidFill>
                          <a:latin typeface="Calibri"/>
                        </a:rPr>
                        <a:t>% Germination</a:t>
                      </a:r>
                      <a:endParaRPr lang="en-US" sz="2200" b="0" i="0" u="none" strike="noStrike" dirty="0">
                        <a:solidFill>
                          <a:srgbClr val="000000"/>
                        </a:solidFill>
                        <a:latin typeface="Calibri"/>
                      </a:endParaRPr>
                    </a:p>
                  </a:txBody>
                  <a:tcPr marL="9525" marR="9525" marT="9525" marB="0" anchor="b"/>
                </a:tc>
              </a:tr>
              <a:tr h="609600">
                <a:tc>
                  <a:txBody>
                    <a:bodyPr/>
                    <a:lstStyle/>
                    <a:p>
                      <a:pPr algn="l" fontAlgn="b"/>
                      <a:r>
                        <a:rPr lang="en-US" sz="2400" b="0" i="0" u="none" strike="noStrike" dirty="0" smtClean="0">
                          <a:solidFill>
                            <a:srgbClr val="000000"/>
                          </a:solidFill>
                          <a:latin typeface="Calibri"/>
                        </a:rPr>
                        <a:t>Dates</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b="0" i="0" u="none" strike="noStrike" dirty="0">
                          <a:solidFill>
                            <a:srgbClr val="000000"/>
                          </a:solidFill>
                          <a:latin typeface="Calibri"/>
                        </a:rPr>
                        <a:t>% </a:t>
                      </a:r>
                      <a:r>
                        <a:rPr lang="en-US" sz="2400" b="0" i="0" u="none" strike="noStrike" dirty="0" err="1">
                          <a:solidFill>
                            <a:srgbClr val="000000"/>
                          </a:solidFill>
                          <a:latin typeface="Calibri"/>
                        </a:rPr>
                        <a:t>NaCl</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b="0" i="0" u="none" strike="noStrike" dirty="0">
                          <a:solidFill>
                            <a:srgbClr val="000000"/>
                          </a:solidFill>
                          <a:latin typeface="Calibri"/>
                        </a:rPr>
                        <a:t>% </a:t>
                      </a:r>
                      <a:r>
                        <a:rPr lang="en-US" sz="2400" b="0" i="0" u="none" strike="noStrike" dirty="0" err="1">
                          <a:solidFill>
                            <a:srgbClr val="000000"/>
                          </a:solidFill>
                          <a:latin typeface="Calibri"/>
                        </a:rPr>
                        <a:t>NaCl</a:t>
                      </a:r>
                      <a:endParaRPr lang="en-US" sz="2400" b="0" i="0" u="none" strike="noStrike" dirty="0">
                        <a:solidFill>
                          <a:srgbClr val="000000"/>
                        </a:solidFill>
                        <a:latin typeface="Calibri"/>
                      </a:endParaRPr>
                    </a:p>
                  </a:txBody>
                  <a:tcPr marL="9525" marR="9525" marT="9525" marB="0" anchor="b"/>
                </a:tc>
                <a:tc>
                  <a:txBody>
                    <a:bodyPr/>
                    <a:lstStyle/>
                    <a:p>
                      <a:pPr algn="l" fontAlgn="b"/>
                      <a:r>
                        <a:rPr lang="en-US" sz="2400" b="0" i="0" u="none" strike="noStrike" dirty="0" smtClean="0">
                          <a:solidFill>
                            <a:srgbClr val="000000"/>
                          </a:solidFill>
                          <a:latin typeface="Calibri"/>
                        </a:rPr>
                        <a:t>1 – 10 seeds</a:t>
                      </a:r>
                      <a:endParaRPr lang="en-US" sz="2400" b="0" i="0" u="none" strike="noStrike" dirty="0">
                        <a:solidFill>
                          <a:srgbClr val="000000"/>
                        </a:solidFill>
                        <a:latin typeface="Calibri"/>
                      </a:endParaRPr>
                    </a:p>
                  </a:txBody>
                  <a:tcPr marL="9525" marR="9525" marT="9525" marB="0" anchor="b"/>
                </a:tc>
                <a:tc>
                  <a:txBody>
                    <a:bodyPr/>
                    <a:lstStyle/>
                    <a:p>
                      <a:pPr algn="l" fontAlgn="b"/>
                      <a:endParaRPr lang="en-US" sz="2400" b="0" i="0" u="none" strike="noStrike" dirty="0">
                        <a:solidFill>
                          <a:srgbClr val="000000"/>
                        </a:solidFill>
                        <a:latin typeface="Calibri"/>
                      </a:endParaRPr>
                    </a:p>
                  </a:txBody>
                  <a:tcPr marL="9525" marR="9525" marT="9525" marB="0" anchor="b"/>
                </a:tc>
              </a:tr>
              <a:tr h="466768">
                <a:tc>
                  <a:txBody>
                    <a:bodyPr/>
                    <a:lstStyle/>
                    <a:p>
                      <a:pPr algn="ctr" fontAlgn="b"/>
                      <a:r>
                        <a:rPr lang="en-US" sz="2200" b="0" i="0" u="none" strike="noStrike" dirty="0" smtClean="0">
                          <a:solidFill>
                            <a:srgbClr val="000000"/>
                          </a:solidFill>
                          <a:latin typeface="Calibri"/>
                        </a:rPr>
                        <a:t>8/25</a:t>
                      </a:r>
                    </a:p>
                    <a:p>
                      <a:pPr algn="ctr" fontAlgn="b"/>
                      <a:r>
                        <a:rPr lang="en-US" sz="2200" b="0" i="0" u="none" strike="noStrike" dirty="0" smtClean="0">
                          <a:solidFill>
                            <a:srgbClr val="000000"/>
                          </a:solidFill>
                          <a:latin typeface="Calibri"/>
                        </a:rPr>
                        <a:t>8/26</a:t>
                      </a:r>
                    </a:p>
                    <a:p>
                      <a:pPr algn="ctr" fontAlgn="b"/>
                      <a:r>
                        <a:rPr lang="en-US" sz="2200" b="0" i="0" u="none" strike="noStrike" dirty="0" smtClean="0">
                          <a:solidFill>
                            <a:srgbClr val="000000"/>
                          </a:solidFill>
                          <a:latin typeface="Calibri"/>
                        </a:rPr>
                        <a:t>8/27</a:t>
                      </a:r>
                    </a:p>
                  </a:txBody>
                  <a:tcPr marL="9525" marR="9525" marT="9525" marB="0" anchor="b"/>
                </a:tc>
                <a:tc>
                  <a:txBody>
                    <a:bodyPr/>
                    <a:lstStyle/>
                    <a:p>
                      <a:pPr algn="ctr" fontAlgn="b"/>
                      <a:r>
                        <a:rPr lang="en-US" sz="2200" b="0" i="0" u="none" strike="noStrike" dirty="0" smtClean="0">
                          <a:solidFill>
                            <a:srgbClr val="000000"/>
                          </a:solidFill>
                          <a:latin typeface="Calibri"/>
                        </a:rPr>
                        <a:t>0 %</a:t>
                      </a:r>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r>
              <a:tr h="466768">
                <a:tc>
                  <a:txBody>
                    <a:bodyPr/>
                    <a:lstStyle/>
                    <a:p>
                      <a:pPr algn="ctr" fontAlgn="b"/>
                      <a:r>
                        <a:rPr lang="en-US" sz="2400" b="0" i="0" u="none" strike="noStrike" dirty="0" smtClean="0">
                          <a:solidFill>
                            <a:srgbClr val="000000"/>
                          </a:solidFill>
                          <a:latin typeface="Calibri"/>
                        </a:rPr>
                        <a:t>8/25</a:t>
                      </a:r>
                    </a:p>
                    <a:p>
                      <a:pPr algn="ctr" fontAlgn="b"/>
                      <a:r>
                        <a:rPr lang="en-US" sz="2400" b="0" i="0" u="none" strike="noStrike" dirty="0" smtClean="0">
                          <a:solidFill>
                            <a:srgbClr val="000000"/>
                          </a:solidFill>
                          <a:latin typeface="Calibri"/>
                        </a:rPr>
                        <a:t>8/26</a:t>
                      </a:r>
                    </a:p>
                    <a:p>
                      <a:pPr algn="ctr" fontAlgn="b"/>
                      <a:r>
                        <a:rPr lang="en-US" sz="2400" b="0" i="0" u="none" strike="noStrike" dirty="0" smtClean="0">
                          <a:solidFill>
                            <a:srgbClr val="000000"/>
                          </a:solidFill>
                          <a:latin typeface="Calibri"/>
                        </a:rPr>
                        <a:t>8/27</a:t>
                      </a:r>
                      <a:endParaRPr lang="en-US" sz="2400" b="0" i="0" u="none" strike="noStrike" dirty="0">
                        <a:solidFill>
                          <a:srgbClr val="000000"/>
                        </a:solidFill>
                        <a:latin typeface="Calibri"/>
                      </a:endParaRPr>
                    </a:p>
                  </a:txBody>
                  <a:tcPr marL="9525" marR="9525" marT="9525" marB="0" anchor="b"/>
                </a:tc>
                <a:tc>
                  <a:txBody>
                    <a:bodyPr/>
                    <a:lstStyle/>
                    <a:p>
                      <a:pPr algn="ctr" fontAlgn="b"/>
                      <a:r>
                        <a:rPr lang="en-US" sz="2200" b="0" i="0" u="none" strike="noStrike" dirty="0" smtClean="0">
                          <a:solidFill>
                            <a:srgbClr val="000000"/>
                          </a:solidFill>
                          <a:latin typeface="Calibri"/>
                        </a:rPr>
                        <a:t>0.5%</a:t>
                      </a:r>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r>
              <a:tr h="466768">
                <a:tc>
                  <a:txBody>
                    <a:bodyPr/>
                    <a:lstStyle/>
                    <a:p>
                      <a:pPr algn="ctr" fontAlgn="b"/>
                      <a:endParaRPr lang="en-US" sz="2400" b="0" i="0" u="none" strike="noStrike" dirty="0">
                        <a:solidFill>
                          <a:srgbClr val="000000"/>
                        </a:solidFill>
                        <a:latin typeface="Calibri"/>
                      </a:endParaRPr>
                    </a:p>
                  </a:txBody>
                  <a:tcPr marL="9525" marR="9525" marT="9525" marB="0" anchor="b"/>
                </a:tc>
                <a:tc>
                  <a:txBody>
                    <a:bodyPr/>
                    <a:lstStyle/>
                    <a:p>
                      <a:pPr algn="ctr" fontAlgn="b"/>
                      <a:r>
                        <a:rPr lang="en-US" sz="2200" b="0" i="0" u="none" strike="noStrike" dirty="0" smtClean="0">
                          <a:solidFill>
                            <a:srgbClr val="000000"/>
                          </a:solidFill>
                          <a:latin typeface="Calibri"/>
                        </a:rPr>
                        <a:t>1%</a:t>
                      </a:r>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a:solidFill>
                          <a:srgbClr val="000000"/>
                        </a:solidFill>
                        <a:latin typeface="Calibri"/>
                      </a:endParaRPr>
                    </a:p>
                  </a:txBody>
                  <a:tcPr marL="9525" marR="9525" marT="9525" marB="0" anchor="b"/>
                </a:tc>
                <a:tc>
                  <a:txBody>
                    <a:bodyPr/>
                    <a:lstStyle/>
                    <a:p>
                      <a:pPr algn="ctr" fontAlgn="b"/>
                      <a:endParaRPr lang="en-US" sz="2200" b="0" i="0" u="none" strike="noStrike">
                        <a:solidFill>
                          <a:srgbClr val="000000"/>
                        </a:solidFill>
                        <a:latin typeface="Calibri"/>
                      </a:endParaRPr>
                    </a:p>
                  </a:txBody>
                  <a:tcPr marL="9525" marR="9525" marT="9525" marB="0" anchor="b"/>
                </a:tc>
              </a:tr>
              <a:tr h="466768">
                <a:tc>
                  <a:txBody>
                    <a:bodyPr/>
                    <a:lstStyle/>
                    <a:p>
                      <a:pPr algn="ctr" fontAlgn="b"/>
                      <a:endParaRPr lang="en-US" sz="2400" b="0" i="0" u="none" strike="noStrike" dirty="0">
                        <a:solidFill>
                          <a:srgbClr val="000000"/>
                        </a:solidFill>
                        <a:latin typeface="Calibri"/>
                      </a:endParaRPr>
                    </a:p>
                  </a:txBody>
                  <a:tcPr marL="9525" marR="9525" marT="9525" marB="0" anchor="b"/>
                </a:tc>
                <a:tc>
                  <a:txBody>
                    <a:bodyPr/>
                    <a:lstStyle/>
                    <a:p>
                      <a:pPr algn="ctr" fontAlgn="b"/>
                      <a:r>
                        <a:rPr lang="en-US" sz="2200" b="0" i="0" u="none" strike="noStrike" dirty="0" smtClean="0">
                          <a:solidFill>
                            <a:srgbClr val="000000"/>
                          </a:solidFill>
                          <a:latin typeface="Calibri"/>
                        </a:rPr>
                        <a:t>1.5%</a:t>
                      </a:r>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r>
              <a:tr h="466768">
                <a:tc>
                  <a:txBody>
                    <a:bodyPr/>
                    <a:lstStyle/>
                    <a:p>
                      <a:pPr algn="ctr" fontAlgn="b"/>
                      <a:endParaRPr lang="en-US" sz="2400" b="0" i="0" u="none" strike="noStrike">
                        <a:solidFill>
                          <a:srgbClr val="000000"/>
                        </a:solidFill>
                        <a:latin typeface="Calibri"/>
                      </a:endParaRPr>
                    </a:p>
                  </a:txBody>
                  <a:tcPr marL="9525" marR="9525" marT="9525" marB="0" anchor="b"/>
                </a:tc>
                <a:tc>
                  <a:txBody>
                    <a:bodyPr/>
                    <a:lstStyle/>
                    <a:p>
                      <a:pPr algn="ctr" fontAlgn="b"/>
                      <a:r>
                        <a:rPr lang="en-US" sz="2200" b="0" i="0" u="none" strike="noStrike" dirty="0" smtClean="0">
                          <a:solidFill>
                            <a:srgbClr val="000000"/>
                          </a:solidFill>
                          <a:latin typeface="Calibri"/>
                        </a:rPr>
                        <a:t>2%</a:t>
                      </a:r>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r>
              <a:tr h="466768">
                <a:tc>
                  <a:txBody>
                    <a:bodyPr/>
                    <a:lstStyle/>
                    <a:p>
                      <a:pPr algn="ctr" fontAlgn="b"/>
                      <a:endParaRPr lang="en-US" sz="2400" b="0" i="0" u="none" strike="noStrike">
                        <a:solidFill>
                          <a:srgbClr val="000000"/>
                        </a:solidFill>
                        <a:latin typeface="Calibri"/>
                      </a:endParaRPr>
                    </a:p>
                  </a:txBody>
                  <a:tcPr marL="9525" marR="9525" marT="9525" marB="0" anchor="b"/>
                </a:tc>
                <a:tc>
                  <a:txBody>
                    <a:bodyPr/>
                    <a:lstStyle/>
                    <a:p>
                      <a:pPr algn="ctr" fontAlgn="b"/>
                      <a:r>
                        <a:rPr lang="en-US" sz="2200" b="0" i="0" u="none" strike="noStrike" dirty="0" smtClean="0">
                          <a:solidFill>
                            <a:srgbClr val="000000"/>
                          </a:solidFill>
                          <a:latin typeface="Calibri"/>
                        </a:rPr>
                        <a:t>2.5%</a:t>
                      </a:r>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r>
              <a:tr h="466768">
                <a:tc>
                  <a:txBody>
                    <a:bodyPr/>
                    <a:lstStyle/>
                    <a:p>
                      <a:pPr algn="ctr" fontAlgn="b"/>
                      <a:endParaRPr lang="en-US" sz="2400" b="0" i="0" u="none" strike="noStrike">
                        <a:solidFill>
                          <a:srgbClr val="000000"/>
                        </a:solidFill>
                        <a:latin typeface="Calibri"/>
                      </a:endParaRPr>
                    </a:p>
                  </a:txBody>
                  <a:tcPr marL="9525" marR="9525" marT="9525" marB="0" anchor="b"/>
                </a:tc>
                <a:tc>
                  <a:txBody>
                    <a:bodyPr/>
                    <a:lstStyle/>
                    <a:p>
                      <a:pPr algn="ctr" fontAlgn="b"/>
                      <a:r>
                        <a:rPr lang="en-US" sz="2200" b="0" i="0" u="none" strike="noStrike" dirty="0" smtClean="0">
                          <a:solidFill>
                            <a:srgbClr val="000000"/>
                          </a:solidFill>
                          <a:latin typeface="Calibri"/>
                        </a:rPr>
                        <a:t>3%</a:t>
                      </a:r>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r>
              <a:tr h="466768">
                <a:tc>
                  <a:txBody>
                    <a:bodyPr/>
                    <a:lstStyle/>
                    <a:p>
                      <a:pPr algn="ctr" fontAlgn="b"/>
                      <a:endParaRPr lang="en-US" sz="2400" b="0" i="0" u="none" strike="noStrike">
                        <a:solidFill>
                          <a:srgbClr val="000000"/>
                        </a:solidFill>
                        <a:latin typeface="Calibri"/>
                      </a:endParaRPr>
                    </a:p>
                  </a:txBody>
                  <a:tcPr marL="9525" marR="9525" marT="9525" marB="0" anchor="b"/>
                </a:tc>
                <a:tc>
                  <a:txBody>
                    <a:bodyPr/>
                    <a:lstStyle/>
                    <a:p>
                      <a:pPr algn="ctr" fontAlgn="b"/>
                      <a:r>
                        <a:rPr lang="en-US" sz="2200" b="0" i="0" u="none" strike="noStrike" dirty="0" smtClean="0">
                          <a:solidFill>
                            <a:srgbClr val="000000"/>
                          </a:solidFill>
                          <a:latin typeface="Calibri"/>
                        </a:rPr>
                        <a:t>3.5%</a:t>
                      </a:r>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r>
              <a:tr h="466768">
                <a:tc>
                  <a:txBody>
                    <a:bodyPr/>
                    <a:lstStyle/>
                    <a:p>
                      <a:pPr algn="ctr" fontAlgn="b"/>
                      <a:endParaRPr lang="en-US" sz="2400" b="0" i="0" u="none" strike="noStrike" dirty="0">
                        <a:solidFill>
                          <a:srgbClr val="000000"/>
                        </a:solidFill>
                        <a:latin typeface="Calibri"/>
                      </a:endParaRPr>
                    </a:p>
                  </a:txBody>
                  <a:tcPr marL="9525" marR="9525" marT="9525" marB="0" anchor="b"/>
                </a:tc>
                <a:tc>
                  <a:txBody>
                    <a:bodyPr/>
                    <a:lstStyle/>
                    <a:p>
                      <a:pPr algn="ctr" fontAlgn="b"/>
                      <a:r>
                        <a:rPr lang="en-US" sz="2200" b="0" i="0" u="none" strike="noStrike" dirty="0" smtClean="0">
                          <a:solidFill>
                            <a:srgbClr val="000000"/>
                          </a:solidFill>
                          <a:latin typeface="Calibri"/>
                        </a:rPr>
                        <a:t>4%</a:t>
                      </a:r>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c>
                  <a:txBody>
                    <a:bodyPr/>
                    <a:lstStyle/>
                    <a:p>
                      <a:pPr algn="ctr" fontAlgn="b"/>
                      <a:endParaRPr lang="en-US" sz="2200" b="0" i="0" u="none" strike="noStrike" dirty="0">
                        <a:solidFill>
                          <a:srgbClr val="000000"/>
                        </a:solidFill>
                        <a:latin typeface="Calibri"/>
                      </a:endParaRPr>
                    </a:p>
                  </a:txBody>
                  <a:tcPr marL="9525" marR="9525" marT="9525" marB="0" anchor="b"/>
                </a:tc>
              </a:tr>
            </a:tbl>
          </a:graphicData>
        </a:graphic>
      </p:graphicFrame>
    </p:spTree>
    <p:extLst>
      <p:ext uri="{BB962C8B-B14F-4D97-AF65-F5344CB8AC3E}">
        <p14:creationId xmlns:p14="http://schemas.microsoft.com/office/powerpoint/2010/main" val="2169561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Salinization</a:t>
            </a:r>
            <a:endParaRPr lang="en-US" dirty="0"/>
          </a:p>
        </p:txBody>
      </p:sp>
      <p:sp>
        <p:nvSpPr>
          <p:cNvPr id="3" name="Content Placeholder 2"/>
          <p:cNvSpPr>
            <a:spLocks noGrp="1"/>
          </p:cNvSpPr>
          <p:nvPr>
            <p:ph idx="1"/>
          </p:nvPr>
        </p:nvSpPr>
        <p:spPr>
          <a:xfrm>
            <a:off x="1981200" y="1600201"/>
            <a:ext cx="8686800" cy="4525963"/>
          </a:xfrm>
        </p:spPr>
        <p:txBody>
          <a:bodyPr/>
          <a:lstStyle/>
          <a:p>
            <a:r>
              <a:rPr lang="en-US" dirty="0" smtClean="0"/>
              <a:t>Irrigated water contains salt.  The ground where the crops are planted increases in salt concentration.</a:t>
            </a:r>
          </a:p>
          <a:p>
            <a:r>
              <a:rPr lang="en-US" dirty="0" smtClean="0"/>
              <a:t>Evaporation</a:t>
            </a:r>
          </a:p>
          <a:p>
            <a:r>
              <a:rPr lang="en-US" dirty="0" smtClean="0"/>
              <a:t>In our Lab, what is the control? 0% [</a:t>
            </a:r>
            <a:r>
              <a:rPr lang="en-US" dirty="0" err="1" smtClean="0"/>
              <a:t>NaCl</a:t>
            </a:r>
            <a:r>
              <a:rPr lang="en-US" dirty="0" smtClean="0"/>
              <a:t>]</a:t>
            </a:r>
          </a:p>
          <a:p>
            <a:r>
              <a:rPr lang="en-US" dirty="0" smtClean="0"/>
              <a:t>Independent Variable: [</a:t>
            </a:r>
            <a:r>
              <a:rPr lang="en-US" dirty="0" err="1" smtClean="0"/>
              <a:t>NaCl</a:t>
            </a:r>
            <a:r>
              <a:rPr lang="en-US" dirty="0" smtClean="0"/>
              <a:t>] (what you changed)</a:t>
            </a:r>
          </a:p>
          <a:p>
            <a:r>
              <a:rPr lang="en-US" dirty="0" smtClean="0"/>
              <a:t>Dependent Variable: Germination Rate</a:t>
            </a:r>
            <a:endParaRPr lang="en-US" dirty="0"/>
          </a:p>
        </p:txBody>
      </p:sp>
    </p:spTree>
    <p:extLst>
      <p:ext uri="{BB962C8B-B14F-4D97-AF65-F5344CB8AC3E}">
        <p14:creationId xmlns:p14="http://schemas.microsoft.com/office/powerpoint/2010/main" val="3858311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lstStyle/>
          <a:p>
            <a:r>
              <a:rPr lang="en-US" smtClean="0">
                <a:solidFill>
                  <a:schemeClr val="bg1"/>
                </a:solidFill>
              </a:rPr>
              <a:t>Saltwater intrusion- when the pumping of fresh water out of a well is faster than the recharge.  Near coastal areas this can cause salt water to infiltrate the aquifer.</a:t>
            </a:r>
          </a:p>
          <a:p>
            <a:pPr>
              <a:buFont typeface="Wingdings 2" pitchFamily="18" charset="2"/>
              <a:buNone/>
            </a:pPr>
            <a:endParaRPr lang="en-US" smtClean="0">
              <a:solidFill>
                <a:schemeClr val="bg1"/>
              </a:solidFill>
            </a:endParaRPr>
          </a:p>
        </p:txBody>
      </p:sp>
      <p:sp>
        <p:nvSpPr>
          <p:cNvPr id="8199" name="Text Box 7"/>
          <p:cNvSpPr txBox="1">
            <a:spLocks noChangeArrowheads="1"/>
          </p:cNvSpPr>
          <p:nvPr/>
        </p:nvSpPr>
        <p:spPr bwMode="auto">
          <a:xfrm>
            <a:off x="1524000" y="228600"/>
            <a:ext cx="9144000" cy="1785104"/>
          </a:xfrm>
          <a:prstGeom prst="rect">
            <a:avLst/>
          </a:prstGeom>
          <a:noFill/>
          <a:ln w="9525">
            <a:noFill/>
            <a:miter lim="800000"/>
            <a:headEnd/>
            <a:tailEnd/>
          </a:ln>
          <a:effectLst/>
        </p:spPr>
        <p:txBody>
          <a:bodyPr>
            <a:spAutoFit/>
          </a:bodyPr>
          <a:lstStyle/>
          <a:p>
            <a:pPr algn="ctr">
              <a:spcBef>
                <a:spcPct val="50000"/>
              </a:spcBef>
            </a:pPr>
            <a:r>
              <a:rPr lang="en-US" sz="4400" b="1" dirty="0">
                <a:latin typeface="Book Antiqua" pitchFamily="18" charset="0"/>
              </a:rPr>
              <a:t>Groundwater</a:t>
            </a:r>
          </a:p>
          <a:p>
            <a:pPr algn="ctr">
              <a:spcBef>
                <a:spcPct val="50000"/>
              </a:spcBef>
            </a:pPr>
            <a:r>
              <a:rPr lang="en-US" sz="4400" b="1" dirty="0">
                <a:latin typeface="Book Antiqua" pitchFamily="18" charset="0"/>
              </a:rPr>
              <a:t>Salt water intrusion</a:t>
            </a:r>
          </a:p>
        </p:txBody>
      </p:sp>
      <p:pic>
        <p:nvPicPr>
          <p:cNvPr id="8200" name="Picture 8"/>
          <p:cNvPicPr>
            <a:picLocks noChangeAspect="1" noChangeArrowheads="1"/>
          </p:cNvPicPr>
          <p:nvPr/>
        </p:nvPicPr>
        <p:blipFill>
          <a:blip r:embed="rId2" cstate="print"/>
          <a:srcRect/>
          <a:stretch>
            <a:fillRect/>
          </a:stretch>
        </p:blipFill>
        <p:spPr bwMode="auto">
          <a:xfrm>
            <a:off x="2667000" y="3581400"/>
            <a:ext cx="7086600" cy="2763838"/>
          </a:xfrm>
          <a:prstGeom prst="rect">
            <a:avLst/>
          </a:prstGeom>
          <a:noFill/>
        </p:spPr>
      </p:pic>
    </p:spTree>
    <p:extLst>
      <p:ext uri="{BB962C8B-B14F-4D97-AF65-F5344CB8AC3E}">
        <p14:creationId xmlns:p14="http://schemas.microsoft.com/office/powerpoint/2010/main" val="879559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8/24 Science &amp; the Environment CH 1</a:t>
            </a:r>
            <a:br>
              <a:rPr lang="en-US" dirty="0" smtClean="0"/>
            </a:br>
            <a:r>
              <a:rPr lang="en-US" dirty="0" smtClean="0"/>
              <a:t>Obj. TSW learn what environmental science is and events that led to it’s development. P. 12 NB</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pPr marL="514350" indent="-514350">
              <a:buFont typeface="+mj-lt"/>
              <a:buAutoNum type="arabicPeriod"/>
            </a:pPr>
            <a:r>
              <a:rPr lang="en-US" dirty="0" smtClean="0"/>
              <a:t>Explain the Agricultural Revolution.</a:t>
            </a:r>
          </a:p>
          <a:p>
            <a:pPr marL="514350" indent="-514350">
              <a:buFont typeface="+mj-lt"/>
              <a:buAutoNum type="arabicPeriod"/>
            </a:pPr>
            <a:r>
              <a:rPr lang="en-US" dirty="0" smtClean="0"/>
              <a:t>What three ways did the  </a:t>
            </a:r>
            <a:r>
              <a:rPr lang="en-US" dirty="0"/>
              <a:t>I</a:t>
            </a:r>
            <a:r>
              <a:rPr lang="en-US" dirty="0" smtClean="0"/>
              <a:t>ndustrial Revolution change society?</a:t>
            </a:r>
          </a:p>
          <a:p>
            <a:pPr marL="514350" indent="-514350">
              <a:buFont typeface="+mj-lt"/>
              <a:buAutoNum type="arabicPeriod"/>
            </a:pPr>
            <a:r>
              <a:rPr lang="en-US" dirty="0" smtClean="0"/>
              <a:t>Name 3 Environmental Problems facing us today.</a:t>
            </a:r>
          </a:p>
          <a:p>
            <a:pPr marL="514350" indent="-514350">
              <a:buFont typeface="+mj-lt"/>
              <a:buAutoNum type="arabicPeriod"/>
            </a:pPr>
            <a:endParaRPr lang="en-US" dirty="0"/>
          </a:p>
        </p:txBody>
      </p:sp>
      <p:pic>
        <p:nvPicPr>
          <p:cNvPr id="5" name="Picture 2" descr="figure_08_2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825625"/>
            <a:ext cx="5334000" cy="433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372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8/26  Agenda</a:t>
            </a:r>
            <a:endParaRPr lang="en-US" dirty="0"/>
          </a:p>
        </p:txBody>
      </p:sp>
      <p:sp>
        <p:nvSpPr>
          <p:cNvPr id="3" name="Content Placeholder 2"/>
          <p:cNvSpPr>
            <a:spLocks noGrp="1"/>
          </p:cNvSpPr>
          <p:nvPr>
            <p:ph idx="1"/>
          </p:nvPr>
        </p:nvSpPr>
        <p:spPr/>
        <p:txBody>
          <a:bodyPr/>
          <a:lstStyle/>
          <a:p>
            <a:r>
              <a:rPr lang="en-US" dirty="0" smtClean="0"/>
              <a:t>Warm up</a:t>
            </a:r>
          </a:p>
          <a:p>
            <a:r>
              <a:rPr lang="en-US" dirty="0" smtClean="0"/>
              <a:t>Gather Data on Petri Dishes – Write on boards and share with the group next to you.</a:t>
            </a:r>
          </a:p>
          <a:p>
            <a:r>
              <a:rPr lang="en-US" dirty="0" smtClean="0"/>
              <a:t>Log onto the computers</a:t>
            </a:r>
          </a:p>
          <a:p>
            <a:r>
              <a:rPr lang="en-US" dirty="0" smtClean="0"/>
              <a:t>Learn how to create a Title Page for a scientific paper.</a:t>
            </a:r>
            <a:endParaRPr lang="en-US" dirty="0"/>
          </a:p>
        </p:txBody>
      </p:sp>
    </p:spTree>
    <p:extLst>
      <p:ext uri="{BB962C8B-B14F-4D97-AF65-F5344CB8AC3E}">
        <p14:creationId xmlns:p14="http://schemas.microsoft.com/office/powerpoint/2010/main" val="2323073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9093"/>
            <a:ext cx="12192000" cy="1381595"/>
          </a:xfrm>
        </p:spPr>
        <p:txBody>
          <a:bodyPr>
            <a:noAutofit/>
          </a:bodyPr>
          <a:lstStyle/>
          <a:p>
            <a:r>
              <a:rPr lang="en-US" sz="3200" dirty="0" smtClean="0"/>
              <a:t>8/26  Scientific Methods  CH 2.1 – 2.2</a:t>
            </a:r>
            <a:br>
              <a:rPr lang="en-US" sz="3200" dirty="0" smtClean="0"/>
            </a:br>
            <a:r>
              <a:rPr lang="en-US" sz="3200" dirty="0" smtClean="0"/>
              <a:t>Obj. TSW apply their knowledge of the experimental method to a real world problem for the Salinization lab. P. 16 NB</a:t>
            </a:r>
            <a:endParaRPr lang="en-US"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58194"/>
            <a:ext cx="5181600" cy="3886200"/>
          </a:xfrm>
        </p:spPr>
      </p:pic>
      <p:sp>
        <p:nvSpPr>
          <p:cNvPr id="4" name="Content Placeholder 3"/>
          <p:cNvSpPr>
            <a:spLocks noGrp="1"/>
          </p:cNvSpPr>
          <p:nvPr>
            <p:ph sz="half" idx="2"/>
          </p:nvPr>
        </p:nvSpPr>
        <p:spPr/>
        <p:txBody>
          <a:bodyPr/>
          <a:lstStyle/>
          <a:p>
            <a:pPr marL="514350" indent="-514350">
              <a:buFont typeface="+mj-lt"/>
              <a:buAutoNum type="arabicPeriod"/>
            </a:pPr>
            <a:r>
              <a:rPr lang="en-US" dirty="0" smtClean="0"/>
              <a:t>Write the steps to the scientific method.</a:t>
            </a:r>
          </a:p>
          <a:p>
            <a:pPr marL="514350" indent="-514350">
              <a:buFont typeface="+mj-lt"/>
              <a:buAutoNum type="arabicPeriod"/>
            </a:pPr>
            <a:r>
              <a:rPr lang="en-US" dirty="0" smtClean="0"/>
              <a:t>Why is the control in an experiment important?</a:t>
            </a:r>
          </a:p>
          <a:p>
            <a:pPr marL="514350" indent="-514350">
              <a:buFont typeface="+mj-lt"/>
              <a:buAutoNum type="arabicPeriod"/>
            </a:pPr>
            <a:r>
              <a:rPr lang="en-US" dirty="0" smtClean="0"/>
              <a:t>What is a variable in an experiment?</a:t>
            </a:r>
            <a:endParaRPr lang="en-US" dirty="0"/>
          </a:p>
        </p:txBody>
      </p:sp>
    </p:spTree>
    <p:extLst>
      <p:ext uri="{BB962C8B-B14F-4D97-AF65-F5344CB8AC3E}">
        <p14:creationId xmlns:p14="http://schemas.microsoft.com/office/powerpoint/2010/main" val="1104954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Experimental Parts of a lab</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Observation</a:t>
            </a:r>
          </a:p>
          <a:p>
            <a:r>
              <a:rPr lang="en-US" sz="3200" dirty="0" smtClean="0"/>
              <a:t>Hypothesis</a:t>
            </a:r>
          </a:p>
          <a:p>
            <a:r>
              <a:rPr lang="en-US" sz="3200" dirty="0" smtClean="0"/>
              <a:t>Experiment</a:t>
            </a:r>
          </a:p>
          <a:p>
            <a:pPr lvl="1"/>
            <a:r>
              <a:rPr lang="en-US" sz="3200" dirty="0" smtClean="0"/>
              <a:t>2. Control group – the part of the experiment that you are testing against.</a:t>
            </a:r>
          </a:p>
          <a:p>
            <a:pPr lvl="1"/>
            <a:r>
              <a:rPr lang="en-US" sz="3200" dirty="0" smtClean="0"/>
              <a:t>3. Experimental Group (Variable) – the part of the experiment that we have changed</a:t>
            </a:r>
          </a:p>
          <a:p>
            <a:r>
              <a:rPr lang="en-US" sz="3200" dirty="0" smtClean="0"/>
              <a:t>Analysis</a:t>
            </a:r>
          </a:p>
          <a:p>
            <a:r>
              <a:rPr lang="en-US" sz="3200" dirty="0" smtClean="0"/>
              <a:t>Conclusion</a:t>
            </a:r>
            <a:endParaRPr lang="en-US" sz="3200" dirty="0"/>
          </a:p>
        </p:txBody>
      </p:sp>
    </p:spTree>
    <p:extLst>
      <p:ext uri="{BB962C8B-B14F-4D97-AF65-F5344CB8AC3E}">
        <p14:creationId xmlns:p14="http://schemas.microsoft.com/office/powerpoint/2010/main" val="101742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Paper – Create a Title Page p. 19 NB</a:t>
            </a:r>
            <a:endParaRPr lang="en-US" dirty="0"/>
          </a:p>
        </p:txBody>
      </p:sp>
      <p:sp>
        <p:nvSpPr>
          <p:cNvPr id="3" name="Content Placeholder 2"/>
          <p:cNvSpPr>
            <a:spLocks noGrp="1"/>
          </p:cNvSpPr>
          <p:nvPr>
            <p:ph idx="1"/>
          </p:nvPr>
        </p:nvSpPr>
        <p:spPr/>
        <p:txBody>
          <a:bodyPr/>
          <a:lstStyle/>
          <a:p>
            <a:pPr marL="0" indent="0" algn="ctr">
              <a:buNone/>
            </a:pPr>
            <a:r>
              <a:rPr lang="en-US" dirty="0"/>
              <a:t> </a:t>
            </a:r>
          </a:p>
          <a:p>
            <a:pPr marL="0" indent="0" algn="ctr">
              <a:buNone/>
            </a:pPr>
            <a:r>
              <a:rPr lang="en-US" dirty="0"/>
              <a:t>Salinization Lab</a:t>
            </a:r>
          </a:p>
          <a:p>
            <a:pPr marL="0" indent="0" algn="ctr">
              <a:buNone/>
            </a:pPr>
            <a:r>
              <a:rPr lang="en-US" dirty="0"/>
              <a:t>Student’s First and Last Name</a:t>
            </a:r>
          </a:p>
          <a:p>
            <a:pPr marL="0" indent="0" algn="ctr">
              <a:buNone/>
            </a:pPr>
            <a:r>
              <a:rPr lang="en-US" dirty="0"/>
              <a:t>August 26</a:t>
            </a:r>
            <a:r>
              <a:rPr lang="en-US" baseline="30000" dirty="0"/>
              <a:t>th</a:t>
            </a:r>
            <a:r>
              <a:rPr lang="en-US" dirty="0"/>
              <a:t>, 2015</a:t>
            </a:r>
          </a:p>
          <a:p>
            <a:pPr marL="0" indent="0" algn="ctr">
              <a:buNone/>
            </a:pPr>
            <a:r>
              <a:rPr lang="en-US" dirty="0"/>
              <a:t>Mrs. McAllister</a:t>
            </a:r>
          </a:p>
          <a:p>
            <a:pPr marL="0" indent="0" algn="ctr">
              <a:buNone/>
            </a:pPr>
            <a:r>
              <a:rPr lang="en-US" dirty="0"/>
              <a:t>Environmental Science</a:t>
            </a:r>
          </a:p>
          <a:p>
            <a:pPr marL="0" indent="0">
              <a:buNone/>
            </a:pPr>
            <a:endParaRPr lang="en-US" dirty="0" smtClean="0"/>
          </a:p>
          <a:p>
            <a:pPr marL="0" indent="0">
              <a:buNone/>
            </a:pPr>
            <a:r>
              <a:rPr lang="en-US" dirty="0" smtClean="0"/>
              <a:t>NO page number on Title page, top right on </a:t>
            </a:r>
            <a:r>
              <a:rPr lang="en-US" smtClean="0"/>
              <a:t>every other page.</a:t>
            </a:r>
            <a:endParaRPr lang="en-US" dirty="0"/>
          </a:p>
        </p:txBody>
      </p:sp>
    </p:spTree>
    <p:extLst>
      <p:ext uri="{BB962C8B-B14F-4D97-AF65-F5344CB8AC3E}">
        <p14:creationId xmlns:p14="http://schemas.microsoft.com/office/powerpoint/2010/main" val="1795333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Biodigestion</a:t>
            </a:r>
            <a:r>
              <a:rPr lang="en-US" dirty="0" smtClean="0"/>
              <a:t> Videos</a:t>
            </a:r>
            <a:endParaRPr lang="en-US" dirty="0"/>
          </a:p>
        </p:txBody>
      </p:sp>
      <p:sp>
        <p:nvSpPr>
          <p:cNvPr id="3" name="Content Placeholder 2"/>
          <p:cNvSpPr>
            <a:spLocks noGrp="1"/>
          </p:cNvSpPr>
          <p:nvPr>
            <p:ph idx="1"/>
          </p:nvPr>
        </p:nvSpPr>
        <p:spPr/>
        <p:txBody>
          <a:bodyPr/>
          <a:lstStyle/>
          <a:p>
            <a:r>
              <a:rPr lang="en-US" dirty="0" smtClean="0"/>
              <a:t>Week of September 8</a:t>
            </a:r>
            <a:r>
              <a:rPr lang="en-US" baseline="30000" dirty="0" smtClean="0"/>
              <a:t>th</a:t>
            </a:r>
            <a:r>
              <a:rPr lang="en-US" dirty="0" smtClean="0"/>
              <a:t> – 11</a:t>
            </a:r>
            <a:r>
              <a:rPr lang="en-US" baseline="30000" dirty="0" smtClean="0"/>
              <a:t>th</a:t>
            </a:r>
            <a:endParaRPr lang="en-US" dirty="0" smtClean="0"/>
          </a:p>
          <a:p>
            <a:r>
              <a:rPr lang="en-US" dirty="0" smtClean="0"/>
              <a:t>Farm to Fork Festival September 26</a:t>
            </a:r>
            <a:r>
              <a:rPr lang="en-US" baseline="30000" dirty="0" smtClean="0"/>
              <a:t>th</a:t>
            </a:r>
            <a:r>
              <a:rPr lang="en-US" dirty="0" smtClean="0"/>
              <a:t>.</a:t>
            </a:r>
          </a:p>
          <a:p>
            <a:pPr lvl="1"/>
            <a:r>
              <a:rPr lang="en-US" dirty="0" smtClean="0"/>
              <a:t>Service Learning Credit</a:t>
            </a:r>
            <a:endParaRPr lang="en-US" dirty="0"/>
          </a:p>
        </p:txBody>
      </p:sp>
    </p:spTree>
    <p:extLst>
      <p:ext uri="{BB962C8B-B14F-4D97-AF65-F5344CB8AC3E}">
        <p14:creationId xmlns:p14="http://schemas.microsoft.com/office/powerpoint/2010/main" val="2535438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1" cy="1690688"/>
          </a:xfrm>
        </p:spPr>
        <p:txBody>
          <a:bodyPr>
            <a:normAutofit fontScale="90000"/>
          </a:bodyPr>
          <a:lstStyle/>
          <a:p>
            <a:r>
              <a:rPr lang="en-US" dirty="0" smtClean="0"/>
              <a:t>8/27 Geosphere &amp; Atmosphere CH 3.1 &amp; 3.2</a:t>
            </a:r>
            <a:br>
              <a:rPr lang="en-US" dirty="0" smtClean="0"/>
            </a:br>
            <a:r>
              <a:rPr lang="en-US" dirty="0" smtClean="0"/>
              <a:t>Obj. TSW describe Earth’s tectonic plates, earthquakes and the layers of the atmosphere. P. 18 NB</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6465071" y="1690689"/>
            <a:ext cx="5726929" cy="4351338"/>
          </a:xfrm>
        </p:spPr>
        <p:txBody>
          <a:bodyPr/>
          <a:lstStyle/>
          <a:p>
            <a:pPr marL="514350" indent="-514350">
              <a:buFont typeface="+mj-lt"/>
              <a:buAutoNum type="arabicPeriod"/>
            </a:pPr>
            <a:r>
              <a:rPr lang="en-US" dirty="0" smtClean="0"/>
              <a:t>Explain how the movement of tectonic plates can cause earthquakes.</a:t>
            </a:r>
          </a:p>
          <a:p>
            <a:pPr marL="514350" indent="-514350">
              <a:buFont typeface="+mj-lt"/>
              <a:buAutoNum type="arabicPeriod"/>
            </a:pPr>
            <a:r>
              <a:rPr lang="en-US" dirty="0" smtClean="0"/>
              <a:t>Write the five layers of the atmosphere in order.</a:t>
            </a:r>
          </a:p>
          <a:p>
            <a:pPr marL="514350" indent="-514350">
              <a:buFont typeface="+mj-lt"/>
              <a:buAutoNum type="arabicPeriod"/>
            </a:pPr>
            <a:r>
              <a:rPr lang="en-US" dirty="0" smtClean="0"/>
              <a:t>Explain the Greenhouse Effect.</a:t>
            </a:r>
          </a:p>
          <a:p>
            <a:pPr marL="514350" indent="-514350">
              <a:buFont typeface="+mj-lt"/>
              <a:buAutoNum type="arabicPeriod"/>
            </a:pPr>
            <a:endParaRPr lang="en-US" dirty="0"/>
          </a:p>
        </p:txBody>
      </p:sp>
      <p:pic>
        <p:nvPicPr>
          <p:cNvPr id="5" name="Picture 2" descr="figure_08_0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121" y="1690689"/>
            <a:ext cx="2777924" cy="504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figure_08_03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5625"/>
            <a:ext cx="3693095" cy="349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659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Earth is heated</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figure_04_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5882" y="123078"/>
            <a:ext cx="4699000" cy="386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figure_04_03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264107"/>
            <a:ext cx="4809565" cy="319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figure_04_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2274" y="3983767"/>
            <a:ext cx="3019225" cy="275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920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figure_08_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29" y="2463288"/>
            <a:ext cx="5283387" cy="439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figure_0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560" y="-1"/>
            <a:ext cx="6847440" cy="364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219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Tectonic Movement</a:t>
            </a:r>
            <a:endParaRPr lang="en-US" dirty="0"/>
          </a:p>
        </p:txBody>
      </p:sp>
      <p:sp>
        <p:nvSpPr>
          <p:cNvPr id="3" name="Content Placeholder 2"/>
          <p:cNvSpPr>
            <a:spLocks noGrp="1"/>
          </p:cNvSpPr>
          <p:nvPr>
            <p:ph idx="1"/>
          </p:nvPr>
        </p:nvSpPr>
        <p:spPr/>
        <p:txBody>
          <a:bodyPr/>
          <a:lstStyle/>
          <a:p>
            <a:r>
              <a:rPr lang="en-US" dirty="0" smtClean="0"/>
              <a:t>Which one is the San Andreas Fault?</a:t>
            </a:r>
            <a:endParaRPr lang="en-US" dirty="0"/>
          </a:p>
        </p:txBody>
      </p:sp>
      <p:pic>
        <p:nvPicPr>
          <p:cNvPr id="4" name="Picture 2" descr="figure_08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339" y="-121024"/>
            <a:ext cx="33596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figure_08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628" y="2300662"/>
            <a:ext cx="4695572" cy="455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757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25871" cy="1325563"/>
          </a:xfrm>
        </p:spPr>
        <p:txBody>
          <a:bodyPr/>
          <a:lstStyle/>
          <a:p>
            <a:r>
              <a:rPr lang="en-US" dirty="0" smtClean="0"/>
              <a:t>Layers of the Atmosphere</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figure_04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059" y="139700"/>
            <a:ext cx="2760663"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312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Tragedy of the Commons Activity P. 13 NB</a:t>
            </a:r>
            <a:endParaRPr lang="en-US" dirty="0"/>
          </a:p>
        </p:txBody>
      </p:sp>
      <p:sp>
        <p:nvSpPr>
          <p:cNvPr id="3" name="Content Placeholder 2"/>
          <p:cNvSpPr>
            <a:spLocks noGrp="1"/>
          </p:cNvSpPr>
          <p:nvPr>
            <p:ph idx="1"/>
          </p:nvPr>
        </p:nvSpPr>
        <p:spPr>
          <a:xfrm>
            <a:off x="-1" y="1104407"/>
            <a:ext cx="12080383" cy="5128968"/>
          </a:xfrm>
        </p:spPr>
        <p:txBody>
          <a:bodyPr>
            <a:normAutofit/>
          </a:bodyPr>
          <a:lstStyle/>
          <a:p>
            <a:r>
              <a:rPr lang="en-US" dirty="0" smtClean="0"/>
              <a:t>Materials:</a:t>
            </a:r>
          </a:p>
          <a:p>
            <a:pPr lvl="1"/>
            <a:r>
              <a:rPr lang="en-US" dirty="0" smtClean="0"/>
              <a:t>Goldfish cracker, Straw, large plate, Small plate, Worksheet (P. 13 NB)</a:t>
            </a:r>
          </a:p>
          <a:p>
            <a:r>
              <a:rPr lang="en-US" dirty="0" smtClean="0"/>
              <a:t>Procedure:</a:t>
            </a:r>
          </a:p>
          <a:p>
            <a:pPr lvl="1"/>
            <a:r>
              <a:rPr lang="en-US" dirty="0" smtClean="0"/>
              <a:t>Groups of 4 students/lab station.  Each Lab station is a “Nation.”  You are catching fish to feed the people of your country.</a:t>
            </a:r>
          </a:p>
          <a:p>
            <a:pPr lvl="1"/>
            <a:r>
              <a:rPr lang="en-US" dirty="0" smtClean="0"/>
              <a:t>You will have 30 seconds to catch your fish with your straw.</a:t>
            </a:r>
          </a:p>
          <a:p>
            <a:pPr lvl="1"/>
            <a:r>
              <a:rPr lang="en-US" dirty="0" smtClean="0"/>
              <a:t>You suck on the straw to catch your fish from the Ocean (large plate), to your small plate in front of you.</a:t>
            </a:r>
          </a:p>
          <a:p>
            <a:pPr lvl="1"/>
            <a:r>
              <a:rPr lang="en-US" dirty="0" smtClean="0"/>
              <a:t>Start with 30 goldfish in the center large plate.</a:t>
            </a:r>
          </a:p>
          <a:p>
            <a:pPr lvl="1"/>
            <a:r>
              <a:rPr lang="en-US" dirty="0" smtClean="0"/>
              <a:t>You must catch at least 1 fish or you perish.</a:t>
            </a:r>
          </a:p>
          <a:p>
            <a:pPr lvl="1"/>
            <a:r>
              <a:rPr lang="en-US" dirty="0" smtClean="0"/>
              <a:t>Count your fish and record on your worksheet.</a:t>
            </a:r>
          </a:p>
          <a:p>
            <a:pPr lvl="1"/>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955" y="4250028"/>
            <a:ext cx="3932333" cy="2607972"/>
          </a:xfrm>
          <a:prstGeom prst="rect">
            <a:avLst/>
          </a:prstGeom>
        </p:spPr>
      </p:pic>
    </p:spTree>
    <p:extLst>
      <p:ext uri="{BB962C8B-B14F-4D97-AF65-F5344CB8AC3E}">
        <p14:creationId xmlns:p14="http://schemas.microsoft.com/office/powerpoint/2010/main" val="1881661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690689"/>
          </a:xfrm>
        </p:spPr>
        <p:txBody>
          <a:bodyPr>
            <a:normAutofit fontScale="90000"/>
          </a:bodyPr>
          <a:lstStyle/>
          <a:p>
            <a:r>
              <a:rPr lang="en-US" dirty="0" smtClean="0"/>
              <a:t>8/28 Hydrosphere and Biosphere</a:t>
            </a:r>
            <a:br>
              <a:rPr lang="en-US" dirty="0" smtClean="0"/>
            </a:br>
            <a:r>
              <a:rPr lang="en-US" dirty="0" smtClean="0"/>
              <a:t>Obj. TSW examine details of the hydrosphere and the biosphere. P. 20 NB </a:t>
            </a:r>
            <a:endParaRPr lang="en-US" dirty="0"/>
          </a:p>
        </p:txBody>
      </p:sp>
      <p:sp>
        <p:nvSpPr>
          <p:cNvPr id="3" name="Content Placeholder 2"/>
          <p:cNvSpPr>
            <a:spLocks noGrp="1"/>
          </p:cNvSpPr>
          <p:nvPr>
            <p:ph idx="1"/>
          </p:nvPr>
        </p:nvSpPr>
        <p:spPr>
          <a:xfrm>
            <a:off x="5306096" y="1825625"/>
            <a:ext cx="6047704" cy="4351338"/>
          </a:xfrm>
        </p:spPr>
        <p:txBody>
          <a:bodyPr/>
          <a:lstStyle/>
          <a:p>
            <a:pPr marL="514350" indent="-514350">
              <a:buFont typeface="+mj-lt"/>
              <a:buAutoNum type="arabicPeriod"/>
            </a:pPr>
            <a:r>
              <a:rPr lang="en-US" dirty="0" smtClean="0"/>
              <a:t>Explain how the ocean regulates Earth’s temperature.</a:t>
            </a:r>
          </a:p>
          <a:p>
            <a:pPr marL="514350" indent="-514350">
              <a:buFont typeface="+mj-lt"/>
              <a:buAutoNum type="arabicPeriod"/>
            </a:pPr>
            <a:r>
              <a:rPr lang="en-US" dirty="0" smtClean="0"/>
              <a:t>Discuss the factors that confine life to the biosphere.</a:t>
            </a:r>
          </a:p>
          <a:p>
            <a:pPr marL="514350" indent="-514350">
              <a:buFont typeface="+mj-lt"/>
              <a:buAutoNum type="arabicPeriod"/>
            </a:pPr>
            <a:r>
              <a:rPr lang="en-US" dirty="0" smtClean="0"/>
              <a:t>Explain the difference between open and closed systems.</a:t>
            </a:r>
            <a:endParaRPr lang="en-US" dirty="0"/>
          </a:p>
        </p:txBody>
      </p:sp>
      <p:pic>
        <p:nvPicPr>
          <p:cNvPr id="4" name="Picture 2" descr="figure_04_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104" y="1825625"/>
            <a:ext cx="4587025" cy="302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482920"/>
            <a:ext cx="4400282" cy="2200141"/>
          </a:xfrm>
          <a:prstGeom prst="rect">
            <a:avLst/>
          </a:prstGeom>
        </p:spPr>
      </p:pic>
    </p:spTree>
    <p:extLst>
      <p:ext uri="{BB962C8B-B14F-4D97-AF65-F5344CB8AC3E}">
        <p14:creationId xmlns:p14="http://schemas.microsoft.com/office/powerpoint/2010/main" val="285471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6024" y="365125"/>
            <a:ext cx="2793599" cy="2365196"/>
          </a:xfrm>
        </p:spPr>
        <p:txBody>
          <a:bodyPr/>
          <a:lstStyle/>
          <a:p>
            <a:r>
              <a:rPr lang="en-US" dirty="0" smtClean="0"/>
              <a:t>Ocean</a:t>
            </a:r>
            <a:br>
              <a:rPr lang="en-US" dirty="0" smtClean="0"/>
            </a:br>
            <a:r>
              <a:rPr lang="en-US" dirty="0" smtClean="0"/>
              <a:t>Circulation </a:t>
            </a:r>
            <a:endParaRPr lang="en-US" dirty="0"/>
          </a:p>
        </p:txBody>
      </p:sp>
      <p:sp>
        <p:nvSpPr>
          <p:cNvPr id="3" name="Content Placeholder 2"/>
          <p:cNvSpPr>
            <a:spLocks noGrp="1"/>
          </p:cNvSpPr>
          <p:nvPr>
            <p:ph idx="1"/>
          </p:nvPr>
        </p:nvSpPr>
        <p:spPr/>
        <p:txBody>
          <a:bodyPr/>
          <a:lstStyle/>
          <a:p>
            <a:endParaRPr lang="en-US"/>
          </a:p>
        </p:txBody>
      </p:sp>
      <p:pic>
        <p:nvPicPr>
          <p:cNvPr id="4" name="Picture 2" descr="figure_04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900"/>
            <a:ext cx="8531225" cy="642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449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63696" y="365125"/>
            <a:ext cx="2390104" cy="1325563"/>
          </a:xfrm>
        </p:spPr>
        <p:txBody>
          <a:bodyPr/>
          <a:lstStyle/>
          <a:p>
            <a:r>
              <a:rPr lang="en-US" dirty="0" smtClean="0"/>
              <a:t>El Nino</a:t>
            </a:r>
            <a:endParaRPr lang="en-US" dirty="0"/>
          </a:p>
        </p:txBody>
      </p:sp>
      <p:sp>
        <p:nvSpPr>
          <p:cNvPr id="3" name="Content Placeholder 2"/>
          <p:cNvSpPr>
            <a:spLocks noGrp="1"/>
          </p:cNvSpPr>
          <p:nvPr>
            <p:ph idx="1"/>
          </p:nvPr>
        </p:nvSpPr>
        <p:spPr/>
        <p:txBody>
          <a:bodyPr/>
          <a:lstStyle/>
          <a:p>
            <a:endParaRPr lang="en-US"/>
          </a:p>
        </p:txBody>
      </p:sp>
      <p:pic>
        <p:nvPicPr>
          <p:cNvPr id="4" name="Picture 2" descr="figure_04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9700"/>
            <a:ext cx="8074025"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742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 Shadow Effect</a:t>
            </a:r>
            <a:endParaRPr lang="en-US" dirty="0"/>
          </a:p>
        </p:txBody>
      </p:sp>
      <p:sp>
        <p:nvSpPr>
          <p:cNvPr id="3" name="Content Placeholder 2"/>
          <p:cNvSpPr>
            <a:spLocks noGrp="1"/>
          </p:cNvSpPr>
          <p:nvPr>
            <p:ph idx="1"/>
          </p:nvPr>
        </p:nvSpPr>
        <p:spPr/>
        <p:txBody>
          <a:bodyPr/>
          <a:lstStyle/>
          <a:p>
            <a:endParaRPr lang="en-US"/>
          </a:p>
        </p:txBody>
      </p:sp>
      <p:pic>
        <p:nvPicPr>
          <p:cNvPr id="4" name="Picture 2" descr="figure_04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831" y="1929013"/>
            <a:ext cx="7136013" cy="46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854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&amp; Closed Systems</a:t>
            </a:r>
            <a:endParaRPr lang="en-US" dirty="0"/>
          </a:p>
        </p:txBody>
      </p:sp>
      <p:sp>
        <p:nvSpPr>
          <p:cNvPr id="3" name="Content Placeholder 2"/>
          <p:cNvSpPr>
            <a:spLocks noGrp="1"/>
          </p:cNvSpPr>
          <p:nvPr>
            <p:ph idx="1"/>
          </p:nvPr>
        </p:nvSpPr>
        <p:spPr/>
        <p:txBody>
          <a:bodyPr/>
          <a:lstStyle/>
          <a:p>
            <a:endParaRPr lang="en-US"/>
          </a:p>
        </p:txBody>
      </p:sp>
      <p:pic>
        <p:nvPicPr>
          <p:cNvPr id="4" name="Picture 2" descr="figure_02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531225"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86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Tragedy of the Commons p. 13 NB</a:t>
            </a:r>
            <a:endParaRPr lang="en-US" dirty="0"/>
          </a:p>
        </p:txBody>
      </p:sp>
      <p:sp>
        <p:nvSpPr>
          <p:cNvPr id="3" name="Content Placeholder 2"/>
          <p:cNvSpPr>
            <a:spLocks noGrp="1"/>
          </p:cNvSpPr>
          <p:nvPr>
            <p:ph idx="1"/>
          </p:nvPr>
        </p:nvSpPr>
        <p:spPr/>
        <p:txBody>
          <a:bodyPr/>
          <a:lstStyle/>
          <a:p>
            <a:r>
              <a:rPr lang="en-US" dirty="0" smtClean="0"/>
              <a:t>At the end of 30 seconds, count the remaining fish in the large plate.</a:t>
            </a:r>
          </a:p>
          <a:p>
            <a:r>
              <a:rPr lang="en-US" dirty="0" smtClean="0"/>
              <a:t>Write each members name in the data table.</a:t>
            </a:r>
          </a:p>
          <a:p>
            <a:r>
              <a:rPr lang="en-US" dirty="0" smtClean="0"/>
              <a:t>Record their total and the remaining total to equal 30 in the last column.</a:t>
            </a:r>
          </a:p>
          <a:p>
            <a:r>
              <a:rPr lang="en-US" dirty="0" smtClean="0"/>
              <a:t>For every fish you have left in the large plate, add one fish</a:t>
            </a:r>
          </a:p>
          <a:p>
            <a:r>
              <a:rPr lang="en-US" dirty="0" smtClean="0"/>
              <a:t>Add all the fish on the large plate and write that number in the first column for round 2.</a:t>
            </a:r>
          </a:p>
          <a:p>
            <a:endParaRPr lang="en-US" dirty="0"/>
          </a:p>
        </p:txBody>
      </p:sp>
    </p:spTree>
    <p:extLst>
      <p:ext uri="{BB962C8B-B14F-4D97-AF65-F5344CB8AC3E}">
        <p14:creationId xmlns:p14="http://schemas.microsoft.com/office/powerpoint/2010/main" val="3316927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Tragedy of the Commons p. 13NB</a:t>
            </a:r>
            <a:endParaRPr lang="en-US" dirty="0"/>
          </a:p>
        </p:txBody>
      </p:sp>
      <p:sp>
        <p:nvSpPr>
          <p:cNvPr id="3" name="Content Placeholder 2"/>
          <p:cNvSpPr>
            <a:spLocks noGrp="1"/>
          </p:cNvSpPr>
          <p:nvPr>
            <p:ph idx="1"/>
          </p:nvPr>
        </p:nvSpPr>
        <p:spPr>
          <a:xfrm>
            <a:off x="838200" y="1352282"/>
            <a:ext cx="10515600" cy="4824681"/>
          </a:xfrm>
        </p:spPr>
        <p:txBody>
          <a:bodyPr>
            <a:normAutofit lnSpcReduction="10000"/>
          </a:bodyPr>
          <a:lstStyle/>
          <a:p>
            <a:r>
              <a:rPr lang="en-US" dirty="0" smtClean="0"/>
              <a:t>Yes, eat your fish.</a:t>
            </a:r>
          </a:p>
          <a:p>
            <a:pPr marL="514350" indent="-514350">
              <a:buFont typeface="+mj-lt"/>
              <a:buAutoNum type="arabicPeriod"/>
            </a:pPr>
            <a:r>
              <a:rPr lang="en-US" dirty="0" smtClean="0"/>
              <a:t>What happened the first time you went “fishing”?</a:t>
            </a:r>
            <a:endParaRPr lang="en-US" dirty="0"/>
          </a:p>
          <a:p>
            <a:pPr marL="971550" lvl="1" indent="-514350">
              <a:buFont typeface="+mj-lt"/>
              <a:buAutoNum type="arabicPeriod"/>
            </a:pPr>
            <a:r>
              <a:rPr lang="en-US" dirty="0" smtClean="0"/>
              <a:t>How does it relate to overfishing?</a:t>
            </a:r>
          </a:p>
          <a:p>
            <a:pPr marL="514350" indent="-514350">
              <a:buFont typeface="+mj-lt"/>
              <a:buAutoNum type="arabicPeriod"/>
            </a:pPr>
            <a:r>
              <a:rPr lang="en-US" dirty="0" smtClean="0"/>
              <a:t>Why have a time limit?  What does the time limit represent?</a:t>
            </a:r>
          </a:p>
          <a:p>
            <a:pPr marL="514350" indent="-514350">
              <a:buFont typeface="+mj-lt"/>
              <a:buAutoNum type="arabicPeriod"/>
            </a:pPr>
            <a:r>
              <a:rPr lang="en-US" dirty="0" smtClean="0"/>
              <a:t>How did your group discuss your actions and strategies before each harvest?</a:t>
            </a:r>
          </a:p>
          <a:p>
            <a:pPr marL="514350" indent="-514350">
              <a:buFont typeface="+mj-lt"/>
              <a:buAutoNum type="arabicPeriod"/>
            </a:pPr>
            <a:r>
              <a:rPr lang="en-US" dirty="0" smtClean="0"/>
              <a:t>Mathematically, what is the best strategy for harvesting our natural resources?</a:t>
            </a:r>
          </a:p>
          <a:p>
            <a:pPr marL="514350" indent="-514350">
              <a:buFont typeface="+mj-lt"/>
              <a:buAutoNum type="arabicPeriod"/>
            </a:pPr>
            <a:r>
              <a:rPr lang="en-US" dirty="0" smtClean="0"/>
              <a:t>How is this a model for sustainability?</a:t>
            </a:r>
          </a:p>
          <a:p>
            <a:pPr marL="514350" indent="-514350">
              <a:buFont typeface="+mj-lt"/>
              <a:buAutoNum type="arabicPeriod"/>
            </a:pPr>
            <a:r>
              <a:rPr lang="en-US" dirty="0" smtClean="0"/>
              <a:t>Discuss with your group and write three real world resources that need to be managed sustainably.</a:t>
            </a:r>
          </a:p>
          <a:p>
            <a:pPr marL="0" indent="0">
              <a:buNone/>
            </a:pPr>
            <a:endParaRPr lang="en-US" dirty="0"/>
          </a:p>
        </p:txBody>
      </p:sp>
    </p:spTree>
    <p:extLst>
      <p:ext uri="{BB962C8B-B14F-4D97-AF65-F5344CB8AC3E}">
        <p14:creationId xmlns:p14="http://schemas.microsoft.com/office/powerpoint/2010/main" val="2579304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92" y="51771"/>
            <a:ext cx="10515600" cy="1325563"/>
          </a:xfrm>
        </p:spPr>
        <p:txBody>
          <a:bodyPr/>
          <a:lstStyle/>
          <a:p>
            <a:r>
              <a:rPr lang="en-US" dirty="0" smtClean="0"/>
              <a:t>Real World Example:</a:t>
            </a:r>
            <a:endParaRPr lang="en-US" dirty="0"/>
          </a:p>
        </p:txBody>
      </p:sp>
      <p:sp>
        <p:nvSpPr>
          <p:cNvPr id="3" name="Content Placeholder 2"/>
          <p:cNvSpPr>
            <a:spLocks noGrp="1"/>
          </p:cNvSpPr>
          <p:nvPr>
            <p:ph idx="1"/>
          </p:nvPr>
        </p:nvSpPr>
        <p:spPr>
          <a:xfrm>
            <a:off x="68092" y="1041936"/>
            <a:ext cx="10515600" cy="4351338"/>
          </a:xfrm>
        </p:spPr>
        <p:txBody>
          <a:bodyPr/>
          <a:lstStyle/>
          <a:p>
            <a:r>
              <a:rPr lang="en-US" dirty="0" smtClean="0"/>
              <a:t>Easter Island – South Pacific</a:t>
            </a:r>
          </a:p>
          <a:p>
            <a:r>
              <a:rPr lang="en-US" dirty="0" smtClean="0"/>
              <a:t>Over use of resources </a:t>
            </a:r>
          </a:p>
          <a:p>
            <a:pPr lvl="1"/>
            <a:r>
              <a:rPr lang="en-US" dirty="0" smtClean="0"/>
              <a:t> Palm trees</a:t>
            </a:r>
          </a:p>
          <a:p>
            <a:r>
              <a:rPr lang="en-US" dirty="0" smtClean="0"/>
              <a:t>Led to the demise of that civilization</a:t>
            </a:r>
          </a:p>
          <a:p>
            <a:pPr lvl="1"/>
            <a:endParaRPr lang="en-US" dirty="0"/>
          </a:p>
        </p:txBody>
      </p:sp>
      <p:pic>
        <p:nvPicPr>
          <p:cNvPr id="4" name="Picture 2" descr="figure_01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0" y="-31898"/>
            <a:ext cx="6064250"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9691" y="4084838"/>
            <a:ext cx="2477739" cy="24777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17605"/>
            <a:ext cx="5134708" cy="3635373"/>
          </a:xfrm>
          <a:prstGeom prst="rect">
            <a:avLst/>
          </a:prstGeom>
        </p:spPr>
      </p:pic>
    </p:spTree>
    <p:extLst>
      <p:ext uri="{BB962C8B-B14F-4D97-AF65-F5344CB8AC3E}">
        <p14:creationId xmlns:p14="http://schemas.microsoft.com/office/powerpoint/2010/main" val="4241101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discussion: Tragedy of the Commons</a:t>
            </a:r>
            <a:endParaRPr lang="en-US" dirty="0"/>
          </a:p>
        </p:txBody>
      </p:sp>
      <p:sp>
        <p:nvSpPr>
          <p:cNvPr id="3" name="Content Placeholder 2"/>
          <p:cNvSpPr>
            <a:spLocks noGrp="1"/>
          </p:cNvSpPr>
          <p:nvPr>
            <p:ph idx="1"/>
          </p:nvPr>
        </p:nvSpPr>
        <p:spPr/>
        <p:txBody>
          <a:bodyPr/>
          <a:lstStyle/>
          <a:p>
            <a:r>
              <a:rPr lang="en-US" dirty="0" smtClean="0"/>
              <a:t>What are the Commons?</a:t>
            </a:r>
          </a:p>
          <a:p>
            <a:r>
              <a:rPr lang="en-US" dirty="0" smtClean="0"/>
              <a:t>What is the logic of the Commons?</a:t>
            </a:r>
          </a:p>
          <a:p>
            <a:r>
              <a:rPr lang="en-US" dirty="0" smtClean="0"/>
              <a:t>How does the Commons work?</a:t>
            </a:r>
          </a:p>
          <a:p>
            <a:r>
              <a:rPr lang="en-US" dirty="0" smtClean="0"/>
              <a:t>Why does the Commons continue?</a:t>
            </a:r>
          </a:p>
          <a:p>
            <a:r>
              <a:rPr lang="en-US" dirty="0" smtClean="0"/>
              <a:t>How is the Tragedy of the Commons a good argument for renewable resources?</a:t>
            </a:r>
          </a:p>
          <a:p>
            <a:endParaRPr lang="en-US" dirty="0"/>
          </a:p>
        </p:txBody>
      </p:sp>
    </p:spTree>
    <p:extLst>
      <p:ext uri="{BB962C8B-B14F-4D97-AF65-F5344CB8AC3E}">
        <p14:creationId xmlns:p14="http://schemas.microsoft.com/office/powerpoint/2010/main" val="2007511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take away…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Environmental systems must not be damaged beyond their ability to recover.</a:t>
            </a:r>
          </a:p>
          <a:p>
            <a:r>
              <a:rPr lang="en-US" dirty="0" smtClean="0"/>
              <a:t>Renewable resources (Trees, soil, etc.) must not be depleted faster than they can recover.</a:t>
            </a:r>
          </a:p>
          <a:p>
            <a:r>
              <a:rPr lang="en-US" dirty="0" smtClean="0"/>
              <a:t>Nonrenewable resources must be used sparingly.</a:t>
            </a:r>
          </a:p>
          <a:p>
            <a:r>
              <a:rPr lang="en-US" dirty="0" smtClean="0"/>
              <a:t>The main difficulty in solving environmental problems is the conflict between the short-term interests of individuals  with the long-term welfare of society.</a:t>
            </a:r>
          </a:p>
          <a:p>
            <a:endParaRPr lang="en-US" dirty="0" smtClean="0"/>
          </a:p>
          <a:p>
            <a:endParaRPr lang="en-US" dirty="0"/>
          </a:p>
          <a:p>
            <a:endParaRPr lang="en-US" dirty="0"/>
          </a:p>
          <a:p>
            <a:pPr marL="0" indent="0">
              <a:buNone/>
            </a:pPr>
            <a:r>
              <a:rPr lang="en-US" sz="1200" dirty="0" smtClean="0"/>
              <a:t>Works Cited: </a:t>
            </a:r>
            <a:r>
              <a:rPr lang="en-US" sz="1200" dirty="0" err="1" smtClean="0"/>
              <a:t>Friedland</a:t>
            </a:r>
            <a:r>
              <a:rPr lang="en-US" sz="1200" dirty="0" smtClean="0"/>
              <a:t> and </a:t>
            </a:r>
            <a:r>
              <a:rPr lang="en-US" sz="1200" dirty="0" err="1" smtClean="0"/>
              <a:t>Relyea</a:t>
            </a:r>
            <a:r>
              <a:rPr lang="en-US" sz="1200" dirty="0" smtClean="0"/>
              <a:t>, Environmental Science for AP 2nd Ed., P. 15. </a:t>
            </a:r>
            <a:endParaRPr lang="en-US" sz="1200" dirty="0"/>
          </a:p>
        </p:txBody>
      </p:sp>
    </p:spTree>
    <p:extLst>
      <p:ext uri="{BB962C8B-B14F-4D97-AF65-F5344CB8AC3E}">
        <p14:creationId xmlns:p14="http://schemas.microsoft.com/office/powerpoint/2010/main" val="3819320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606426"/>
            <a:ext cx="10515600" cy="1325563"/>
          </a:xfrm>
        </p:spPr>
        <p:txBody>
          <a:bodyPr>
            <a:normAutofit fontScale="90000"/>
          </a:bodyPr>
          <a:lstStyle/>
          <a:p>
            <a:r>
              <a:rPr lang="en-US" b="1" dirty="0" smtClean="0"/>
              <a:t>Resources Activity</a:t>
            </a:r>
            <a:r>
              <a:rPr lang="en-US" dirty="0" smtClean="0"/>
              <a:t>  P. 15 NB</a:t>
            </a:r>
            <a:br>
              <a:rPr lang="en-US" dirty="0" smtClean="0"/>
            </a:br>
            <a:r>
              <a:rPr lang="en-US" dirty="0" smtClean="0"/>
              <a:t>Write on the board a list of nonrenewable and renewable resources.</a:t>
            </a:r>
            <a:br>
              <a:rPr lang="en-US" dirty="0" smtClean="0"/>
            </a:br>
            <a:endParaRPr lang="en-US" dirty="0"/>
          </a:p>
        </p:txBody>
      </p:sp>
      <p:sp>
        <p:nvSpPr>
          <p:cNvPr id="3" name="Text Placeholder 2"/>
          <p:cNvSpPr>
            <a:spLocks noGrp="1"/>
          </p:cNvSpPr>
          <p:nvPr>
            <p:ph type="body" idx="1"/>
          </p:nvPr>
        </p:nvSpPr>
        <p:spPr/>
        <p:txBody>
          <a:bodyPr/>
          <a:lstStyle/>
          <a:p>
            <a:r>
              <a:rPr lang="en-US" dirty="0" smtClean="0"/>
              <a:t>Nonrenewable</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r>
              <a:rPr lang="en-US" dirty="0"/>
              <a:t>R</a:t>
            </a:r>
            <a:r>
              <a:rPr lang="en-US" dirty="0" smtClean="0"/>
              <a:t>enewable</a:t>
            </a:r>
            <a:endParaRPr lang="en-US" dirty="0"/>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486914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1080</Words>
  <Application>Microsoft Office PowerPoint</Application>
  <PresentationFormat>Widescreen</PresentationFormat>
  <Paragraphs>159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Book Antiqua</vt:lpstr>
      <vt:lpstr>Calibri</vt:lpstr>
      <vt:lpstr>Calibri Light</vt:lpstr>
      <vt:lpstr>Wingdings 2</vt:lpstr>
      <vt:lpstr>Office Theme</vt:lpstr>
      <vt:lpstr>Environmental Science</vt:lpstr>
      <vt:lpstr>8/24 Science &amp; the Environment CH 1 Obj. TSW learn what environmental science is and events that led to it’s development. P. 12 NB</vt:lpstr>
      <vt:lpstr>Tragedy of the Commons Activity P. 13 NB</vt:lpstr>
      <vt:lpstr>Procedure: Tragedy of the Commons p. 13 NB</vt:lpstr>
      <vt:lpstr>Results: Tragedy of the Commons p. 13NB</vt:lpstr>
      <vt:lpstr>Real World Example:</vt:lpstr>
      <vt:lpstr>Classroom discussion: Tragedy of the Commons</vt:lpstr>
      <vt:lpstr>The take away…</vt:lpstr>
      <vt:lpstr>Resources Activity  P. 15 NB Write on the board a list of nonrenewable and renewable resources. </vt:lpstr>
      <vt:lpstr>Agenda 8/25</vt:lpstr>
      <vt:lpstr>8/25  The Environment &amp; Society CH 1.2 Obj. TSW explain the tragedy of the commons and how it relates to sustainability. P. 14 NB</vt:lpstr>
      <vt:lpstr>PowerPoint Presentation</vt:lpstr>
      <vt:lpstr>Indicators  of Development for Four Countries</vt:lpstr>
      <vt:lpstr>A Sustainable World</vt:lpstr>
      <vt:lpstr>Salinization Lab</vt:lpstr>
      <vt:lpstr>Ground Water Water Model Demonstration</vt:lpstr>
      <vt:lpstr> 1.0 % = 1 g NaCl Calculate the % [NaCl] in 300 ml H2O</vt:lpstr>
      <vt:lpstr>Salinization</vt:lpstr>
      <vt:lpstr>PowerPoint Presentation</vt:lpstr>
      <vt:lpstr>8/26  Agenda</vt:lpstr>
      <vt:lpstr>8/26  Scientific Methods  CH 2.1 – 2.2 Obj. TSW apply their knowledge of the experimental method to a real world problem for the Salinization lab. P. 16 NB</vt:lpstr>
      <vt:lpstr>1. Experimental Parts of a lab</vt:lpstr>
      <vt:lpstr>Scientific Paper – Create a Title Page p. 19 NB</vt:lpstr>
      <vt:lpstr>Biodigestion Videos</vt:lpstr>
      <vt:lpstr>8/27 Geosphere &amp; Atmosphere CH 3.1 &amp; 3.2 Obj. TSW describe Earth’s tectonic plates, earthquakes and the layers of the atmosphere. P. 18 NB</vt:lpstr>
      <vt:lpstr>How the Earth is heated</vt:lpstr>
      <vt:lpstr>PowerPoint Presentation</vt:lpstr>
      <vt:lpstr>Tectonic Movement</vt:lpstr>
      <vt:lpstr>Layers of the Atmosphere</vt:lpstr>
      <vt:lpstr>8/28 Hydrosphere and Biosphere Obj. TSW examine details of the hydrosphere and the biosphere. P. 20 NB </vt:lpstr>
      <vt:lpstr>Ocean Circulation </vt:lpstr>
      <vt:lpstr>El Nino</vt:lpstr>
      <vt:lpstr>Rain Shadow Effect</vt:lpstr>
      <vt:lpstr>Open &amp; Closed Systems</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Science</dc:title>
  <dc:creator>Jennifer Mc Allister</dc:creator>
  <cp:lastModifiedBy>Jennifer Mc Allister</cp:lastModifiedBy>
  <cp:revision>34</cp:revision>
  <cp:lastPrinted>2015-08-26T23:38:12Z</cp:lastPrinted>
  <dcterms:created xsi:type="dcterms:W3CDTF">2015-08-23T22:01:00Z</dcterms:created>
  <dcterms:modified xsi:type="dcterms:W3CDTF">2015-08-28T14:55:53Z</dcterms:modified>
</cp:coreProperties>
</file>