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E6A9AE-8189-45B3-AC38-18B325764A0F}"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E6A9AE-8189-45B3-AC38-18B325764A0F}"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E6A9AE-8189-45B3-AC38-18B325764A0F}"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E6A9AE-8189-45B3-AC38-18B325764A0F}"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E6A9AE-8189-45B3-AC38-18B325764A0F}"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E6A9AE-8189-45B3-AC38-18B325764A0F}" type="datetimeFigureOut">
              <a:rPr lang="en-US" smtClean="0"/>
              <a:pPr/>
              <a:t>8/21/2013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E6A9AE-8189-45B3-AC38-18B325764A0F}" type="datetimeFigureOut">
              <a:rPr lang="en-US" smtClean="0"/>
              <a:pPr/>
              <a:t>8/21/2013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E6A9AE-8189-45B3-AC38-18B325764A0F}" type="datetimeFigureOut">
              <a:rPr lang="en-US" smtClean="0"/>
              <a:pPr/>
              <a:t>8/21/2013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E6A9AE-8189-45B3-AC38-18B325764A0F}" type="datetimeFigureOut">
              <a:rPr lang="en-US" smtClean="0"/>
              <a:pPr/>
              <a:t>8/21/2013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E6A9AE-8189-45B3-AC38-18B325764A0F}" type="datetimeFigureOut">
              <a:rPr lang="en-US" smtClean="0"/>
              <a:pPr/>
              <a:t>8/21/2013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E6A9AE-8189-45B3-AC38-18B325764A0F}" type="datetimeFigureOut">
              <a:rPr lang="en-US" smtClean="0"/>
              <a:pPr/>
              <a:t>8/21/2013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6A9AE-8189-45B3-AC38-18B325764A0F}" type="datetimeFigureOut">
              <a:rPr lang="en-US" smtClean="0"/>
              <a:pPr/>
              <a:t>8/21/2013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2E5762-7E73-460F-9903-7CE2980891C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Ground+water+model&amp;source=images&amp;cd=&amp;cad=rja&amp;docid=DZx03WHvLLk1FM&amp;tbnid=939kLkH2up5pOM:&amp;ved=0CAUQjRw&amp;url=http://www.envisionenviroed.net/envision_3000.html&amp;ei=yQsNUs6TCK7iyAHlsIG4Bw&amp;bvm=bv.50768961,d.aWc&amp;psig=AFQjCNFwX_DzytbIZUWpWpfYlMpt5ZdXLg&amp;ust=137667308397156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US" dirty="0" err="1" smtClean="0"/>
              <a:t>Salinization</a:t>
            </a:r>
            <a:r>
              <a:rPr lang="en-US" dirty="0" smtClean="0"/>
              <a:t> Lab</a:t>
            </a:r>
            <a:endParaRPr lang="en-US" dirty="0"/>
          </a:p>
        </p:txBody>
      </p:sp>
      <p:sp>
        <p:nvSpPr>
          <p:cNvPr id="3" name="Subtitle 2"/>
          <p:cNvSpPr>
            <a:spLocks noGrp="1"/>
          </p:cNvSpPr>
          <p:nvPr>
            <p:ph type="subTitle" idx="1"/>
          </p:nvPr>
        </p:nvSpPr>
        <p:spPr>
          <a:xfrm>
            <a:off x="0" y="1524000"/>
            <a:ext cx="9144000" cy="4114800"/>
          </a:xfrm>
        </p:spPr>
        <p:txBody>
          <a:bodyPr>
            <a:normAutofit/>
          </a:bodyPr>
          <a:lstStyle/>
          <a:p>
            <a:r>
              <a:rPr lang="en-US" dirty="0" smtClean="0">
                <a:solidFill>
                  <a:schemeClr val="tx1"/>
                </a:solidFill>
              </a:rPr>
              <a:t>Salt </a:t>
            </a:r>
            <a:r>
              <a:rPr lang="en-US" dirty="0">
                <a:solidFill>
                  <a:schemeClr val="tx1"/>
                </a:solidFill>
              </a:rPr>
              <a:t>buildup is an existing or potential hazard on almost all of the 42 million acres of irrigated farmland in the United States. Much of the world’s unused land is in arid and semiarid regions where irrigation will be necessary. Excessive salinity is presently costing the U.S. billions of dollars in lost food crops. This is becoming a huge problem in our own Central Valley, running from Bakersfield, CA to Fresno, CA.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Ground Water Water</a:t>
            </a:r>
            <a:r>
              <a:rPr lang="en-US" dirty="0" smtClean="0"/>
              <a:t> Model Demonstration</a:t>
            </a:r>
            <a:endParaRPr lang="en-US" dirty="0"/>
          </a:p>
        </p:txBody>
      </p:sp>
      <p:sp>
        <p:nvSpPr>
          <p:cNvPr id="3" name="Content Placeholder 2"/>
          <p:cNvSpPr>
            <a:spLocks noGrp="1"/>
          </p:cNvSpPr>
          <p:nvPr>
            <p:ph idx="1"/>
          </p:nvPr>
        </p:nvSpPr>
        <p:spPr/>
        <p:txBody>
          <a:bodyPr/>
          <a:lstStyle/>
          <a:p>
            <a:r>
              <a:rPr lang="en-US" dirty="0" smtClean="0"/>
              <a:t>Salt water intrusion to field crops along the central valley.</a:t>
            </a:r>
            <a:endParaRPr lang="en-US" dirty="0"/>
          </a:p>
        </p:txBody>
      </p:sp>
      <p:pic>
        <p:nvPicPr>
          <p:cNvPr id="1026" name="Picture 2" descr="http://www.envisionenviroed.net/images/e3000_aquifer_a.jpg">
            <a:hlinkClick r:id="rId2"/>
          </p:cNvPr>
          <p:cNvPicPr>
            <a:picLocks noChangeAspect="1" noChangeArrowheads="1"/>
          </p:cNvPicPr>
          <p:nvPr/>
        </p:nvPicPr>
        <p:blipFill>
          <a:blip r:embed="rId3" cstate="print"/>
          <a:srcRect/>
          <a:stretch>
            <a:fillRect/>
          </a:stretch>
        </p:blipFill>
        <p:spPr bwMode="auto">
          <a:xfrm>
            <a:off x="1156359" y="2605694"/>
            <a:ext cx="5854041" cy="394750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r>
              <a:rPr lang="en-US" dirty="0" smtClean="0"/>
              <a:t>Calculate the % [</a:t>
            </a:r>
            <a:r>
              <a:rPr lang="en-US" dirty="0" err="1" smtClean="0"/>
              <a:t>NaCl</a:t>
            </a:r>
            <a:r>
              <a:rPr lang="en-US" dirty="0" smtClean="0"/>
              <a:t>] in 300 ml H</a:t>
            </a:r>
            <a:r>
              <a:rPr lang="en-US" baseline="-25000" dirty="0" smtClean="0"/>
              <a:t>2</a:t>
            </a:r>
            <a:r>
              <a:rPr lang="en-US" dirty="0" smtClean="0"/>
              <a:t>O</a:t>
            </a:r>
            <a:endParaRPr lang="en-US" dirty="0"/>
          </a:p>
        </p:txBody>
      </p:sp>
      <p:graphicFrame>
        <p:nvGraphicFramePr>
          <p:cNvPr id="4" name="Content Placeholder 3"/>
          <p:cNvGraphicFramePr>
            <a:graphicFrameLocks noGrp="1"/>
          </p:cNvGraphicFramePr>
          <p:nvPr>
            <p:ph idx="1"/>
          </p:nvPr>
        </p:nvGraphicFramePr>
        <p:xfrm>
          <a:off x="0" y="779145"/>
          <a:ext cx="9144000" cy="5956935"/>
        </p:xfrm>
        <a:graphic>
          <a:graphicData uri="http://schemas.openxmlformats.org/drawingml/2006/table">
            <a:tbl>
              <a:tblPr firstRow="1" bandRow="1">
                <a:tableStyleId>{5C22544A-7EE6-4342-B048-85BDC9FD1C3A}</a:tableStyleId>
              </a:tblPr>
              <a:tblGrid>
                <a:gridCol w="1828800"/>
                <a:gridCol w="1600200"/>
                <a:gridCol w="1752600"/>
                <a:gridCol w="1905000"/>
                <a:gridCol w="2057400"/>
              </a:tblGrid>
              <a:tr h="452143">
                <a:tc>
                  <a:txBody>
                    <a:bodyPr/>
                    <a:lstStyle/>
                    <a:p>
                      <a:pPr algn="l" fontAlgn="b"/>
                      <a:r>
                        <a:rPr lang="en-US" sz="2400" b="0" i="0" u="none" strike="noStrike" dirty="0" smtClean="0">
                          <a:solidFill>
                            <a:srgbClr val="000000"/>
                          </a:solidFill>
                          <a:latin typeface="Calibri"/>
                        </a:rPr>
                        <a:t>100 ml </a:t>
                      </a:r>
                      <a:r>
                        <a:rPr lang="en-US" sz="2400" b="0" i="0" u="none" strike="noStrike" dirty="0">
                          <a:solidFill>
                            <a:srgbClr val="000000"/>
                          </a:solidFill>
                          <a:latin typeface="Calibri"/>
                        </a:rPr>
                        <a:t>H</a:t>
                      </a:r>
                      <a:r>
                        <a:rPr lang="en-US" sz="2400" b="0" i="0" u="none" strike="noStrike" baseline="-25000" dirty="0">
                          <a:solidFill>
                            <a:srgbClr val="000000"/>
                          </a:solidFill>
                          <a:latin typeface="Calibri"/>
                        </a:rPr>
                        <a:t>2</a:t>
                      </a:r>
                      <a:r>
                        <a:rPr lang="en-US" sz="2400" b="0" i="0" u="none" strike="noStrike" dirty="0">
                          <a:solidFill>
                            <a:srgbClr val="000000"/>
                          </a:solidFill>
                          <a:latin typeface="Calibri"/>
                        </a:rPr>
                        <a:t>O</a:t>
                      </a:r>
                    </a:p>
                  </a:txBody>
                  <a:tcPr marL="9525" marR="9525" marT="9525" marB="0" anchor="b"/>
                </a:tc>
                <a:tc>
                  <a:txBody>
                    <a:bodyPr/>
                    <a:lstStyle/>
                    <a:p>
                      <a:pPr algn="l" fontAlgn="b"/>
                      <a:r>
                        <a:rPr lang="en-US" sz="2400" b="0" i="0" u="none" strike="noStrike" dirty="0" smtClean="0">
                          <a:solidFill>
                            <a:srgbClr val="000000"/>
                          </a:solidFill>
                          <a:latin typeface="Calibri"/>
                        </a:rPr>
                        <a:t>300 ml </a:t>
                      </a:r>
                      <a:r>
                        <a:rPr lang="en-US" sz="2400" b="0" i="0" u="none" strike="noStrike" dirty="0">
                          <a:solidFill>
                            <a:srgbClr val="000000"/>
                          </a:solidFill>
                          <a:latin typeface="Calibri"/>
                        </a:rPr>
                        <a:t>H</a:t>
                      </a:r>
                      <a:r>
                        <a:rPr lang="en-US" sz="2400" b="0" i="0" u="none" strike="noStrike" baseline="-25000" dirty="0">
                          <a:solidFill>
                            <a:srgbClr val="000000"/>
                          </a:solidFill>
                          <a:latin typeface="Calibri"/>
                        </a:rPr>
                        <a:t>2</a:t>
                      </a:r>
                      <a:r>
                        <a:rPr lang="en-US" sz="2400" b="0" i="0" u="none" strike="noStrike" dirty="0">
                          <a:solidFill>
                            <a:srgbClr val="000000"/>
                          </a:solidFill>
                          <a:latin typeface="Calibri"/>
                        </a:rPr>
                        <a:t>O</a:t>
                      </a:r>
                    </a:p>
                  </a:txBody>
                  <a:tcPr marL="9525" marR="9525" marT="9525" marB="0" anchor="b"/>
                </a:tc>
                <a:tc>
                  <a:txBody>
                    <a:bodyPr/>
                    <a:lstStyle/>
                    <a:p>
                      <a:pPr algn="l" fontAlgn="b"/>
                      <a:r>
                        <a:rPr lang="en-US" sz="2400" b="0" i="0" u="none" strike="noStrike" dirty="0" smtClean="0">
                          <a:solidFill>
                            <a:srgbClr val="000000"/>
                          </a:solidFill>
                          <a:latin typeface="Calibri"/>
                        </a:rPr>
                        <a:t>Conductivity</a:t>
                      </a:r>
                      <a:endParaRPr lang="en-US" sz="2400" b="0" i="0" u="none" strike="noStrike" dirty="0">
                        <a:solidFill>
                          <a:srgbClr val="000000"/>
                        </a:solidFill>
                        <a:latin typeface="Calibri"/>
                      </a:endParaRPr>
                    </a:p>
                  </a:txBody>
                  <a:tcPr marL="9525" marR="9525" marT="9525" marB="0" anchor="b"/>
                </a:tc>
                <a:tc>
                  <a:txBody>
                    <a:bodyPr/>
                    <a:lstStyle/>
                    <a:p>
                      <a:pPr algn="l" fontAlgn="b"/>
                      <a:r>
                        <a:rPr lang="en-US" sz="2400" b="0" i="0" u="none" strike="noStrike" dirty="0" smtClean="0">
                          <a:solidFill>
                            <a:srgbClr val="000000"/>
                          </a:solidFill>
                          <a:latin typeface="Calibri"/>
                        </a:rPr>
                        <a:t>Germination #</a:t>
                      </a:r>
                      <a:endParaRPr lang="en-US" sz="2400" b="0" i="0" u="none" strike="noStrike" dirty="0">
                        <a:solidFill>
                          <a:srgbClr val="000000"/>
                        </a:solidFill>
                        <a:latin typeface="Calibri"/>
                      </a:endParaRPr>
                    </a:p>
                  </a:txBody>
                  <a:tcPr marL="9525" marR="9525" marT="9525" marB="0" anchor="b"/>
                </a:tc>
                <a:tc>
                  <a:txBody>
                    <a:bodyPr/>
                    <a:lstStyle/>
                    <a:p>
                      <a:pPr algn="l" fontAlgn="b"/>
                      <a:r>
                        <a:rPr lang="en-US" sz="2400" b="0" i="0" u="none" strike="noStrike" dirty="0" smtClean="0">
                          <a:solidFill>
                            <a:srgbClr val="000000"/>
                          </a:solidFill>
                          <a:latin typeface="Calibri"/>
                        </a:rPr>
                        <a:t>Germination Rate</a:t>
                      </a:r>
                      <a:endParaRPr lang="en-US" sz="2400" b="0" i="0" u="none" strike="noStrike" dirty="0">
                        <a:solidFill>
                          <a:srgbClr val="000000"/>
                        </a:solidFill>
                        <a:latin typeface="Calibri"/>
                      </a:endParaRPr>
                    </a:p>
                  </a:txBody>
                  <a:tcPr marL="9525" marR="9525" marT="9525" marB="0" anchor="b"/>
                </a:tc>
              </a:tr>
              <a:tr h="452143">
                <a:tc>
                  <a:txBody>
                    <a:bodyPr/>
                    <a:lstStyle/>
                    <a:p>
                      <a:pPr algn="l" fontAlgn="b"/>
                      <a:r>
                        <a:rPr lang="en-US" sz="2400" b="0" i="0" u="none" strike="noStrike" dirty="0">
                          <a:solidFill>
                            <a:srgbClr val="000000"/>
                          </a:solidFill>
                          <a:latin typeface="Calibri"/>
                        </a:rPr>
                        <a:t>% </a:t>
                      </a:r>
                      <a:r>
                        <a:rPr lang="en-US" sz="2400" b="0" i="0" u="none" strike="noStrike" dirty="0" err="1">
                          <a:solidFill>
                            <a:srgbClr val="000000"/>
                          </a:solidFill>
                          <a:latin typeface="Calibri"/>
                        </a:rPr>
                        <a:t>NaCl</a:t>
                      </a:r>
                      <a:endParaRPr lang="en-US" sz="2400" b="0" i="0" u="none" strike="noStrike" dirty="0">
                        <a:solidFill>
                          <a:srgbClr val="000000"/>
                        </a:solidFill>
                        <a:latin typeface="Calibri"/>
                      </a:endParaRPr>
                    </a:p>
                  </a:txBody>
                  <a:tcPr marL="9525" marR="9525" marT="9525" marB="0" anchor="b"/>
                </a:tc>
                <a:tc>
                  <a:txBody>
                    <a:bodyPr/>
                    <a:lstStyle/>
                    <a:p>
                      <a:pPr algn="l" fontAlgn="b"/>
                      <a:r>
                        <a:rPr lang="en-US" sz="2400" b="0" i="0" u="none" strike="noStrike" dirty="0">
                          <a:solidFill>
                            <a:srgbClr val="000000"/>
                          </a:solidFill>
                          <a:latin typeface="Calibri"/>
                        </a:rPr>
                        <a:t>% </a:t>
                      </a:r>
                      <a:r>
                        <a:rPr lang="en-US" sz="2400" b="0" i="0" u="none" strike="noStrike" dirty="0" err="1">
                          <a:solidFill>
                            <a:srgbClr val="000000"/>
                          </a:solidFill>
                          <a:latin typeface="Calibri"/>
                        </a:rPr>
                        <a:t>NaCl</a:t>
                      </a:r>
                      <a:endParaRPr lang="en-US" sz="2400" b="0" i="0" u="none" strike="noStrike" dirty="0">
                        <a:solidFill>
                          <a:srgbClr val="000000"/>
                        </a:solidFill>
                        <a:latin typeface="Calibri"/>
                      </a:endParaRPr>
                    </a:p>
                  </a:txBody>
                  <a:tcPr marL="9525" marR="9525" marT="9525" marB="0" anchor="b"/>
                </a:tc>
                <a:tc>
                  <a:txBody>
                    <a:bodyPr/>
                    <a:lstStyle/>
                    <a:p>
                      <a:pPr algn="l" fontAlgn="b"/>
                      <a:r>
                        <a:rPr lang="az-Cyrl-AZ" sz="2400" b="0" i="0" u="none" strike="noStrike" dirty="0" smtClean="0">
                          <a:solidFill>
                            <a:srgbClr val="000000"/>
                          </a:solidFill>
                          <a:latin typeface="Calibri"/>
                        </a:rPr>
                        <a:t>µ</a:t>
                      </a:r>
                      <a:r>
                        <a:rPr lang="en-US" sz="2400" b="0" i="0" u="none" strike="noStrike" dirty="0" smtClean="0">
                          <a:solidFill>
                            <a:srgbClr val="000000"/>
                          </a:solidFill>
                          <a:latin typeface="Calibri"/>
                        </a:rPr>
                        <a:t>S/g</a:t>
                      </a:r>
                      <a:endParaRPr lang="en-US" sz="2400" b="0" i="0" u="none" strike="noStrike" dirty="0">
                        <a:solidFill>
                          <a:srgbClr val="000000"/>
                        </a:solidFill>
                        <a:latin typeface="Calibri"/>
                      </a:endParaRPr>
                    </a:p>
                  </a:txBody>
                  <a:tcPr marL="9525" marR="9525" marT="9525" marB="0" anchor="b"/>
                </a:tc>
                <a:tc>
                  <a:txBody>
                    <a:bodyPr/>
                    <a:lstStyle/>
                    <a:p>
                      <a:pPr algn="l" fontAlgn="b"/>
                      <a:r>
                        <a:rPr lang="en-US" sz="2400" b="0" i="0" u="none" strike="noStrike" dirty="0" smtClean="0">
                          <a:solidFill>
                            <a:srgbClr val="000000"/>
                          </a:solidFill>
                          <a:latin typeface="Calibri"/>
                        </a:rPr>
                        <a:t>1 – 10 seeds</a:t>
                      </a:r>
                      <a:endParaRPr lang="en-US" sz="2400" b="0" i="0" u="none" strike="noStrike" dirty="0">
                        <a:solidFill>
                          <a:srgbClr val="000000"/>
                        </a:solidFill>
                        <a:latin typeface="Calibri"/>
                      </a:endParaRPr>
                    </a:p>
                  </a:txBody>
                  <a:tcPr marL="9525" marR="9525" marT="9525" marB="0" anchor="b"/>
                </a:tc>
                <a:tc>
                  <a:txBody>
                    <a:bodyPr/>
                    <a:lstStyle/>
                    <a:p>
                      <a:pPr algn="l" fontAlgn="b"/>
                      <a:r>
                        <a:rPr lang="en-US" sz="2400" b="0" i="0" u="none" strike="noStrike" dirty="0" smtClean="0">
                          <a:solidFill>
                            <a:srgbClr val="000000"/>
                          </a:solidFill>
                          <a:latin typeface="Calibri"/>
                        </a:rPr>
                        <a:t>V2 – V1/V1 x 100</a:t>
                      </a:r>
                      <a:endParaRPr lang="en-US" sz="2400" b="0" i="0" u="none" strike="noStrike" dirty="0">
                        <a:solidFill>
                          <a:srgbClr val="000000"/>
                        </a:solidFill>
                        <a:latin typeface="Calibri"/>
                      </a:endParaRPr>
                    </a:p>
                  </a:txBody>
                  <a:tcPr marL="9525" marR="9525" marT="9525" marB="0" anchor="b"/>
                </a:tc>
              </a:tr>
              <a:tr h="452143">
                <a:tc>
                  <a:txBody>
                    <a:bodyPr/>
                    <a:lstStyle/>
                    <a:p>
                      <a:pPr algn="ctr" fontAlgn="b"/>
                      <a:r>
                        <a:rPr lang="en-US" sz="3200" b="0" i="0" u="none" strike="noStrike" dirty="0">
                          <a:solidFill>
                            <a:srgbClr val="000000"/>
                          </a:solidFill>
                          <a:latin typeface="Calibri"/>
                        </a:rPr>
                        <a:t>0</a:t>
                      </a:r>
                    </a:p>
                  </a:txBody>
                  <a:tcPr marL="9525" marR="9525" marT="9525" marB="0" anchor="b"/>
                </a:tc>
                <a:tc>
                  <a:txBody>
                    <a:bodyPr/>
                    <a:lstStyle/>
                    <a:p>
                      <a:pPr algn="ctr" fontAlgn="b"/>
                      <a:endParaRPr lang="en-US" sz="3200" b="0" i="0" u="none" strike="noStrike">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a:solidFill>
                          <a:srgbClr val="000000"/>
                        </a:solidFill>
                        <a:latin typeface="Calibri"/>
                      </a:endParaRPr>
                    </a:p>
                  </a:txBody>
                  <a:tcPr marL="9525" marR="9525" marT="9525" marB="0" anchor="b"/>
                </a:tc>
              </a:tr>
              <a:tr h="452143">
                <a:tc>
                  <a:txBody>
                    <a:bodyPr/>
                    <a:lstStyle/>
                    <a:p>
                      <a:pPr algn="ctr" fontAlgn="b"/>
                      <a:r>
                        <a:rPr lang="en-US" sz="3200" b="0" i="0" u="none" strike="noStrike" dirty="0">
                          <a:solidFill>
                            <a:srgbClr val="000000"/>
                          </a:solidFill>
                          <a:latin typeface="Calibri"/>
                        </a:rPr>
                        <a:t>0.5</a:t>
                      </a:r>
                    </a:p>
                  </a:txBody>
                  <a:tcPr marL="9525" marR="9525" marT="9525" marB="0" anchor="b"/>
                </a:tc>
                <a:tc>
                  <a:txBody>
                    <a:bodyPr/>
                    <a:lstStyle/>
                    <a:p>
                      <a:pPr algn="ctr" fontAlgn="b"/>
                      <a:endParaRPr lang="en-US" sz="3200" b="0" i="0" u="none" strike="noStrike">
                        <a:solidFill>
                          <a:srgbClr val="000000"/>
                        </a:solidFill>
                        <a:latin typeface="Calibri"/>
                      </a:endParaRPr>
                    </a:p>
                  </a:txBody>
                  <a:tcPr marL="9525" marR="9525" marT="9525" marB="0" anchor="b"/>
                </a:tc>
                <a:tc>
                  <a:txBody>
                    <a:bodyPr/>
                    <a:lstStyle/>
                    <a:p>
                      <a:pPr algn="ctr" fontAlgn="b"/>
                      <a:endParaRPr lang="en-US" sz="3200" b="0" i="0" u="none" strike="noStrike">
                        <a:solidFill>
                          <a:srgbClr val="000000"/>
                        </a:solidFill>
                        <a:latin typeface="Calibri"/>
                      </a:endParaRPr>
                    </a:p>
                  </a:txBody>
                  <a:tcPr marL="9525" marR="9525" marT="9525" marB="0" anchor="b"/>
                </a:tc>
                <a:tc>
                  <a:txBody>
                    <a:bodyPr/>
                    <a:lstStyle/>
                    <a:p>
                      <a:pPr algn="ctr" fontAlgn="b"/>
                      <a:endParaRPr lang="en-US" sz="3200" b="0" i="0" u="none" strike="noStrike">
                        <a:solidFill>
                          <a:srgbClr val="000000"/>
                        </a:solidFill>
                        <a:latin typeface="Calibri"/>
                      </a:endParaRPr>
                    </a:p>
                  </a:txBody>
                  <a:tcPr marL="9525" marR="9525" marT="9525" marB="0" anchor="b"/>
                </a:tc>
                <a:tc>
                  <a:txBody>
                    <a:bodyPr/>
                    <a:lstStyle/>
                    <a:p>
                      <a:pPr algn="ctr" fontAlgn="b"/>
                      <a:endParaRPr lang="en-US" sz="3200" b="0" i="0" u="none" strike="noStrike">
                        <a:solidFill>
                          <a:srgbClr val="000000"/>
                        </a:solidFill>
                        <a:latin typeface="Calibri"/>
                      </a:endParaRPr>
                    </a:p>
                  </a:txBody>
                  <a:tcPr marL="9525" marR="9525" marT="9525" marB="0" anchor="b"/>
                </a:tc>
              </a:tr>
              <a:tr h="452143">
                <a:tc>
                  <a:txBody>
                    <a:bodyPr/>
                    <a:lstStyle/>
                    <a:p>
                      <a:pPr algn="ctr" fontAlgn="b"/>
                      <a:r>
                        <a:rPr lang="en-US" sz="3200" b="0" i="0" u="none" strike="noStrike" dirty="0">
                          <a:solidFill>
                            <a:srgbClr val="000000"/>
                          </a:solidFill>
                          <a:latin typeface="Calibri"/>
                        </a:rPr>
                        <a:t>1</a:t>
                      </a: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a:solidFill>
                          <a:srgbClr val="000000"/>
                        </a:solidFill>
                        <a:latin typeface="Calibri"/>
                      </a:endParaRPr>
                    </a:p>
                  </a:txBody>
                  <a:tcPr marL="9525" marR="9525" marT="9525" marB="0" anchor="b"/>
                </a:tc>
                <a:tc>
                  <a:txBody>
                    <a:bodyPr/>
                    <a:lstStyle/>
                    <a:p>
                      <a:pPr algn="ctr" fontAlgn="b"/>
                      <a:endParaRPr lang="en-US" sz="3200" b="0" i="0" u="none" strike="noStrike">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r>
              <a:tr h="452143">
                <a:tc>
                  <a:txBody>
                    <a:bodyPr/>
                    <a:lstStyle/>
                    <a:p>
                      <a:pPr algn="ctr" fontAlgn="b"/>
                      <a:r>
                        <a:rPr lang="en-US" sz="3200" b="0" i="0" u="none" strike="noStrike" dirty="0">
                          <a:solidFill>
                            <a:srgbClr val="000000"/>
                          </a:solidFill>
                          <a:latin typeface="Calibri"/>
                        </a:rPr>
                        <a:t>1.5</a:t>
                      </a:r>
                    </a:p>
                  </a:txBody>
                  <a:tcPr marL="9525" marR="9525" marT="9525" marB="0" anchor="b"/>
                </a:tc>
                <a:tc>
                  <a:txBody>
                    <a:bodyPr/>
                    <a:lstStyle/>
                    <a:p>
                      <a:pPr algn="ctr" fontAlgn="b"/>
                      <a:endParaRPr lang="en-US" sz="3200" b="0" i="0" u="none" strike="noStrike">
                        <a:solidFill>
                          <a:srgbClr val="000000"/>
                        </a:solidFill>
                        <a:latin typeface="Calibri"/>
                      </a:endParaRPr>
                    </a:p>
                  </a:txBody>
                  <a:tcPr marL="9525" marR="9525" marT="9525" marB="0" anchor="b"/>
                </a:tc>
                <a:tc>
                  <a:txBody>
                    <a:bodyPr/>
                    <a:lstStyle/>
                    <a:p>
                      <a:pPr algn="ctr" fontAlgn="b"/>
                      <a:endParaRPr lang="en-US" sz="3200" b="0" i="0" u="none" strike="noStrike">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a:solidFill>
                          <a:srgbClr val="000000"/>
                        </a:solidFill>
                        <a:latin typeface="Calibri"/>
                      </a:endParaRPr>
                    </a:p>
                  </a:txBody>
                  <a:tcPr marL="9525" marR="9525" marT="9525" marB="0" anchor="b"/>
                </a:tc>
              </a:tr>
              <a:tr h="452143">
                <a:tc>
                  <a:txBody>
                    <a:bodyPr/>
                    <a:lstStyle/>
                    <a:p>
                      <a:pPr algn="ctr" fontAlgn="b"/>
                      <a:r>
                        <a:rPr lang="en-US" sz="3200" b="0" i="0" u="none" strike="noStrike">
                          <a:solidFill>
                            <a:srgbClr val="000000"/>
                          </a:solidFill>
                          <a:latin typeface="Calibri"/>
                        </a:rPr>
                        <a:t>2</a:t>
                      </a: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r>
              <a:tr h="452143">
                <a:tc>
                  <a:txBody>
                    <a:bodyPr/>
                    <a:lstStyle/>
                    <a:p>
                      <a:pPr algn="ctr" fontAlgn="b"/>
                      <a:r>
                        <a:rPr lang="en-US" sz="3200" b="0" i="0" u="none" strike="noStrike">
                          <a:solidFill>
                            <a:srgbClr val="000000"/>
                          </a:solidFill>
                          <a:latin typeface="Calibri"/>
                        </a:rPr>
                        <a:t>2.5</a:t>
                      </a: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r>
              <a:tr h="452143">
                <a:tc>
                  <a:txBody>
                    <a:bodyPr/>
                    <a:lstStyle/>
                    <a:p>
                      <a:pPr algn="ctr" fontAlgn="b"/>
                      <a:r>
                        <a:rPr lang="en-US" sz="3200" b="0" i="0" u="none" strike="noStrike">
                          <a:solidFill>
                            <a:srgbClr val="000000"/>
                          </a:solidFill>
                          <a:latin typeface="Calibri"/>
                        </a:rPr>
                        <a:t>3</a:t>
                      </a: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r>
              <a:tr h="452143">
                <a:tc>
                  <a:txBody>
                    <a:bodyPr/>
                    <a:lstStyle/>
                    <a:p>
                      <a:pPr algn="ctr" fontAlgn="b"/>
                      <a:r>
                        <a:rPr lang="en-US" sz="3200" b="0" i="0" u="none" strike="noStrike">
                          <a:solidFill>
                            <a:srgbClr val="000000"/>
                          </a:solidFill>
                          <a:latin typeface="Calibri"/>
                        </a:rPr>
                        <a:t>3.5</a:t>
                      </a: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r>
              <a:tr h="452143">
                <a:tc>
                  <a:txBody>
                    <a:bodyPr/>
                    <a:lstStyle/>
                    <a:p>
                      <a:pPr algn="ctr" fontAlgn="b"/>
                      <a:r>
                        <a:rPr lang="en-US" sz="3200" b="0" i="0" u="none" strike="noStrike">
                          <a:solidFill>
                            <a:srgbClr val="000000"/>
                          </a:solidFill>
                          <a:latin typeface="Calibri"/>
                        </a:rPr>
                        <a:t>4</a:t>
                      </a: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c>
                  <a:txBody>
                    <a:bodyPr/>
                    <a:lstStyle/>
                    <a:p>
                      <a:pPr algn="ctr" fontAlgn="b"/>
                      <a:endParaRPr lang="en-US" sz="3200" b="0" i="0" u="none" strike="noStrike" dirty="0">
                        <a:solidFill>
                          <a:srgbClr val="000000"/>
                        </a:solidFill>
                        <a:latin typeface="Calibri"/>
                      </a:endParaRPr>
                    </a:p>
                  </a:txBody>
                  <a:tcPr marL="9525" marR="9525" marT="9525" marB="0" anchor="b"/>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Salinization</a:t>
            </a:r>
            <a:endParaRPr lang="en-US" dirty="0"/>
          </a:p>
        </p:txBody>
      </p:sp>
      <p:sp>
        <p:nvSpPr>
          <p:cNvPr id="3" name="Content Placeholder 2"/>
          <p:cNvSpPr>
            <a:spLocks noGrp="1"/>
          </p:cNvSpPr>
          <p:nvPr>
            <p:ph idx="1"/>
          </p:nvPr>
        </p:nvSpPr>
        <p:spPr/>
        <p:txBody>
          <a:bodyPr/>
          <a:lstStyle/>
          <a:p>
            <a:r>
              <a:rPr lang="en-US" dirty="0" smtClean="0"/>
              <a:t>Irrigated water contains salt.  The ground where the crops are planted increases in salt concentration.</a:t>
            </a:r>
          </a:p>
          <a:p>
            <a:r>
              <a:rPr lang="en-US" smtClean="0"/>
              <a:t>Evaporation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162</Words>
  <Application>Microsoft Office PowerPoint</Application>
  <PresentationFormat>On-screen Show (4:3)</PresentationFormat>
  <Paragraphs>27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Salinization Lab</vt:lpstr>
      <vt:lpstr>Ground Water Water Model Demonstration</vt:lpstr>
      <vt:lpstr>Calculate the % [NaCl] in 300 ml H2O</vt:lpstr>
      <vt:lpstr>Salinization</vt:lpstr>
    </vt:vector>
  </TitlesOfParts>
  <Company>WUSD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Salinization Lab</dc:title>
  <dc:creator>WUSD</dc:creator>
  <cp:lastModifiedBy>WUSD</cp:lastModifiedBy>
  <cp:revision>6</cp:revision>
  <dcterms:created xsi:type="dcterms:W3CDTF">2013-08-15T17:02:46Z</dcterms:created>
  <dcterms:modified xsi:type="dcterms:W3CDTF">2013-08-21T18:30:25Z</dcterms:modified>
</cp:coreProperties>
</file>