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2" r:id="rId27"/>
    <p:sldId id="281" r:id="rId28"/>
    <p:sldId id="283" r:id="rId29"/>
    <p:sldId id="284" r:id="rId30"/>
    <p:sldId id="285" r:id="rId31"/>
    <p:sldId id="286" r:id="rId32"/>
    <p:sldId id="288" r:id="rId33"/>
    <p:sldId id="287"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576" y="-9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A490793-E996-4700-83EE-F1242424DE6C}" type="datetimeFigureOut">
              <a:rPr lang="en-US" smtClean="0"/>
              <a:pPr/>
              <a:t>5/3/2014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777B6B-616A-4C0C-BA68-00054CACB586}" type="slidenum">
              <a:rPr lang="en-US" smtClean="0"/>
              <a:pPr/>
              <a:t>‹#›</a:t>
            </a:fld>
            <a:endParaRPr lang="en-US"/>
          </a:p>
        </p:txBody>
      </p:sp>
    </p:spTree>
    <p:extLst>
      <p:ext uri="{BB962C8B-B14F-4D97-AF65-F5344CB8AC3E}">
        <p14:creationId xmlns:p14="http://schemas.microsoft.com/office/powerpoint/2010/main" xmlns="" val="1449549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490793-E996-4700-83EE-F1242424DE6C}" type="datetimeFigureOut">
              <a:rPr lang="en-US" smtClean="0"/>
              <a:pPr/>
              <a:t>5/3/2014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777B6B-616A-4C0C-BA68-00054CACB586}" type="slidenum">
              <a:rPr lang="en-US" smtClean="0"/>
              <a:pPr/>
              <a:t>‹#›</a:t>
            </a:fld>
            <a:endParaRPr lang="en-US"/>
          </a:p>
        </p:txBody>
      </p:sp>
    </p:spTree>
    <p:extLst>
      <p:ext uri="{BB962C8B-B14F-4D97-AF65-F5344CB8AC3E}">
        <p14:creationId xmlns:p14="http://schemas.microsoft.com/office/powerpoint/2010/main" xmlns="" val="30663925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490793-E996-4700-83EE-F1242424DE6C}" type="datetimeFigureOut">
              <a:rPr lang="en-US" smtClean="0"/>
              <a:pPr/>
              <a:t>5/3/2014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777B6B-616A-4C0C-BA68-00054CACB586}" type="slidenum">
              <a:rPr lang="en-US" smtClean="0"/>
              <a:pPr/>
              <a:t>‹#›</a:t>
            </a:fld>
            <a:endParaRPr lang="en-US"/>
          </a:p>
        </p:txBody>
      </p:sp>
    </p:spTree>
    <p:extLst>
      <p:ext uri="{BB962C8B-B14F-4D97-AF65-F5344CB8AC3E}">
        <p14:creationId xmlns:p14="http://schemas.microsoft.com/office/powerpoint/2010/main" xmlns="" val="3245298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490793-E996-4700-83EE-F1242424DE6C}" type="datetimeFigureOut">
              <a:rPr lang="en-US" smtClean="0"/>
              <a:pPr/>
              <a:t>5/3/2014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777B6B-616A-4C0C-BA68-00054CACB586}" type="slidenum">
              <a:rPr lang="en-US" smtClean="0"/>
              <a:pPr/>
              <a:t>‹#›</a:t>
            </a:fld>
            <a:endParaRPr lang="en-US"/>
          </a:p>
        </p:txBody>
      </p:sp>
    </p:spTree>
    <p:extLst>
      <p:ext uri="{BB962C8B-B14F-4D97-AF65-F5344CB8AC3E}">
        <p14:creationId xmlns:p14="http://schemas.microsoft.com/office/powerpoint/2010/main" xmlns="" val="24962098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A490793-E996-4700-83EE-F1242424DE6C}" type="datetimeFigureOut">
              <a:rPr lang="en-US" smtClean="0"/>
              <a:pPr/>
              <a:t>5/3/2014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777B6B-616A-4C0C-BA68-00054CACB586}" type="slidenum">
              <a:rPr lang="en-US" smtClean="0"/>
              <a:pPr/>
              <a:t>‹#›</a:t>
            </a:fld>
            <a:endParaRPr lang="en-US"/>
          </a:p>
        </p:txBody>
      </p:sp>
    </p:spTree>
    <p:extLst>
      <p:ext uri="{BB962C8B-B14F-4D97-AF65-F5344CB8AC3E}">
        <p14:creationId xmlns:p14="http://schemas.microsoft.com/office/powerpoint/2010/main" xmlns="" val="1409735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A490793-E996-4700-83EE-F1242424DE6C}" type="datetimeFigureOut">
              <a:rPr lang="en-US" smtClean="0"/>
              <a:pPr/>
              <a:t>5/3/2014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777B6B-616A-4C0C-BA68-00054CACB586}" type="slidenum">
              <a:rPr lang="en-US" smtClean="0"/>
              <a:pPr/>
              <a:t>‹#›</a:t>
            </a:fld>
            <a:endParaRPr lang="en-US"/>
          </a:p>
        </p:txBody>
      </p:sp>
    </p:spTree>
    <p:extLst>
      <p:ext uri="{BB962C8B-B14F-4D97-AF65-F5344CB8AC3E}">
        <p14:creationId xmlns:p14="http://schemas.microsoft.com/office/powerpoint/2010/main" xmlns="" val="4095224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A490793-E996-4700-83EE-F1242424DE6C}" type="datetimeFigureOut">
              <a:rPr lang="en-US" smtClean="0"/>
              <a:pPr/>
              <a:t>5/3/2014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3777B6B-616A-4C0C-BA68-00054CACB586}" type="slidenum">
              <a:rPr lang="en-US" smtClean="0"/>
              <a:pPr/>
              <a:t>‹#›</a:t>
            </a:fld>
            <a:endParaRPr lang="en-US"/>
          </a:p>
        </p:txBody>
      </p:sp>
    </p:spTree>
    <p:extLst>
      <p:ext uri="{BB962C8B-B14F-4D97-AF65-F5344CB8AC3E}">
        <p14:creationId xmlns:p14="http://schemas.microsoft.com/office/powerpoint/2010/main" xmlns="" val="20168950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A490793-E996-4700-83EE-F1242424DE6C}" type="datetimeFigureOut">
              <a:rPr lang="en-US" smtClean="0"/>
              <a:pPr/>
              <a:t>5/3/2014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3777B6B-616A-4C0C-BA68-00054CACB586}" type="slidenum">
              <a:rPr lang="en-US" smtClean="0"/>
              <a:pPr/>
              <a:t>‹#›</a:t>
            </a:fld>
            <a:endParaRPr lang="en-US"/>
          </a:p>
        </p:txBody>
      </p:sp>
    </p:spTree>
    <p:extLst>
      <p:ext uri="{BB962C8B-B14F-4D97-AF65-F5344CB8AC3E}">
        <p14:creationId xmlns:p14="http://schemas.microsoft.com/office/powerpoint/2010/main" xmlns="" val="22498134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490793-E996-4700-83EE-F1242424DE6C}" type="datetimeFigureOut">
              <a:rPr lang="en-US" smtClean="0"/>
              <a:pPr/>
              <a:t>5/3/2014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3777B6B-616A-4C0C-BA68-00054CACB586}" type="slidenum">
              <a:rPr lang="en-US" smtClean="0"/>
              <a:pPr/>
              <a:t>‹#›</a:t>
            </a:fld>
            <a:endParaRPr lang="en-US"/>
          </a:p>
        </p:txBody>
      </p:sp>
    </p:spTree>
    <p:extLst>
      <p:ext uri="{BB962C8B-B14F-4D97-AF65-F5344CB8AC3E}">
        <p14:creationId xmlns:p14="http://schemas.microsoft.com/office/powerpoint/2010/main" xmlns="" val="39265880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A490793-E996-4700-83EE-F1242424DE6C}" type="datetimeFigureOut">
              <a:rPr lang="en-US" smtClean="0"/>
              <a:pPr/>
              <a:t>5/3/2014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777B6B-616A-4C0C-BA68-00054CACB586}" type="slidenum">
              <a:rPr lang="en-US" smtClean="0"/>
              <a:pPr/>
              <a:t>‹#›</a:t>
            </a:fld>
            <a:endParaRPr lang="en-US"/>
          </a:p>
        </p:txBody>
      </p:sp>
    </p:spTree>
    <p:extLst>
      <p:ext uri="{BB962C8B-B14F-4D97-AF65-F5344CB8AC3E}">
        <p14:creationId xmlns:p14="http://schemas.microsoft.com/office/powerpoint/2010/main" xmlns="" val="37274018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A490793-E996-4700-83EE-F1242424DE6C}" type="datetimeFigureOut">
              <a:rPr lang="en-US" smtClean="0"/>
              <a:pPr/>
              <a:t>5/3/2014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777B6B-616A-4C0C-BA68-00054CACB586}" type="slidenum">
              <a:rPr lang="en-US" smtClean="0"/>
              <a:pPr/>
              <a:t>‹#›</a:t>
            </a:fld>
            <a:endParaRPr lang="en-US"/>
          </a:p>
        </p:txBody>
      </p:sp>
    </p:spTree>
    <p:extLst>
      <p:ext uri="{BB962C8B-B14F-4D97-AF65-F5344CB8AC3E}">
        <p14:creationId xmlns:p14="http://schemas.microsoft.com/office/powerpoint/2010/main" xmlns="" val="13203648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490793-E996-4700-83EE-F1242424DE6C}" type="datetimeFigureOut">
              <a:rPr lang="en-US" smtClean="0"/>
              <a:pPr/>
              <a:t>5/3/2014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777B6B-616A-4C0C-BA68-00054CACB586}" type="slidenum">
              <a:rPr lang="en-US" smtClean="0"/>
              <a:pPr/>
              <a:t>‹#›</a:t>
            </a:fld>
            <a:endParaRPr lang="en-US"/>
          </a:p>
        </p:txBody>
      </p:sp>
    </p:spTree>
    <p:extLst>
      <p:ext uri="{BB962C8B-B14F-4D97-AF65-F5344CB8AC3E}">
        <p14:creationId xmlns:p14="http://schemas.microsoft.com/office/powerpoint/2010/main" xmlns="" val="17531236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Do the Math</a:t>
            </a:r>
            <a:endParaRPr lang="en-US" dirty="0"/>
          </a:p>
        </p:txBody>
      </p:sp>
      <p:sp>
        <p:nvSpPr>
          <p:cNvPr id="3" name="Subtitle 2"/>
          <p:cNvSpPr>
            <a:spLocks noGrp="1"/>
          </p:cNvSpPr>
          <p:nvPr>
            <p:ph type="subTitle" idx="1"/>
          </p:nvPr>
        </p:nvSpPr>
        <p:spPr/>
        <p:txBody>
          <a:bodyPr/>
          <a:lstStyle/>
          <a:p>
            <a:r>
              <a:rPr lang="en-US" dirty="0" smtClean="0"/>
              <a:t>APES</a:t>
            </a:r>
            <a:endParaRPr lang="en-US" dirty="0"/>
          </a:p>
        </p:txBody>
      </p:sp>
    </p:spTree>
    <p:extLst>
      <p:ext uri="{BB962C8B-B14F-4D97-AF65-F5344CB8AC3E}">
        <p14:creationId xmlns:p14="http://schemas.microsoft.com/office/powerpoint/2010/main" xmlns="" val="42442711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752600"/>
          </a:xfrm>
        </p:spPr>
        <p:txBody>
          <a:bodyPr>
            <a:noAutofit/>
          </a:bodyPr>
          <a:lstStyle/>
          <a:p>
            <a:r>
              <a:rPr lang="en-US" sz="2800" dirty="0" smtClean="0"/>
              <a:t>If every lawn owner set aside 10% of his or her lawn and let it grow into an area of natural wildflowers, how many hectares of this higher – biodiversity land would be added?</a:t>
            </a:r>
            <a:endParaRPr lang="en-US" sz="2800" dirty="0"/>
          </a:p>
        </p:txBody>
      </p:sp>
      <p:sp>
        <p:nvSpPr>
          <p:cNvPr id="3" name="Content Placeholder 2"/>
          <p:cNvSpPr>
            <a:spLocks noGrp="1"/>
          </p:cNvSpPr>
          <p:nvPr>
            <p:ph idx="1"/>
          </p:nvPr>
        </p:nvSpPr>
        <p:spPr>
          <a:xfrm>
            <a:off x="0" y="1524000"/>
            <a:ext cx="9144000" cy="4800600"/>
          </a:xfrm>
        </p:spPr>
        <p:txBody>
          <a:bodyPr>
            <a:normAutofit/>
          </a:bodyPr>
          <a:lstStyle/>
          <a:p>
            <a:r>
              <a:rPr lang="en-US" sz="2400" dirty="0" smtClean="0"/>
              <a:t>7.0 x 10</a:t>
            </a:r>
            <a:r>
              <a:rPr lang="en-US" sz="2400" baseline="30000" dirty="0" smtClean="0"/>
              <a:t>6</a:t>
            </a:r>
            <a:r>
              <a:rPr lang="en-US" sz="2400" dirty="0" smtClean="0"/>
              <a:t> x 10% = 7.0 x 10</a:t>
            </a:r>
            <a:r>
              <a:rPr lang="en-US" sz="2400" baseline="30000" dirty="0" smtClean="0"/>
              <a:t>5</a:t>
            </a:r>
            <a:r>
              <a:rPr lang="en-US" sz="2400" dirty="0" smtClean="0"/>
              <a:t> ha</a:t>
            </a:r>
          </a:p>
          <a:p>
            <a:r>
              <a:rPr lang="en-US" sz="2400" dirty="0" smtClean="0"/>
              <a:t>Given that lawn owners spend a total of $40 billion on professional lawn care service each year, what would be the annual saving on lawn care services if 10% of all lawns were set aside to grow natural wildflowers?</a:t>
            </a:r>
          </a:p>
          <a:p>
            <a:r>
              <a:rPr lang="en-US" sz="2400" dirty="0" smtClean="0"/>
              <a:t>$40,000,000,000 x 10% = $4 billion</a:t>
            </a:r>
          </a:p>
          <a:p>
            <a:r>
              <a:rPr lang="en-US" sz="2400" dirty="0" smtClean="0"/>
              <a:t>Approximately 2.2 billion liters (0.6 billion gallons) of gasoline are used annually for lawn mowers.  If gas costs $.80 per liter ($3.00 per gallon), how many total dollars could be saved in the US each year if lawn  owners stopped mowing 10% of their lawns?</a:t>
            </a:r>
          </a:p>
          <a:p>
            <a:r>
              <a:rPr lang="en-US" sz="2400" dirty="0" smtClean="0"/>
              <a:t>2.2 x10</a:t>
            </a:r>
            <a:r>
              <a:rPr lang="en-US" sz="2400" baseline="30000" dirty="0" smtClean="0"/>
              <a:t>9</a:t>
            </a:r>
            <a:r>
              <a:rPr lang="en-US" sz="2400" dirty="0" smtClean="0"/>
              <a:t> liters x $0.80/ liter x 10% = $180 million</a:t>
            </a:r>
            <a:endParaRPr lang="en-US" sz="2400" dirty="0"/>
          </a:p>
        </p:txBody>
      </p:sp>
    </p:spTree>
    <p:extLst>
      <p:ext uri="{BB962C8B-B14F-4D97-AF65-F5344CB8AC3E}">
        <p14:creationId xmlns:p14="http://schemas.microsoft.com/office/powerpoint/2010/main" xmlns="" val="4158399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fontScale="90000"/>
          </a:bodyPr>
          <a:lstStyle/>
          <a:p>
            <a:r>
              <a:rPr lang="en-US" sz="4000" dirty="0" smtClean="0"/>
              <a:t>CH 6 Doubling Time &amp; Rule of 70</a:t>
            </a:r>
            <a:endParaRPr lang="en-US" sz="4000" dirty="0"/>
          </a:p>
        </p:txBody>
      </p:sp>
      <p:sp>
        <p:nvSpPr>
          <p:cNvPr id="3" name="Content Placeholder 2"/>
          <p:cNvSpPr>
            <a:spLocks noGrp="1"/>
          </p:cNvSpPr>
          <p:nvPr>
            <p:ph idx="1"/>
          </p:nvPr>
        </p:nvSpPr>
        <p:spPr>
          <a:xfrm>
            <a:off x="0" y="609600"/>
            <a:ext cx="9144000" cy="5516563"/>
          </a:xfrm>
        </p:spPr>
        <p:txBody>
          <a:bodyPr>
            <a:normAutofit fontScale="92500"/>
          </a:bodyPr>
          <a:lstStyle/>
          <a:p>
            <a:r>
              <a:rPr lang="en-US" sz="2800" dirty="0" smtClean="0"/>
              <a:t>The doubling time or Rule of 70 is a useful tool for calculating the time it will take for a population (or money) to double.  The rule of 70 explain the time periods involved in exponential growth at a constant rate.  To find the approximate doubling time of a quantity growing at a given annual %, such as 10%, divide70 by the percentage growth rate.  Remember the Rule of 70 is an approximation, the actual Rule is 69.3.</a:t>
            </a:r>
          </a:p>
          <a:p>
            <a:r>
              <a:rPr lang="en-US" sz="2800" dirty="0" smtClean="0"/>
              <a:t>The doubling time for $1,000 investment with an annual percentage rate is 10% is 70/10 = 7 years.</a:t>
            </a:r>
          </a:p>
          <a:p>
            <a:r>
              <a:rPr lang="en-US" sz="2800" dirty="0" smtClean="0"/>
              <a:t>If the population of rabbit in an ecosystem </a:t>
            </a:r>
            <a:r>
              <a:rPr lang="en-US" sz="2800" dirty="0"/>
              <a:t>g</a:t>
            </a:r>
            <a:r>
              <a:rPr lang="en-US" sz="2800" dirty="0" smtClean="0"/>
              <a:t>row at a rate of approx. 4 % / year, the number of years required for the rabbit population to double is ?</a:t>
            </a:r>
          </a:p>
          <a:p>
            <a:r>
              <a:rPr lang="en-US" sz="2800" dirty="0" smtClean="0"/>
              <a:t>70/4 = 17.5 years, best answer is 17 years.</a:t>
            </a:r>
            <a:endParaRPr lang="en-US" sz="2800" dirty="0"/>
          </a:p>
        </p:txBody>
      </p:sp>
    </p:spTree>
    <p:extLst>
      <p:ext uri="{BB962C8B-B14F-4D97-AF65-F5344CB8AC3E}">
        <p14:creationId xmlns:p14="http://schemas.microsoft.com/office/powerpoint/2010/main" xmlns="" val="21084736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 7 Global Growth Rate &amp; National Population Growth Rate  p.182 ESBK</a:t>
            </a:r>
            <a:endParaRPr lang="en-US" dirty="0"/>
          </a:p>
        </p:txBody>
      </p:sp>
      <p:sp>
        <p:nvSpPr>
          <p:cNvPr id="3" name="Content Placeholder 2"/>
          <p:cNvSpPr>
            <a:spLocks noGrp="1"/>
          </p:cNvSpPr>
          <p:nvPr>
            <p:ph idx="1"/>
          </p:nvPr>
        </p:nvSpPr>
        <p:spPr>
          <a:xfrm>
            <a:off x="0" y="1447800"/>
            <a:ext cx="9144000" cy="4678363"/>
          </a:xfrm>
        </p:spPr>
        <p:txBody>
          <a:bodyPr>
            <a:normAutofit/>
          </a:bodyPr>
          <a:lstStyle/>
          <a:p>
            <a:r>
              <a:rPr lang="en-US" sz="2800" b="1" dirty="0" smtClean="0"/>
              <a:t>Global population growth rate</a:t>
            </a:r>
            <a:r>
              <a:rPr lang="en-US" sz="2800" dirty="0" smtClean="0"/>
              <a:t>= </a:t>
            </a:r>
          </a:p>
          <a:p>
            <a:r>
              <a:rPr lang="en-US" sz="2800" dirty="0" smtClean="0"/>
              <a:t>*Crude Birth rate is the # of </a:t>
            </a:r>
            <a:r>
              <a:rPr lang="en-US" sz="2800" dirty="0"/>
              <a:t>b</a:t>
            </a:r>
            <a:r>
              <a:rPr lang="en-US" sz="2800" dirty="0" smtClean="0"/>
              <a:t>irths /1,000 individuals /year.</a:t>
            </a:r>
          </a:p>
          <a:p>
            <a:r>
              <a:rPr lang="en-US" sz="2800" u="sng" dirty="0" smtClean="0"/>
              <a:t>[(CBR) – (CDR)]</a:t>
            </a:r>
            <a:r>
              <a:rPr lang="en-US" sz="2800" dirty="0" smtClean="0"/>
              <a:t>=</a:t>
            </a:r>
            <a:r>
              <a:rPr lang="en-US" sz="2800" u="sng" dirty="0" smtClean="0"/>
              <a:t> [(20) – (8)]  </a:t>
            </a:r>
            <a:r>
              <a:rPr lang="en-US" sz="2800" dirty="0" smtClean="0"/>
              <a:t>= 1.2%</a:t>
            </a:r>
          </a:p>
          <a:p>
            <a:pPr marL="0" indent="0">
              <a:buNone/>
            </a:pPr>
            <a:r>
              <a:rPr lang="en-US" sz="2800" dirty="0"/>
              <a:t> </a:t>
            </a:r>
            <a:r>
              <a:rPr lang="en-US" sz="2800" dirty="0" smtClean="0"/>
              <a:t>                10			10	(divide by 10 to make it a %)</a:t>
            </a:r>
          </a:p>
          <a:p>
            <a:pPr marL="0" indent="0">
              <a:buNone/>
            </a:pPr>
            <a:r>
              <a:rPr lang="en-US" sz="2800" b="1" dirty="0" smtClean="0"/>
              <a:t>National population growth rate </a:t>
            </a:r>
            <a:r>
              <a:rPr lang="en-US" sz="2800" dirty="0" smtClean="0"/>
              <a:t>= </a:t>
            </a:r>
          </a:p>
          <a:p>
            <a:pPr marL="0" indent="0">
              <a:buNone/>
            </a:pPr>
            <a:r>
              <a:rPr lang="en-US" sz="2800" u="sng" dirty="0" smtClean="0"/>
              <a:t>[(CBR + immigration)] – [(CDR + emigration)] </a:t>
            </a:r>
            <a:r>
              <a:rPr lang="en-US" sz="2800" dirty="0" smtClean="0"/>
              <a:t>= </a:t>
            </a:r>
          </a:p>
          <a:p>
            <a:pPr marL="0" indent="0">
              <a:buNone/>
            </a:pPr>
            <a:r>
              <a:rPr lang="en-US" sz="2800" dirty="0"/>
              <a:t>	</a:t>
            </a:r>
            <a:r>
              <a:rPr lang="en-US" sz="2800" dirty="0" smtClean="0"/>
              <a:t>		10</a:t>
            </a:r>
          </a:p>
          <a:p>
            <a:pPr marL="0" indent="0">
              <a:buNone/>
            </a:pPr>
            <a:r>
              <a:rPr lang="en-US" sz="2800" u="sng" dirty="0" smtClean="0"/>
              <a:t>(16 +6) – ( 8 + 0)</a:t>
            </a:r>
            <a:r>
              <a:rPr lang="en-US" sz="2800" dirty="0" smtClean="0"/>
              <a:t> = </a:t>
            </a:r>
            <a:r>
              <a:rPr lang="en-US" sz="2800" u="sng" dirty="0" smtClean="0"/>
              <a:t>22 – 8 </a:t>
            </a:r>
            <a:r>
              <a:rPr lang="en-US" sz="2800" dirty="0" smtClean="0"/>
              <a:t>= </a:t>
            </a:r>
            <a:r>
              <a:rPr lang="en-US" sz="2800" u="sng" dirty="0" smtClean="0"/>
              <a:t>14</a:t>
            </a:r>
            <a:r>
              <a:rPr lang="en-US" sz="2800" dirty="0" smtClean="0"/>
              <a:t> = 1.4% growth rate of country X</a:t>
            </a:r>
          </a:p>
          <a:p>
            <a:pPr marL="0" indent="0">
              <a:buNone/>
            </a:pPr>
            <a:r>
              <a:rPr lang="en-US" sz="2800" dirty="0"/>
              <a:t>	</a:t>
            </a:r>
            <a:r>
              <a:rPr lang="en-US" sz="2800" dirty="0" smtClean="0"/>
              <a:t>10		     10      10</a:t>
            </a:r>
            <a:endParaRPr lang="en-US" sz="2800" dirty="0"/>
          </a:p>
        </p:txBody>
      </p:sp>
    </p:spTree>
    <p:extLst>
      <p:ext uri="{BB962C8B-B14F-4D97-AF65-F5344CB8AC3E}">
        <p14:creationId xmlns:p14="http://schemas.microsoft.com/office/powerpoint/2010/main" xmlns="" val="32819268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3">
                                            <p:txEl>
                                              <p:pRg st="5" end="5"/>
                                            </p:txEl>
                                          </p:spTgt>
                                        </p:tgtEl>
                                        <p:attrNameLst>
                                          <p:attrName>style.visibility</p:attrName>
                                        </p:attrNameLst>
                                      </p:cBhvr>
                                      <p:to>
                                        <p:strVal val="visible"/>
                                      </p:to>
                                    </p:set>
                                    <p:animEffect transition="in" filter="fade">
                                      <p:cBhvr>
                                        <p:cTn id="20" dur="500"/>
                                        <p:tgtEl>
                                          <p:spTgt spid="3">
                                            <p:txEl>
                                              <p:pRg st="5" end="5"/>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Effect transition="in" filter="fade">
                                      <p:cBhvr>
                                        <p:cTn id="23" dur="500"/>
                                        <p:tgtEl>
                                          <p:spTgt spid="3">
                                            <p:txEl>
                                              <p:pRg st="6" end="6"/>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3">
                                            <p:txEl>
                                              <p:pRg st="7" end="7"/>
                                            </p:txEl>
                                          </p:spTgt>
                                        </p:tgtEl>
                                        <p:attrNameLst>
                                          <p:attrName>style.visibility</p:attrName>
                                        </p:attrNameLst>
                                      </p:cBhvr>
                                      <p:to>
                                        <p:strVal val="visible"/>
                                      </p:to>
                                    </p:set>
                                    <p:animEffect transition="in" filter="fade">
                                      <p:cBhvr>
                                        <p:cTn id="26" dur="500"/>
                                        <p:tgtEl>
                                          <p:spTgt spid="3">
                                            <p:txEl>
                                              <p:pRg st="7" end="7"/>
                                            </p:txEl>
                                          </p:spTgt>
                                        </p:tgtEl>
                                      </p:cBhvr>
                                    </p:animEffect>
                                  </p:childTnLst>
                                </p:cTn>
                              </p:par>
                              <p:par>
                                <p:cTn id="27" presetID="10" presetClass="entr" presetSubtype="0" fill="hold"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animEffect transition="in" filter="fade">
                                      <p:cBhvr>
                                        <p:cTn id="29"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p:spPr>
        <p:txBody>
          <a:bodyPr>
            <a:normAutofit fontScale="90000"/>
          </a:bodyPr>
          <a:lstStyle/>
          <a:p>
            <a:r>
              <a:rPr lang="en-US" dirty="0" smtClean="0"/>
              <a:t>CH 8 Average speed of crustal movement of Hawaiian islands.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2739106294"/>
              </p:ext>
            </p:extLst>
          </p:nvPr>
        </p:nvGraphicFramePr>
        <p:xfrm>
          <a:off x="0" y="1447801"/>
          <a:ext cx="9144000" cy="3647439"/>
        </p:xfrm>
        <a:graphic>
          <a:graphicData uri="http://schemas.openxmlformats.org/drawingml/2006/table">
            <a:tbl>
              <a:tblPr firstRow="1" bandRow="1">
                <a:tableStyleId>{5C22544A-7EE6-4342-B048-85BDC9FD1C3A}</a:tableStyleId>
              </a:tblPr>
              <a:tblGrid>
                <a:gridCol w="1828800"/>
                <a:gridCol w="1828800"/>
                <a:gridCol w="1828800"/>
                <a:gridCol w="1828800"/>
                <a:gridCol w="1828800"/>
              </a:tblGrid>
              <a:tr h="2099399">
                <a:tc>
                  <a:txBody>
                    <a:bodyPr/>
                    <a:lstStyle/>
                    <a:p>
                      <a:r>
                        <a:rPr lang="en-US" dirty="0" smtClean="0"/>
                        <a:t>Two Hawaiian Island</a:t>
                      </a:r>
                      <a:endParaRPr lang="en-US" dirty="0"/>
                    </a:p>
                  </a:txBody>
                  <a:tcPr/>
                </a:tc>
                <a:tc>
                  <a:txBody>
                    <a:bodyPr/>
                    <a:lstStyle/>
                    <a:p>
                      <a:r>
                        <a:rPr lang="en-US" dirty="0" smtClean="0"/>
                        <a:t>Distance between two Hawaiian Islands</a:t>
                      </a:r>
                      <a:r>
                        <a:rPr lang="en-US" baseline="0" dirty="0" smtClean="0"/>
                        <a:t> (km) </a:t>
                      </a:r>
                      <a:endParaRPr lang="en-US" dirty="0"/>
                    </a:p>
                  </a:txBody>
                  <a:tcPr/>
                </a:tc>
                <a:tc>
                  <a:txBody>
                    <a:bodyPr/>
                    <a:lstStyle/>
                    <a:p>
                      <a:r>
                        <a:rPr lang="en-US" dirty="0" smtClean="0"/>
                        <a:t>Distance between two</a:t>
                      </a:r>
                      <a:r>
                        <a:rPr lang="en-US" baseline="0" dirty="0" smtClean="0"/>
                        <a:t> Hawaiian islands (cm)</a:t>
                      </a:r>
                      <a:endParaRPr lang="en-US" dirty="0"/>
                    </a:p>
                  </a:txBody>
                  <a:tcPr/>
                </a:tc>
                <a:tc>
                  <a:txBody>
                    <a:bodyPr/>
                    <a:lstStyle/>
                    <a:p>
                      <a:r>
                        <a:rPr lang="en-US" dirty="0" smtClean="0"/>
                        <a:t>Difference in age of islands (years)</a:t>
                      </a:r>
                      <a:endParaRPr lang="en-US" dirty="0"/>
                    </a:p>
                  </a:txBody>
                  <a:tcPr/>
                </a:tc>
                <a:tc>
                  <a:txBody>
                    <a:bodyPr/>
                    <a:lstStyle/>
                    <a:p>
                      <a:r>
                        <a:rPr lang="en-US" dirty="0" smtClean="0"/>
                        <a:t>Approximate speed</a:t>
                      </a:r>
                      <a:r>
                        <a:rPr lang="en-US" baseline="0" dirty="0" smtClean="0"/>
                        <a:t> of the crust between the times that two islands formed (cm/year)</a:t>
                      </a:r>
                      <a:endParaRPr lang="en-US" dirty="0"/>
                    </a:p>
                  </a:txBody>
                  <a:tcPr/>
                </a:tc>
              </a:tr>
              <a:tr h="387010">
                <a:tc>
                  <a:txBody>
                    <a:bodyPr/>
                    <a:lstStyle/>
                    <a:p>
                      <a:r>
                        <a:rPr lang="en-US" dirty="0" smtClean="0"/>
                        <a:t>Kauai – Oahu</a:t>
                      </a:r>
                      <a:endParaRPr lang="en-US" dirty="0"/>
                    </a:p>
                  </a:txBody>
                  <a:tcPr/>
                </a:tc>
                <a:tc>
                  <a:txBody>
                    <a:bodyPr/>
                    <a:lstStyle/>
                    <a:p>
                      <a:r>
                        <a:rPr lang="en-US" dirty="0" smtClean="0"/>
                        <a:t>170</a:t>
                      </a:r>
                      <a:endParaRPr lang="en-US" dirty="0"/>
                    </a:p>
                  </a:txBody>
                  <a:tcPr/>
                </a:tc>
                <a:tc>
                  <a:txBody>
                    <a:bodyPr/>
                    <a:lstStyle/>
                    <a:p>
                      <a:r>
                        <a:rPr lang="en-US" dirty="0" smtClean="0"/>
                        <a:t>17,000,000</a:t>
                      </a:r>
                      <a:endParaRPr lang="en-US" dirty="0"/>
                    </a:p>
                  </a:txBody>
                  <a:tcPr/>
                </a:tc>
                <a:tc>
                  <a:txBody>
                    <a:bodyPr/>
                    <a:lstStyle/>
                    <a:p>
                      <a:r>
                        <a:rPr lang="en-US" dirty="0" smtClean="0"/>
                        <a:t>1,500,000</a:t>
                      </a:r>
                      <a:endParaRPr lang="en-US" dirty="0"/>
                    </a:p>
                  </a:txBody>
                  <a:tcPr/>
                </a:tc>
                <a:tc>
                  <a:txBody>
                    <a:bodyPr/>
                    <a:lstStyle/>
                    <a:p>
                      <a:r>
                        <a:rPr lang="en-US" dirty="0" smtClean="0"/>
                        <a:t>11.3</a:t>
                      </a:r>
                      <a:endParaRPr lang="en-US" dirty="0"/>
                    </a:p>
                  </a:txBody>
                  <a:tcPr/>
                </a:tc>
              </a:tr>
              <a:tr h="387010">
                <a:tc>
                  <a:txBody>
                    <a:bodyPr/>
                    <a:lstStyle/>
                    <a:p>
                      <a:r>
                        <a:rPr lang="en-US" dirty="0" smtClean="0"/>
                        <a:t>Oahu – Molokai</a:t>
                      </a:r>
                      <a:endParaRPr lang="en-US" dirty="0"/>
                    </a:p>
                  </a:txBody>
                  <a:tcPr/>
                </a:tc>
                <a:tc>
                  <a:txBody>
                    <a:bodyPr/>
                    <a:lstStyle/>
                    <a:p>
                      <a:r>
                        <a:rPr lang="en-US" dirty="0" smtClean="0"/>
                        <a:t>110</a:t>
                      </a:r>
                      <a:endParaRPr lang="en-US" dirty="0"/>
                    </a:p>
                  </a:txBody>
                  <a:tcPr/>
                </a:tc>
                <a:tc>
                  <a:txBody>
                    <a:bodyPr/>
                    <a:lstStyle/>
                    <a:p>
                      <a:endParaRPr lang="en-US"/>
                    </a:p>
                  </a:txBody>
                  <a:tcPr/>
                </a:tc>
                <a:tc>
                  <a:txBody>
                    <a:bodyPr/>
                    <a:lstStyle/>
                    <a:p>
                      <a:r>
                        <a:rPr lang="en-US" dirty="0" smtClean="0"/>
                        <a:t>1,000,000</a:t>
                      </a:r>
                      <a:endParaRPr lang="en-US" dirty="0"/>
                    </a:p>
                  </a:txBody>
                  <a:tcPr/>
                </a:tc>
                <a:tc>
                  <a:txBody>
                    <a:bodyPr/>
                    <a:lstStyle/>
                    <a:p>
                      <a:endParaRPr lang="en-US"/>
                    </a:p>
                  </a:txBody>
                  <a:tcPr/>
                </a:tc>
              </a:tr>
              <a:tr h="387010">
                <a:tc>
                  <a:txBody>
                    <a:bodyPr/>
                    <a:lstStyle/>
                    <a:p>
                      <a:r>
                        <a:rPr lang="en-US" dirty="0" smtClean="0"/>
                        <a:t>Molokai – Maui</a:t>
                      </a:r>
                      <a:endParaRPr lang="en-US" dirty="0"/>
                    </a:p>
                  </a:txBody>
                  <a:tcPr/>
                </a:tc>
                <a:tc>
                  <a:txBody>
                    <a:bodyPr/>
                    <a:lstStyle/>
                    <a:p>
                      <a:r>
                        <a:rPr lang="en-US" dirty="0" smtClean="0"/>
                        <a:t>80</a:t>
                      </a:r>
                      <a:endParaRPr lang="en-US" dirty="0"/>
                    </a:p>
                  </a:txBody>
                  <a:tcPr/>
                </a:tc>
                <a:tc>
                  <a:txBody>
                    <a:bodyPr/>
                    <a:lstStyle/>
                    <a:p>
                      <a:endParaRPr lang="en-US"/>
                    </a:p>
                  </a:txBody>
                  <a:tcPr/>
                </a:tc>
                <a:tc>
                  <a:txBody>
                    <a:bodyPr/>
                    <a:lstStyle/>
                    <a:p>
                      <a:r>
                        <a:rPr lang="en-US" dirty="0" smtClean="0"/>
                        <a:t>300,000</a:t>
                      </a:r>
                      <a:endParaRPr lang="en-US" dirty="0"/>
                    </a:p>
                  </a:txBody>
                  <a:tcPr/>
                </a:tc>
                <a:tc>
                  <a:txBody>
                    <a:bodyPr/>
                    <a:lstStyle/>
                    <a:p>
                      <a:endParaRPr lang="en-US"/>
                    </a:p>
                  </a:txBody>
                  <a:tcPr/>
                </a:tc>
              </a:tr>
              <a:tr h="387010">
                <a:tc>
                  <a:txBody>
                    <a:bodyPr/>
                    <a:lstStyle/>
                    <a:p>
                      <a:r>
                        <a:rPr lang="en-US" dirty="0" smtClean="0"/>
                        <a:t>Maui – Hawaii</a:t>
                      </a:r>
                      <a:endParaRPr lang="en-US" dirty="0"/>
                    </a:p>
                  </a:txBody>
                  <a:tcPr/>
                </a:tc>
                <a:tc>
                  <a:txBody>
                    <a:bodyPr/>
                    <a:lstStyle/>
                    <a:p>
                      <a:r>
                        <a:rPr lang="en-US" dirty="0" smtClean="0"/>
                        <a:t>150</a:t>
                      </a:r>
                      <a:endParaRPr lang="en-US" dirty="0"/>
                    </a:p>
                  </a:txBody>
                  <a:tcPr/>
                </a:tc>
                <a:tc>
                  <a:txBody>
                    <a:bodyPr/>
                    <a:lstStyle/>
                    <a:p>
                      <a:endParaRPr lang="en-US" dirty="0"/>
                    </a:p>
                  </a:txBody>
                  <a:tcPr/>
                </a:tc>
                <a:tc>
                  <a:txBody>
                    <a:bodyPr/>
                    <a:lstStyle/>
                    <a:p>
                      <a:r>
                        <a:rPr lang="en-US" dirty="0" smtClean="0"/>
                        <a:t>1,200,000</a:t>
                      </a:r>
                      <a:endParaRPr lang="en-US" dirty="0"/>
                    </a:p>
                  </a:txBody>
                  <a:tcPr/>
                </a:tc>
                <a:tc>
                  <a:txBody>
                    <a:bodyPr/>
                    <a:lstStyle/>
                    <a:p>
                      <a:endParaRPr lang="en-US" dirty="0"/>
                    </a:p>
                  </a:txBody>
                  <a:tcPr/>
                </a:tc>
              </a:tr>
            </a:tbl>
          </a:graphicData>
        </a:graphic>
      </p:graphicFrame>
      <p:sp>
        <p:nvSpPr>
          <p:cNvPr id="5" name="TextBox 4"/>
          <p:cNvSpPr txBox="1"/>
          <p:nvPr/>
        </p:nvSpPr>
        <p:spPr>
          <a:xfrm>
            <a:off x="76200" y="5181600"/>
            <a:ext cx="8991600" cy="369332"/>
          </a:xfrm>
          <a:prstGeom prst="rect">
            <a:avLst/>
          </a:prstGeom>
          <a:noFill/>
        </p:spPr>
        <p:txBody>
          <a:bodyPr wrap="square" rtlCol="0">
            <a:spAutoFit/>
          </a:bodyPr>
          <a:lstStyle/>
          <a:p>
            <a:r>
              <a:rPr lang="en-US" dirty="0" smtClean="0"/>
              <a:t>What is the average speed of the crustal plate over the past 5,100,000 years?</a:t>
            </a:r>
            <a:endParaRPr lang="en-US" dirty="0"/>
          </a:p>
        </p:txBody>
      </p:sp>
    </p:spTree>
    <p:extLst>
      <p:ext uri="{BB962C8B-B14F-4D97-AF65-F5344CB8AC3E}">
        <p14:creationId xmlns:p14="http://schemas.microsoft.com/office/powerpoint/2010/main" xmlns="" val="27463041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1143000"/>
          </a:xfrm>
        </p:spPr>
        <p:txBody>
          <a:bodyPr/>
          <a:lstStyle/>
          <a:p>
            <a:r>
              <a:rPr lang="en-US" dirty="0" smtClean="0"/>
              <a:t>CH 9 Water Conservation</a:t>
            </a:r>
            <a:endParaRPr lang="en-US" dirty="0"/>
          </a:p>
        </p:txBody>
      </p:sp>
      <p:sp>
        <p:nvSpPr>
          <p:cNvPr id="3" name="Content Placeholder 2"/>
          <p:cNvSpPr>
            <a:spLocks noGrp="1"/>
          </p:cNvSpPr>
          <p:nvPr>
            <p:ph idx="1"/>
          </p:nvPr>
        </p:nvSpPr>
        <p:spPr>
          <a:xfrm>
            <a:off x="0" y="762000"/>
            <a:ext cx="9144000" cy="5364163"/>
          </a:xfrm>
        </p:spPr>
        <p:txBody>
          <a:bodyPr>
            <a:normAutofit/>
          </a:bodyPr>
          <a:lstStyle/>
          <a:p>
            <a:r>
              <a:rPr lang="en-US" sz="2400" dirty="0" smtClean="0"/>
              <a:t>The Draper family of four wanted to find ways to live more sustainably.  Dad recommended analyzing their water and energy usage.  He noted that each person in the family shower twice a day with an average of 6 minutes/shower.  The shower has a flow rate of 5.0 gallons per minute.  Their standard hot- water heater raises the water temperature to 130°F, which requires 0.2kWh per gallon at a cost of $0.1/kWh.</a:t>
            </a:r>
          </a:p>
          <a:p>
            <a:r>
              <a:rPr lang="en-US" sz="2400" dirty="0" smtClean="0"/>
              <a:t>Calculate the total amount of water the Draper family uses for showering per year.</a:t>
            </a:r>
          </a:p>
          <a:p>
            <a:r>
              <a:rPr lang="en-US" sz="2400" dirty="0" smtClean="0"/>
              <a:t>(6 min/shower)(5.0 gallons/min)(2 showers/day/person)(4 people)(365 days/year).</a:t>
            </a:r>
          </a:p>
          <a:p>
            <a:r>
              <a:rPr lang="en-US" sz="2400" dirty="0" smtClean="0"/>
              <a:t>= 87,600 gallons water/year used for showers</a:t>
            </a:r>
            <a:endParaRPr lang="en-US" sz="2400" dirty="0"/>
          </a:p>
        </p:txBody>
      </p:sp>
    </p:spTree>
    <p:extLst>
      <p:ext uri="{BB962C8B-B14F-4D97-AF65-F5344CB8AC3E}">
        <p14:creationId xmlns:p14="http://schemas.microsoft.com/office/powerpoint/2010/main" xmlns="" val="26874701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p:spPr>
        <p:txBody>
          <a:bodyPr>
            <a:noAutofit/>
          </a:bodyPr>
          <a:lstStyle/>
          <a:p>
            <a:r>
              <a:rPr lang="en-US" sz="2400" dirty="0" smtClean="0"/>
              <a:t>Calculate the annual cost of the electricity needed to heat the water the Draper family uses for showers. Assume that 2.5 gallons/minute of hot water is being used. (The other 2.5 gallons is cold water).</a:t>
            </a:r>
            <a:endParaRPr lang="en-US" sz="2400" dirty="0"/>
          </a:p>
        </p:txBody>
      </p:sp>
      <p:sp>
        <p:nvSpPr>
          <p:cNvPr id="3" name="Content Placeholder 2"/>
          <p:cNvSpPr>
            <a:spLocks noGrp="1"/>
          </p:cNvSpPr>
          <p:nvPr>
            <p:ph idx="1"/>
          </p:nvPr>
        </p:nvSpPr>
        <p:spPr>
          <a:xfrm>
            <a:off x="0" y="1371600"/>
            <a:ext cx="9144000" cy="4754563"/>
          </a:xfrm>
        </p:spPr>
        <p:txBody>
          <a:bodyPr>
            <a:normAutofit/>
          </a:bodyPr>
          <a:lstStyle/>
          <a:p>
            <a:r>
              <a:rPr lang="en-US" sz="2800" dirty="0" smtClean="0"/>
              <a:t>Find the total amount of hot water used in gallons.</a:t>
            </a:r>
          </a:p>
          <a:p>
            <a:r>
              <a:rPr lang="en-US" sz="2800" dirty="0" smtClean="0"/>
              <a:t>87,600 gallons/year/2 = 43,800 gallons of hot water/year</a:t>
            </a:r>
          </a:p>
          <a:p>
            <a:endParaRPr lang="en-US" sz="2800" dirty="0"/>
          </a:p>
          <a:p>
            <a:r>
              <a:rPr lang="en-US" sz="2800" dirty="0" smtClean="0"/>
              <a:t>Then, find the cost/year to heat 43,800 gallons.</a:t>
            </a:r>
          </a:p>
          <a:p>
            <a:r>
              <a:rPr lang="en-US" sz="2800" dirty="0" smtClean="0"/>
              <a:t>(43,800 gal/</a:t>
            </a:r>
            <a:r>
              <a:rPr lang="en-US" sz="2800" dirty="0" err="1" smtClean="0"/>
              <a:t>yr</a:t>
            </a:r>
            <a:r>
              <a:rPr lang="en-US" sz="2800" dirty="0" smtClean="0"/>
              <a:t>)(0.20 kWh/gal)($0.10/kWh) = $876/year</a:t>
            </a:r>
            <a:endParaRPr lang="en-US" sz="2800" dirty="0"/>
          </a:p>
        </p:txBody>
      </p:sp>
    </p:spTree>
    <p:extLst>
      <p:ext uri="{BB962C8B-B14F-4D97-AF65-F5344CB8AC3E}">
        <p14:creationId xmlns:p14="http://schemas.microsoft.com/office/powerpoint/2010/main" xmlns="" val="750721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dirty="0" smtClean="0"/>
              <a:t>CH 10 Ratios</a:t>
            </a:r>
            <a:endParaRPr lang="en-US" dirty="0"/>
          </a:p>
        </p:txBody>
      </p:sp>
      <p:sp>
        <p:nvSpPr>
          <p:cNvPr id="3" name="Content Placeholder 2"/>
          <p:cNvSpPr>
            <a:spLocks noGrp="1"/>
          </p:cNvSpPr>
          <p:nvPr>
            <p:ph idx="1"/>
          </p:nvPr>
        </p:nvSpPr>
        <p:spPr>
          <a:xfrm>
            <a:off x="0" y="685800"/>
            <a:ext cx="9144000" cy="5440363"/>
          </a:xfrm>
        </p:spPr>
        <p:txBody>
          <a:bodyPr>
            <a:normAutofit/>
          </a:bodyPr>
          <a:lstStyle/>
          <a:p>
            <a:r>
              <a:rPr lang="en-US" sz="2800" dirty="0" smtClean="0"/>
              <a:t>For tree farmers who harvest wood for lumber or paper production the greatest profit can be realized by growing the maximum number of trees on an acre of land.  The table below show three different tree species and how many trees can be grown per acre.</a:t>
            </a:r>
          </a:p>
          <a:p>
            <a:endParaRPr lang="en-US" sz="2800" dirty="0"/>
          </a:p>
          <a:p>
            <a:endParaRPr lang="en-US" sz="2800" dirty="0" smtClean="0"/>
          </a:p>
          <a:p>
            <a:endParaRPr lang="en-US" sz="2800" dirty="0"/>
          </a:p>
          <a:p>
            <a:r>
              <a:rPr lang="en-US" sz="2800" dirty="0" smtClean="0"/>
              <a:t>How many more pine trees than oak trees can be grown on 1000 acres of land?  Set up Ratios.</a:t>
            </a:r>
            <a:endParaRPr lang="en-US" sz="2800" dirty="0"/>
          </a:p>
        </p:txBody>
      </p:sp>
      <p:graphicFrame>
        <p:nvGraphicFramePr>
          <p:cNvPr id="4" name="Table 3"/>
          <p:cNvGraphicFramePr>
            <a:graphicFrameLocks noGrp="1"/>
          </p:cNvGraphicFramePr>
          <p:nvPr>
            <p:extLst>
              <p:ext uri="{D42A27DB-BD31-4B8C-83A1-F6EECF244321}">
                <p14:modId xmlns:p14="http://schemas.microsoft.com/office/powerpoint/2010/main" xmlns="" val="786344535"/>
              </p:ext>
            </p:extLst>
          </p:nvPr>
        </p:nvGraphicFramePr>
        <p:xfrm>
          <a:off x="1371600" y="2895600"/>
          <a:ext cx="6096000" cy="1483360"/>
        </p:xfrm>
        <a:graphic>
          <a:graphicData uri="http://schemas.openxmlformats.org/drawingml/2006/table">
            <a:tbl>
              <a:tblPr firstRow="1" bandRow="1">
                <a:tableStyleId>{5C22544A-7EE6-4342-B048-85BDC9FD1C3A}</a:tableStyleId>
              </a:tblPr>
              <a:tblGrid>
                <a:gridCol w="3048000"/>
                <a:gridCol w="3048000"/>
              </a:tblGrid>
              <a:tr h="370840">
                <a:tc>
                  <a:txBody>
                    <a:bodyPr/>
                    <a:lstStyle/>
                    <a:p>
                      <a:r>
                        <a:rPr lang="en-US" dirty="0" smtClean="0"/>
                        <a:t>Type of Tree</a:t>
                      </a:r>
                      <a:endParaRPr lang="en-US" dirty="0"/>
                    </a:p>
                  </a:txBody>
                  <a:tcPr/>
                </a:tc>
                <a:tc>
                  <a:txBody>
                    <a:bodyPr/>
                    <a:lstStyle/>
                    <a:p>
                      <a:r>
                        <a:rPr lang="en-US" dirty="0" smtClean="0"/>
                        <a:t>Trees per Acre</a:t>
                      </a:r>
                      <a:endParaRPr lang="en-US" dirty="0"/>
                    </a:p>
                  </a:txBody>
                  <a:tcPr/>
                </a:tc>
              </a:tr>
              <a:tr h="370840">
                <a:tc>
                  <a:txBody>
                    <a:bodyPr/>
                    <a:lstStyle/>
                    <a:p>
                      <a:r>
                        <a:rPr lang="en-US" dirty="0" smtClean="0"/>
                        <a:t>Loblolly Pine</a:t>
                      </a:r>
                      <a:endParaRPr lang="en-US" dirty="0"/>
                    </a:p>
                  </a:txBody>
                  <a:tcPr/>
                </a:tc>
                <a:tc>
                  <a:txBody>
                    <a:bodyPr/>
                    <a:lstStyle/>
                    <a:p>
                      <a:r>
                        <a:rPr lang="en-US" dirty="0" smtClean="0"/>
                        <a:t>350</a:t>
                      </a:r>
                      <a:endParaRPr lang="en-US" dirty="0"/>
                    </a:p>
                  </a:txBody>
                  <a:tcPr/>
                </a:tc>
              </a:tr>
              <a:tr h="370840">
                <a:tc>
                  <a:txBody>
                    <a:bodyPr/>
                    <a:lstStyle/>
                    <a:p>
                      <a:r>
                        <a:rPr lang="en-US" dirty="0" smtClean="0"/>
                        <a:t>Red Oak</a:t>
                      </a:r>
                      <a:endParaRPr lang="en-US" dirty="0"/>
                    </a:p>
                  </a:txBody>
                  <a:tcPr/>
                </a:tc>
                <a:tc>
                  <a:txBody>
                    <a:bodyPr/>
                    <a:lstStyle/>
                    <a:p>
                      <a:r>
                        <a:rPr lang="en-US" dirty="0" smtClean="0"/>
                        <a:t>200</a:t>
                      </a:r>
                      <a:endParaRPr lang="en-US" dirty="0"/>
                    </a:p>
                  </a:txBody>
                  <a:tcPr/>
                </a:tc>
              </a:tr>
              <a:tr h="370840">
                <a:tc>
                  <a:txBody>
                    <a:bodyPr/>
                    <a:lstStyle/>
                    <a:p>
                      <a:r>
                        <a:rPr lang="en-US" dirty="0" smtClean="0"/>
                        <a:t>Tulip Poplar</a:t>
                      </a:r>
                      <a:endParaRPr lang="en-US" dirty="0"/>
                    </a:p>
                  </a:txBody>
                  <a:tcPr/>
                </a:tc>
                <a:tc>
                  <a:txBody>
                    <a:bodyPr/>
                    <a:lstStyle/>
                    <a:p>
                      <a:r>
                        <a:rPr lang="en-US" dirty="0" smtClean="0"/>
                        <a:t>180</a:t>
                      </a:r>
                      <a:endParaRPr lang="en-US" dirty="0"/>
                    </a:p>
                  </a:txBody>
                  <a:tcPr/>
                </a:tc>
              </a:tr>
            </a:tbl>
          </a:graphicData>
        </a:graphic>
      </p:graphicFrame>
    </p:spTree>
    <p:extLst>
      <p:ext uri="{BB962C8B-B14F-4D97-AF65-F5344CB8AC3E}">
        <p14:creationId xmlns:p14="http://schemas.microsoft.com/office/powerpoint/2010/main" xmlns="" val="402761218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2247918438"/>
              </p:ext>
            </p:extLst>
          </p:nvPr>
        </p:nvGraphicFramePr>
        <p:xfrm>
          <a:off x="457200" y="1600200"/>
          <a:ext cx="7391400" cy="2291080"/>
        </p:xfrm>
        <a:graphic>
          <a:graphicData uri="http://schemas.openxmlformats.org/drawingml/2006/table">
            <a:tbl>
              <a:tblPr firstRow="1" bandRow="1">
                <a:tableStyleId>{5C22544A-7EE6-4342-B048-85BDC9FD1C3A}</a:tableStyleId>
              </a:tblPr>
              <a:tblGrid>
                <a:gridCol w="3695700"/>
                <a:gridCol w="3695700"/>
              </a:tblGrid>
              <a:tr h="370840">
                <a:tc>
                  <a:txBody>
                    <a:bodyPr/>
                    <a:lstStyle/>
                    <a:p>
                      <a:r>
                        <a:rPr lang="en-US" dirty="0" smtClean="0"/>
                        <a:t>Ratio</a:t>
                      </a:r>
                      <a:endParaRPr lang="en-US" dirty="0"/>
                    </a:p>
                  </a:txBody>
                  <a:tcPr/>
                </a:tc>
                <a:tc>
                  <a:txBody>
                    <a:bodyPr/>
                    <a:lstStyle/>
                    <a:p>
                      <a:r>
                        <a:rPr lang="en-US" dirty="0" smtClean="0"/>
                        <a:t>Calculation</a:t>
                      </a:r>
                      <a:endParaRPr lang="en-US" dirty="0"/>
                    </a:p>
                  </a:txBody>
                  <a:tcPr/>
                </a:tc>
              </a:tr>
              <a:tr h="370840">
                <a:tc>
                  <a:txBody>
                    <a:bodyPr/>
                    <a:lstStyle/>
                    <a:p>
                      <a:r>
                        <a:rPr lang="en-US" u="sng" dirty="0" smtClean="0"/>
                        <a:t>350 pines </a:t>
                      </a:r>
                      <a:r>
                        <a:rPr lang="en-US" u="none" dirty="0" smtClean="0"/>
                        <a:t>=  </a:t>
                      </a:r>
                      <a:r>
                        <a:rPr lang="en-US" u="sng" dirty="0" smtClean="0"/>
                        <a:t>    X </a:t>
                      </a:r>
                    </a:p>
                    <a:p>
                      <a:r>
                        <a:rPr lang="en-US" dirty="0" smtClean="0"/>
                        <a:t>  1 acre            1,000 acres</a:t>
                      </a:r>
                      <a:endParaRPr lang="en-US" dirty="0"/>
                    </a:p>
                  </a:txBody>
                  <a:tcPr/>
                </a:tc>
                <a:tc>
                  <a:txBody>
                    <a:bodyPr/>
                    <a:lstStyle/>
                    <a:p>
                      <a:r>
                        <a:rPr lang="en-US" dirty="0" smtClean="0"/>
                        <a:t>X = (350 pines x 1,000 acres)</a:t>
                      </a:r>
                    </a:p>
                    <a:p>
                      <a:r>
                        <a:rPr lang="en-US" dirty="0" smtClean="0"/>
                        <a:t>X</a:t>
                      </a:r>
                      <a:r>
                        <a:rPr lang="en-US" baseline="0" dirty="0" smtClean="0"/>
                        <a:t> = 350,000 pines</a:t>
                      </a:r>
                      <a:endParaRPr lang="en-US" dirty="0"/>
                    </a:p>
                  </a:txBody>
                  <a:tcPr/>
                </a:tc>
              </a:tr>
              <a:tr h="370840">
                <a:tc>
                  <a:txBody>
                    <a:bodyPr/>
                    <a:lstStyle/>
                    <a:p>
                      <a:r>
                        <a:rPr lang="en-US" u="sng" dirty="0" smtClean="0"/>
                        <a:t>200 oaks </a:t>
                      </a:r>
                      <a:r>
                        <a:rPr lang="en-US" u="none" dirty="0" smtClean="0"/>
                        <a:t>=  </a:t>
                      </a:r>
                      <a:r>
                        <a:rPr lang="en-US" u="sng" dirty="0" smtClean="0"/>
                        <a:t>     X</a:t>
                      </a:r>
                    </a:p>
                    <a:p>
                      <a:r>
                        <a:rPr lang="en-US" dirty="0" smtClean="0"/>
                        <a:t>   1 acre           1,000 acres</a:t>
                      </a:r>
                      <a:endParaRPr lang="en-US" dirty="0"/>
                    </a:p>
                  </a:txBody>
                  <a:tcPr/>
                </a:tc>
                <a:tc>
                  <a:txBody>
                    <a:bodyPr/>
                    <a:lstStyle/>
                    <a:p>
                      <a:r>
                        <a:rPr lang="en-US" dirty="0" smtClean="0"/>
                        <a:t>X = (200 oaks</a:t>
                      </a:r>
                      <a:r>
                        <a:rPr lang="en-US" baseline="0" dirty="0" smtClean="0"/>
                        <a:t> x 1,000 acres)</a:t>
                      </a:r>
                    </a:p>
                    <a:p>
                      <a:r>
                        <a:rPr lang="en-US" baseline="0" dirty="0" smtClean="0"/>
                        <a:t>X = 200,000 oaks</a:t>
                      </a:r>
                      <a:endParaRPr lang="en-US" dirty="0"/>
                    </a:p>
                  </a:txBody>
                  <a:tcPr/>
                </a:tc>
              </a:tr>
              <a:tr h="370840">
                <a:tc>
                  <a:txBody>
                    <a:bodyPr/>
                    <a:lstStyle/>
                    <a:p>
                      <a:r>
                        <a:rPr lang="en-US" u="sng" dirty="0" smtClean="0"/>
                        <a:t>180 poplars</a:t>
                      </a:r>
                      <a:r>
                        <a:rPr lang="en-US" u="sng" baseline="0" dirty="0" smtClean="0"/>
                        <a:t>  = X</a:t>
                      </a:r>
                    </a:p>
                    <a:p>
                      <a:r>
                        <a:rPr lang="en-US" baseline="0" dirty="0" smtClean="0"/>
                        <a:t>   1 acre            1,000 acres</a:t>
                      </a:r>
                      <a:endParaRPr lang="en-US" dirty="0"/>
                    </a:p>
                  </a:txBody>
                  <a:tcPr/>
                </a:tc>
                <a:tc>
                  <a:txBody>
                    <a:bodyPr/>
                    <a:lstStyle/>
                    <a:p>
                      <a:r>
                        <a:rPr lang="en-US" dirty="0" smtClean="0"/>
                        <a:t>X = (180 poplars</a:t>
                      </a:r>
                      <a:r>
                        <a:rPr lang="en-US" baseline="0" dirty="0" smtClean="0"/>
                        <a:t> x 1,000 acres)</a:t>
                      </a:r>
                    </a:p>
                    <a:p>
                      <a:r>
                        <a:rPr lang="en-US" baseline="0" dirty="0" smtClean="0"/>
                        <a:t>X = 180,000 poplars</a:t>
                      </a:r>
                      <a:endParaRPr lang="en-US" dirty="0"/>
                    </a:p>
                  </a:txBody>
                  <a:tcPr/>
                </a:tc>
              </a:tr>
            </a:tbl>
          </a:graphicData>
        </a:graphic>
      </p:graphicFrame>
      <p:sp>
        <p:nvSpPr>
          <p:cNvPr id="5" name="TextBox 4"/>
          <p:cNvSpPr txBox="1"/>
          <p:nvPr/>
        </p:nvSpPr>
        <p:spPr>
          <a:xfrm>
            <a:off x="0" y="3886200"/>
            <a:ext cx="9144000" cy="1200329"/>
          </a:xfrm>
          <a:prstGeom prst="rect">
            <a:avLst/>
          </a:prstGeom>
          <a:noFill/>
        </p:spPr>
        <p:txBody>
          <a:bodyPr wrap="square" rtlCol="0">
            <a:spAutoFit/>
          </a:bodyPr>
          <a:lstStyle/>
          <a:p>
            <a:pPr marL="342900" indent="-342900">
              <a:buAutoNum type="alphaLcPeriod"/>
            </a:pPr>
            <a:r>
              <a:rPr lang="en-US" dirty="0" smtClean="0"/>
              <a:t>350,000 pines – 200,000 oaks = 150,000 more pine trees than oaks that can be grown on 1000 acres.</a:t>
            </a:r>
          </a:p>
          <a:p>
            <a:pPr marL="342900" indent="-342900">
              <a:buAutoNum type="alphaLcPeriod"/>
            </a:pPr>
            <a:r>
              <a:rPr lang="en-US" dirty="0" smtClean="0"/>
              <a:t>350,000 pines – 180,000 poplars = 170,000 more pine trees </a:t>
            </a:r>
            <a:r>
              <a:rPr lang="en-US" smtClean="0"/>
              <a:t>than poplars that can be grown on 1,000 acres.</a:t>
            </a:r>
            <a:endParaRPr lang="en-US" dirty="0"/>
          </a:p>
        </p:txBody>
      </p:sp>
    </p:spTree>
    <p:extLst>
      <p:ext uri="{BB962C8B-B14F-4D97-AF65-F5344CB8AC3E}">
        <p14:creationId xmlns:p14="http://schemas.microsoft.com/office/powerpoint/2010/main" xmlns="" val="6856794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fontScale="90000"/>
          </a:bodyPr>
          <a:lstStyle/>
          <a:p>
            <a:r>
              <a:rPr lang="en-US" dirty="0" smtClean="0"/>
              <a:t>CH 11  Percent Change</a:t>
            </a:r>
            <a:br>
              <a:rPr lang="en-US" dirty="0" smtClean="0"/>
            </a:br>
            <a:endParaRPr lang="en-US" dirty="0"/>
          </a:p>
        </p:txBody>
      </p:sp>
      <p:pic>
        <p:nvPicPr>
          <p:cNvPr id="4" name="Picture 8"/>
          <p:cNvPicPr>
            <a:picLocks noGrp="1" noChangeAspect="1" noChangeArrowheads="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bwMode="auto">
          <a:xfrm>
            <a:off x="4618" y="838200"/>
            <a:ext cx="4655634"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 name="TextBox 4"/>
          <p:cNvSpPr txBox="1"/>
          <p:nvPr/>
        </p:nvSpPr>
        <p:spPr>
          <a:xfrm>
            <a:off x="4419600" y="685800"/>
            <a:ext cx="4572000" cy="1477328"/>
          </a:xfrm>
          <a:prstGeom prst="rect">
            <a:avLst/>
          </a:prstGeom>
          <a:noFill/>
        </p:spPr>
        <p:txBody>
          <a:bodyPr wrap="square" rtlCol="0">
            <a:spAutoFit/>
          </a:bodyPr>
          <a:lstStyle/>
          <a:p>
            <a:r>
              <a:rPr lang="en-US" dirty="0" smtClean="0"/>
              <a:t>Describe and compare the global per capita meat consumption trend with those of the US.  Calculate the percentage change in each from 1970 to 1990.</a:t>
            </a:r>
          </a:p>
          <a:p>
            <a:endParaRPr lang="en-US" dirty="0"/>
          </a:p>
        </p:txBody>
      </p:sp>
      <p:sp>
        <p:nvSpPr>
          <p:cNvPr id="6" name="TextBox 5"/>
          <p:cNvSpPr txBox="1"/>
          <p:nvPr/>
        </p:nvSpPr>
        <p:spPr>
          <a:xfrm>
            <a:off x="4398818" y="1828800"/>
            <a:ext cx="4745182" cy="2308324"/>
          </a:xfrm>
          <a:prstGeom prst="rect">
            <a:avLst/>
          </a:prstGeom>
          <a:noFill/>
        </p:spPr>
        <p:txBody>
          <a:bodyPr wrap="square" rtlCol="0">
            <a:spAutoFit/>
          </a:bodyPr>
          <a:lstStyle/>
          <a:p>
            <a:r>
              <a:rPr lang="en-US" b="1" dirty="0" smtClean="0"/>
              <a:t>US meat consumption </a:t>
            </a:r>
            <a:r>
              <a:rPr lang="en-US" dirty="0" smtClean="0"/>
              <a:t>remained fairly constant with a slight increase over the twenty-year period from 1970 to 1990.</a:t>
            </a:r>
          </a:p>
          <a:p>
            <a:r>
              <a:rPr lang="en-US" dirty="0" smtClean="0"/>
              <a:t>US 1970 = 84 kg/person/year</a:t>
            </a:r>
          </a:p>
          <a:p>
            <a:r>
              <a:rPr lang="en-US" dirty="0" smtClean="0"/>
              <a:t>US 1990 =87 kg/person/year</a:t>
            </a:r>
          </a:p>
          <a:p>
            <a:r>
              <a:rPr lang="en-US" dirty="0" smtClean="0"/>
              <a:t>87kg – 84kg = 3kg</a:t>
            </a:r>
          </a:p>
          <a:p>
            <a:r>
              <a:rPr lang="en-US" dirty="0" smtClean="0"/>
              <a:t>100% x 3 kg/ 84kg = 3.57%</a:t>
            </a:r>
          </a:p>
          <a:p>
            <a:r>
              <a:rPr lang="en-US" dirty="0" smtClean="0"/>
              <a:t>3.57% change over the 20 year period.</a:t>
            </a:r>
            <a:endParaRPr lang="en-US" dirty="0"/>
          </a:p>
        </p:txBody>
      </p:sp>
      <p:sp>
        <p:nvSpPr>
          <p:cNvPr id="7" name="TextBox 6"/>
          <p:cNvSpPr txBox="1"/>
          <p:nvPr/>
        </p:nvSpPr>
        <p:spPr>
          <a:xfrm>
            <a:off x="4572000" y="4114032"/>
            <a:ext cx="4572000" cy="2031325"/>
          </a:xfrm>
          <a:prstGeom prst="rect">
            <a:avLst/>
          </a:prstGeom>
          <a:noFill/>
        </p:spPr>
        <p:txBody>
          <a:bodyPr wrap="square" rtlCol="0">
            <a:spAutoFit/>
          </a:bodyPr>
          <a:lstStyle/>
          <a:p>
            <a:r>
              <a:rPr lang="en-US" b="1" dirty="0" smtClean="0"/>
              <a:t>Global Meat consumption </a:t>
            </a:r>
            <a:r>
              <a:rPr lang="en-US" dirty="0" smtClean="0"/>
              <a:t>increased steadily over the 20 year period.</a:t>
            </a:r>
          </a:p>
          <a:p>
            <a:r>
              <a:rPr lang="en-US" dirty="0"/>
              <a:t>G</a:t>
            </a:r>
            <a:r>
              <a:rPr lang="en-US" dirty="0" smtClean="0"/>
              <a:t>lobal 1970 = 22.5 kg/person/year</a:t>
            </a:r>
          </a:p>
          <a:p>
            <a:r>
              <a:rPr lang="en-US" dirty="0" smtClean="0"/>
              <a:t>Global 1990 = 30kg/person/year</a:t>
            </a:r>
          </a:p>
          <a:p>
            <a:r>
              <a:rPr lang="en-US" dirty="0" smtClean="0"/>
              <a:t>30kg – 22kg = 7.5 kg</a:t>
            </a:r>
          </a:p>
          <a:p>
            <a:r>
              <a:rPr lang="en-US" dirty="0" smtClean="0"/>
              <a:t>100% x 7.5kg/22.5kg = 33%</a:t>
            </a:r>
          </a:p>
          <a:p>
            <a:r>
              <a:rPr lang="en-US" dirty="0" smtClean="0"/>
              <a:t>33% change over the 20 year period.</a:t>
            </a:r>
            <a:endParaRPr lang="en-US" dirty="0"/>
          </a:p>
        </p:txBody>
      </p:sp>
      <p:sp>
        <p:nvSpPr>
          <p:cNvPr id="8" name="TextBox 7"/>
          <p:cNvSpPr txBox="1"/>
          <p:nvPr/>
        </p:nvSpPr>
        <p:spPr>
          <a:xfrm>
            <a:off x="76200" y="5562600"/>
            <a:ext cx="3581400" cy="369332"/>
          </a:xfrm>
          <a:prstGeom prst="rect">
            <a:avLst/>
          </a:prstGeom>
          <a:noFill/>
        </p:spPr>
        <p:txBody>
          <a:bodyPr wrap="square" rtlCol="0">
            <a:spAutoFit/>
          </a:bodyPr>
          <a:lstStyle/>
          <a:p>
            <a:r>
              <a:rPr lang="en-US" dirty="0"/>
              <a:t>Picture not drawn to </a:t>
            </a:r>
            <a:r>
              <a:rPr lang="en-US" dirty="0" smtClean="0"/>
              <a:t>scale.</a:t>
            </a:r>
            <a:endParaRPr lang="en-US" dirty="0"/>
          </a:p>
        </p:txBody>
      </p:sp>
    </p:spTree>
    <p:extLst>
      <p:ext uri="{BB962C8B-B14F-4D97-AF65-F5344CB8AC3E}">
        <p14:creationId xmlns:p14="http://schemas.microsoft.com/office/powerpoint/2010/main" xmlns="" val="508350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anim calcmode="lin" valueType="num">
                                      <p:cBhvr additive="base">
                                        <p:cTn id="11"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anim calcmode="lin" valueType="num">
                                      <p:cBhvr additive="base">
                                        <p:cTn id="17"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6">
                                            <p:txEl>
                                              <p:pRg st="2" end="2"/>
                                            </p:txEl>
                                          </p:spTgt>
                                        </p:tgtEl>
                                        <p:attrNameLst>
                                          <p:attrName>style.visibility</p:attrName>
                                        </p:attrNameLst>
                                      </p:cBhvr>
                                      <p:to>
                                        <p:strVal val="visible"/>
                                      </p:to>
                                    </p:set>
                                    <p:anim calcmode="lin" valueType="num">
                                      <p:cBhvr additive="base">
                                        <p:cTn id="23"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6">
                                            <p:txEl>
                                              <p:pRg st="3" end="3"/>
                                            </p:txEl>
                                          </p:spTgt>
                                        </p:tgtEl>
                                        <p:attrNameLst>
                                          <p:attrName>style.visibility</p:attrName>
                                        </p:attrNameLst>
                                      </p:cBhvr>
                                      <p:to>
                                        <p:strVal val="visible"/>
                                      </p:to>
                                    </p:set>
                                    <p:anim calcmode="lin" valueType="num">
                                      <p:cBhvr additive="base">
                                        <p:cTn id="29"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6">
                                            <p:txEl>
                                              <p:pRg st="4" end="4"/>
                                            </p:txEl>
                                          </p:spTgt>
                                        </p:tgtEl>
                                        <p:attrNameLst>
                                          <p:attrName>style.visibility</p:attrName>
                                        </p:attrNameLst>
                                      </p:cBhvr>
                                      <p:to>
                                        <p:strVal val="visible"/>
                                      </p:to>
                                    </p:set>
                                    <p:anim calcmode="lin" valueType="num">
                                      <p:cBhvr additive="base">
                                        <p:cTn id="35"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6">
                                            <p:txEl>
                                              <p:pRg st="5" end="5"/>
                                            </p:txEl>
                                          </p:spTgt>
                                        </p:tgtEl>
                                        <p:attrNameLst>
                                          <p:attrName>style.visibility</p:attrName>
                                        </p:attrNameLst>
                                      </p:cBhvr>
                                      <p:to>
                                        <p:strVal val="visible"/>
                                      </p:to>
                                    </p:set>
                                    <p:anim calcmode="lin" valueType="num">
                                      <p:cBhvr additive="base">
                                        <p:cTn id="41"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nodeType="clickEffect">
                                  <p:stCondLst>
                                    <p:cond delay="0"/>
                                  </p:stCondLst>
                                  <p:childTnLst>
                                    <p:set>
                                      <p:cBhvr>
                                        <p:cTn id="46" dur="1" fill="hold">
                                          <p:stCondLst>
                                            <p:cond delay="0"/>
                                          </p:stCondLst>
                                        </p:cTn>
                                        <p:tgtEl>
                                          <p:spTgt spid="7">
                                            <p:txEl>
                                              <p:pRg st="0" end="0"/>
                                            </p:txEl>
                                          </p:spTgt>
                                        </p:tgtEl>
                                        <p:attrNameLst>
                                          <p:attrName>style.visibility</p:attrName>
                                        </p:attrNameLst>
                                      </p:cBhvr>
                                      <p:to>
                                        <p:strVal val="visible"/>
                                      </p:to>
                                    </p:set>
                                    <p:animEffect transition="in" filter="barn(inVertical)">
                                      <p:cBhvr>
                                        <p:cTn id="47" dur="500"/>
                                        <p:tgtEl>
                                          <p:spTgt spid="7">
                                            <p:txEl>
                                              <p:pRg st="0" end="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nodeType="clickEffect">
                                  <p:stCondLst>
                                    <p:cond delay="0"/>
                                  </p:stCondLst>
                                  <p:childTnLst>
                                    <p:set>
                                      <p:cBhvr>
                                        <p:cTn id="51" dur="1" fill="hold">
                                          <p:stCondLst>
                                            <p:cond delay="0"/>
                                          </p:stCondLst>
                                        </p:cTn>
                                        <p:tgtEl>
                                          <p:spTgt spid="7">
                                            <p:txEl>
                                              <p:pRg st="1" end="1"/>
                                            </p:txEl>
                                          </p:spTgt>
                                        </p:tgtEl>
                                        <p:attrNameLst>
                                          <p:attrName>style.visibility</p:attrName>
                                        </p:attrNameLst>
                                      </p:cBhvr>
                                      <p:to>
                                        <p:strVal val="visible"/>
                                      </p:to>
                                    </p:set>
                                    <p:animEffect transition="in" filter="barn(inVertical)">
                                      <p:cBhvr>
                                        <p:cTn id="52" dur="500"/>
                                        <p:tgtEl>
                                          <p:spTgt spid="7">
                                            <p:txEl>
                                              <p:pRg st="1" end="1"/>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nodeType="clickEffect">
                                  <p:stCondLst>
                                    <p:cond delay="0"/>
                                  </p:stCondLst>
                                  <p:childTnLst>
                                    <p:set>
                                      <p:cBhvr>
                                        <p:cTn id="56" dur="1" fill="hold">
                                          <p:stCondLst>
                                            <p:cond delay="0"/>
                                          </p:stCondLst>
                                        </p:cTn>
                                        <p:tgtEl>
                                          <p:spTgt spid="7">
                                            <p:txEl>
                                              <p:pRg st="2" end="2"/>
                                            </p:txEl>
                                          </p:spTgt>
                                        </p:tgtEl>
                                        <p:attrNameLst>
                                          <p:attrName>style.visibility</p:attrName>
                                        </p:attrNameLst>
                                      </p:cBhvr>
                                      <p:to>
                                        <p:strVal val="visible"/>
                                      </p:to>
                                    </p:set>
                                    <p:animEffect transition="in" filter="barn(inVertical)">
                                      <p:cBhvr>
                                        <p:cTn id="57" dur="500"/>
                                        <p:tgtEl>
                                          <p:spTgt spid="7">
                                            <p:txEl>
                                              <p:pRg st="2" end="2"/>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6" presetClass="entr" presetSubtype="21" fill="hold" nodeType="clickEffect">
                                  <p:stCondLst>
                                    <p:cond delay="0"/>
                                  </p:stCondLst>
                                  <p:childTnLst>
                                    <p:set>
                                      <p:cBhvr>
                                        <p:cTn id="61" dur="1" fill="hold">
                                          <p:stCondLst>
                                            <p:cond delay="0"/>
                                          </p:stCondLst>
                                        </p:cTn>
                                        <p:tgtEl>
                                          <p:spTgt spid="7">
                                            <p:txEl>
                                              <p:pRg st="3" end="3"/>
                                            </p:txEl>
                                          </p:spTgt>
                                        </p:tgtEl>
                                        <p:attrNameLst>
                                          <p:attrName>style.visibility</p:attrName>
                                        </p:attrNameLst>
                                      </p:cBhvr>
                                      <p:to>
                                        <p:strVal val="visible"/>
                                      </p:to>
                                    </p:set>
                                    <p:animEffect transition="in" filter="barn(inVertical)">
                                      <p:cBhvr>
                                        <p:cTn id="62" dur="500"/>
                                        <p:tgtEl>
                                          <p:spTgt spid="7">
                                            <p:txEl>
                                              <p:pRg st="3" end="3"/>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6" presetClass="entr" presetSubtype="21" fill="hold" nodeType="clickEffect">
                                  <p:stCondLst>
                                    <p:cond delay="0"/>
                                  </p:stCondLst>
                                  <p:childTnLst>
                                    <p:set>
                                      <p:cBhvr>
                                        <p:cTn id="66" dur="1" fill="hold">
                                          <p:stCondLst>
                                            <p:cond delay="0"/>
                                          </p:stCondLst>
                                        </p:cTn>
                                        <p:tgtEl>
                                          <p:spTgt spid="7">
                                            <p:txEl>
                                              <p:pRg st="4" end="4"/>
                                            </p:txEl>
                                          </p:spTgt>
                                        </p:tgtEl>
                                        <p:attrNameLst>
                                          <p:attrName>style.visibility</p:attrName>
                                        </p:attrNameLst>
                                      </p:cBhvr>
                                      <p:to>
                                        <p:strVal val="visible"/>
                                      </p:to>
                                    </p:set>
                                    <p:animEffect transition="in" filter="barn(inVertical)">
                                      <p:cBhvr>
                                        <p:cTn id="67" dur="500"/>
                                        <p:tgtEl>
                                          <p:spTgt spid="7">
                                            <p:txEl>
                                              <p:pRg st="4" end="4"/>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6" presetClass="entr" presetSubtype="21" fill="hold" nodeType="clickEffect">
                                  <p:stCondLst>
                                    <p:cond delay="0"/>
                                  </p:stCondLst>
                                  <p:childTnLst>
                                    <p:set>
                                      <p:cBhvr>
                                        <p:cTn id="71" dur="1" fill="hold">
                                          <p:stCondLst>
                                            <p:cond delay="0"/>
                                          </p:stCondLst>
                                        </p:cTn>
                                        <p:tgtEl>
                                          <p:spTgt spid="7">
                                            <p:txEl>
                                              <p:pRg st="5" end="5"/>
                                            </p:txEl>
                                          </p:spTgt>
                                        </p:tgtEl>
                                        <p:attrNameLst>
                                          <p:attrName>style.visibility</p:attrName>
                                        </p:attrNameLst>
                                      </p:cBhvr>
                                      <p:to>
                                        <p:strVal val="visible"/>
                                      </p:to>
                                    </p:set>
                                    <p:animEffect transition="in" filter="barn(inVertical)">
                                      <p:cBhvr>
                                        <p:cTn id="72" dur="500"/>
                                        <p:tgtEl>
                                          <p:spTgt spid="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fontScale="90000"/>
          </a:bodyPr>
          <a:lstStyle/>
          <a:p>
            <a:r>
              <a:rPr lang="en-US" dirty="0" smtClean="0"/>
              <a:t>CH 12</a:t>
            </a:r>
            <a:r>
              <a:rPr lang="en-US" dirty="0"/>
              <a:t> </a:t>
            </a:r>
            <a:r>
              <a:rPr lang="en-US" dirty="0" smtClean="0"/>
              <a:t>Calculate </a:t>
            </a:r>
            <a:r>
              <a:rPr lang="en-US" dirty="0"/>
              <a:t>energy of individual appliances.</a:t>
            </a:r>
          </a:p>
        </p:txBody>
      </p:sp>
      <p:sp>
        <p:nvSpPr>
          <p:cNvPr id="3" name="Content Placeholder 2"/>
          <p:cNvSpPr>
            <a:spLocks noGrp="1"/>
          </p:cNvSpPr>
          <p:nvPr>
            <p:ph idx="1"/>
          </p:nvPr>
        </p:nvSpPr>
        <p:spPr>
          <a:xfrm>
            <a:off x="0" y="1143000"/>
            <a:ext cx="9144000" cy="4983163"/>
          </a:xfrm>
        </p:spPr>
        <p:txBody>
          <a:bodyPr>
            <a:normAutofit/>
          </a:bodyPr>
          <a:lstStyle/>
          <a:p>
            <a:r>
              <a:rPr lang="en-US" sz="2800" dirty="0" smtClean="0"/>
              <a:t>A household’s electric bill can be separate into three parts.  The three parts are electrical appliances, heating/cooling, and hot water heater.  Calculate the individual cost to operate certain appliances.</a:t>
            </a:r>
          </a:p>
          <a:p>
            <a:r>
              <a:rPr lang="en-US" sz="2800" dirty="0" smtClean="0"/>
              <a:t>Use the formula below to calculate energy of individual appliances.</a:t>
            </a:r>
          </a:p>
          <a:p>
            <a:pPr marL="0" indent="0">
              <a:buNone/>
            </a:pPr>
            <a:r>
              <a:rPr lang="en-US" sz="2800" dirty="0" smtClean="0"/>
              <a:t>Step1: </a:t>
            </a:r>
            <a:r>
              <a:rPr lang="en-US" sz="2800" u="sng" dirty="0" smtClean="0">
                <a:sym typeface="Wingdings" pitchFamily="2" charset="2"/>
              </a:rPr>
              <a:t>(watts)(hours used/day)(365days) </a:t>
            </a:r>
            <a:r>
              <a:rPr lang="en-US" sz="2800" dirty="0" smtClean="0">
                <a:sym typeface="Wingdings" pitchFamily="2" charset="2"/>
              </a:rPr>
              <a:t>=   total kWh used</a:t>
            </a:r>
          </a:p>
          <a:p>
            <a:pPr marL="1371600" lvl="3" indent="0">
              <a:buNone/>
            </a:pPr>
            <a:r>
              <a:rPr lang="en-US" sz="1600" dirty="0">
                <a:sym typeface="Wingdings" pitchFamily="2" charset="2"/>
              </a:rPr>
              <a:t>	</a:t>
            </a:r>
            <a:r>
              <a:rPr lang="en-US" sz="1600" dirty="0" smtClean="0">
                <a:sym typeface="Wingdings" pitchFamily="2" charset="2"/>
              </a:rPr>
              <a:t>		</a:t>
            </a:r>
            <a:r>
              <a:rPr lang="en-US" sz="2800" dirty="0" smtClean="0">
                <a:sym typeface="Wingdings" pitchFamily="2" charset="2"/>
              </a:rPr>
              <a:t>1000</a:t>
            </a:r>
          </a:p>
          <a:p>
            <a:pPr marL="114300" indent="0">
              <a:buNone/>
            </a:pPr>
            <a:r>
              <a:rPr lang="en-US" sz="2800" dirty="0" smtClean="0">
                <a:sym typeface="Wingdings" pitchFamily="2" charset="2"/>
              </a:rPr>
              <a:t>Step 2: (total kWh used) (price per kWh) = </a:t>
            </a:r>
          </a:p>
          <a:p>
            <a:pPr marL="114300" indent="0">
              <a:buNone/>
            </a:pPr>
            <a:r>
              <a:rPr lang="en-US" sz="2800" dirty="0" smtClean="0">
                <a:sym typeface="Wingdings" pitchFamily="2" charset="2"/>
              </a:rPr>
              <a:t>Cost of energy = $/kWh = $0.085 - $0.110</a:t>
            </a:r>
          </a:p>
        </p:txBody>
      </p:sp>
    </p:spTree>
    <p:extLst>
      <p:ext uri="{BB962C8B-B14F-4D97-AF65-F5344CB8AC3E}">
        <p14:creationId xmlns:p14="http://schemas.microsoft.com/office/powerpoint/2010/main" xmlns="" val="34350658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APES Review</a:t>
            </a:r>
            <a:endParaRPr lang="en-US" dirty="0"/>
          </a:p>
        </p:txBody>
      </p:sp>
      <p:sp>
        <p:nvSpPr>
          <p:cNvPr id="3" name="Content Placeholder 2"/>
          <p:cNvSpPr>
            <a:spLocks noGrp="1"/>
          </p:cNvSpPr>
          <p:nvPr>
            <p:ph idx="1"/>
          </p:nvPr>
        </p:nvSpPr>
        <p:spPr/>
        <p:txBody>
          <a:bodyPr/>
          <a:lstStyle/>
          <a:p>
            <a:r>
              <a:rPr lang="en-US" dirty="0" smtClean="0"/>
              <a:t>Cookies</a:t>
            </a:r>
          </a:p>
          <a:p>
            <a:r>
              <a:rPr lang="en-US" dirty="0" smtClean="0"/>
              <a:t>Do the Math</a:t>
            </a:r>
          </a:p>
          <a:p>
            <a:pPr lvl="1"/>
            <a:r>
              <a:rPr lang="en-US" dirty="0" smtClean="0"/>
              <a:t>Video?</a:t>
            </a:r>
          </a:p>
          <a:p>
            <a:r>
              <a:rPr lang="en-US" dirty="0" smtClean="0"/>
              <a:t>How is AP Test scored?</a:t>
            </a:r>
          </a:p>
          <a:p>
            <a:r>
              <a:rPr lang="en-US" dirty="0" smtClean="0"/>
              <a:t>FRQ- go over student responses &amp; scoring</a:t>
            </a:r>
          </a:p>
          <a:p>
            <a:r>
              <a:rPr lang="en-US" dirty="0" smtClean="0"/>
              <a:t>Jeopardy</a:t>
            </a:r>
          </a:p>
          <a:p>
            <a:endParaRPr lang="en-US" dirty="0"/>
          </a:p>
        </p:txBody>
      </p:sp>
    </p:spTree>
    <p:extLst>
      <p:ext uri="{BB962C8B-B14F-4D97-AF65-F5344CB8AC3E}">
        <p14:creationId xmlns:p14="http://schemas.microsoft.com/office/powerpoint/2010/main" xmlns="" val="185657148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5" y="304800"/>
            <a:ext cx="9144000" cy="1828800"/>
          </a:xfrm>
        </p:spPr>
        <p:txBody>
          <a:bodyPr>
            <a:normAutofit fontScale="90000"/>
          </a:bodyPr>
          <a:lstStyle/>
          <a:p>
            <a:r>
              <a:rPr lang="en-US" sz="2800" dirty="0" smtClean="0"/>
              <a:t>A small house uses two lamps. Both lamps have 60 – watt incandescent light bulbs which are used 3 hours a day.  The family watches 2 hours of television.  The HD television uses 200 watts/hour. Finally they run the ceiling fan in the living room while watching 2 hours of television. It uses 90 watts /hour. The cost/</a:t>
            </a:r>
            <a:r>
              <a:rPr lang="en-US" sz="2800" dirty="0" err="1" smtClean="0"/>
              <a:t>kWH</a:t>
            </a:r>
            <a:r>
              <a:rPr lang="en-US" sz="2800" dirty="0" smtClean="0"/>
              <a:t> is $0.105 or 10.5 cents.</a:t>
            </a:r>
            <a:endParaRPr lang="en-US" sz="2800" dirty="0"/>
          </a:p>
        </p:txBody>
      </p:sp>
      <p:sp>
        <p:nvSpPr>
          <p:cNvPr id="3" name="Content Placeholder 2"/>
          <p:cNvSpPr>
            <a:spLocks noGrp="1"/>
          </p:cNvSpPr>
          <p:nvPr>
            <p:ph idx="1"/>
          </p:nvPr>
        </p:nvSpPr>
        <p:spPr>
          <a:xfrm>
            <a:off x="0" y="2362200"/>
            <a:ext cx="9144000" cy="3763963"/>
          </a:xfrm>
        </p:spPr>
        <p:txBody>
          <a:bodyPr>
            <a:normAutofit fontScale="92500" lnSpcReduction="10000"/>
          </a:bodyPr>
          <a:lstStyle/>
          <a:p>
            <a:r>
              <a:rPr lang="en-US" sz="2400" b="1" dirty="0" smtClean="0"/>
              <a:t>The Lamps</a:t>
            </a:r>
            <a:r>
              <a:rPr lang="en-US" sz="2400" dirty="0" smtClean="0"/>
              <a:t>: </a:t>
            </a:r>
            <a:r>
              <a:rPr lang="en-US" sz="2400" u="sng" dirty="0" smtClean="0"/>
              <a:t>(2 light bulbs)(60 watts)(3hours)(365 days) </a:t>
            </a:r>
            <a:r>
              <a:rPr lang="en-US" sz="2400" dirty="0" smtClean="0"/>
              <a:t>= </a:t>
            </a:r>
            <a:r>
              <a:rPr lang="en-US" sz="2400" b="1" dirty="0" smtClean="0"/>
              <a:t>131.4 kWh</a:t>
            </a:r>
          </a:p>
          <a:p>
            <a:pPr marL="0" indent="0">
              <a:buNone/>
            </a:pPr>
            <a:r>
              <a:rPr lang="en-US" sz="2400" dirty="0"/>
              <a:t>	</a:t>
            </a:r>
            <a:r>
              <a:rPr lang="en-US" sz="2400" dirty="0" smtClean="0"/>
              <a:t>			1000</a:t>
            </a:r>
          </a:p>
          <a:p>
            <a:pPr marL="0" indent="0">
              <a:buNone/>
            </a:pPr>
            <a:r>
              <a:rPr lang="en-US" sz="2400" dirty="0" smtClean="0"/>
              <a:t>The price: (131.4 kWh)($0.0105/kWh) </a:t>
            </a:r>
            <a:r>
              <a:rPr lang="en-US" sz="2400" b="1" dirty="0" smtClean="0"/>
              <a:t>= $13.80/year </a:t>
            </a:r>
            <a:r>
              <a:rPr lang="en-US" sz="2400" dirty="0" smtClean="0"/>
              <a:t>for the 2 bulbs.</a:t>
            </a:r>
          </a:p>
          <a:p>
            <a:r>
              <a:rPr lang="en-US" sz="2400" b="1" dirty="0" smtClean="0"/>
              <a:t>HD Television</a:t>
            </a:r>
            <a:r>
              <a:rPr lang="en-US" sz="2400" dirty="0" smtClean="0"/>
              <a:t>: </a:t>
            </a:r>
            <a:r>
              <a:rPr lang="en-US" sz="2400" u="sng" dirty="0" smtClean="0"/>
              <a:t>(200 watts)(2 hours)(365 days) </a:t>
            </a:r>
            <a:r>
              <a:rPr lang="en-US" sz="2400" dirty="0" smtClean="0"/>
              <a:t>= </a:t>
            </a:r>
            <a:r>
              <a:rPr lang="en-US" sz="2400" b="1" dirty="0" smtClean="0"/>
              <a:t>146.0 kWh</a:t>
            </a:r>
          </a:p>
          <a:p>
            <a:pPr marL="0" indent="0">
              <a:buNone/>
            </a:pPr>
            <a:r>
              <a:rPr lang="en-US" sz="2400" dirty="0"/>
              <a:t>	</a:t>
            </a:r>
            <a:r>
              <a:rPr lang="en-US" sz="2400" dirty="0" smtClean="0"/>
              <a:t>			1000</a:t>
            </a:r>
          </a:p>
          <a:p>
            <a:pPr marL="0" indent="0">
              <a:buNone/>
            </a:pPr>
            <a:r>
              <a:rPr lang="en-US" sz="2400" dirty="0" smtClean="0"/>
              <a:t>The price:(146.0kWh)($</a:t>
            </a:r>
            <a:r>
              <a:rPr lang="en-US" sz="2400" dirty="0"/>
              <a:t>0.0105/kWh) </a:t>
            </a:r>
            <a:r>
              <a:rPr lang="en-US" sz="2400" dirty="0" smtClean="0"/>
              <a:t> = </a:t>
            </a:r>
            <a:r>
              <a:rPr lang="en-US" sz="2400" b="1" dirty="0" smtClean="0"/>
              <a:t>$15.33</a:t>
            </a:r>
          </a:p>
          <a:p>
            <a:r>
              <a:rPr lang="en-US" sz="2400" b="1" dirty="0" smtClean="0"/>
              <a:t>The Ceiling Fan</a:t>
            </a:r>
            <a:r>
              <a:rPr lang="en-US" sz="2400" dirty="0" smtClean="0"/>
              <a:t>: </a:t>
            </a:r>
            <a:r>
              <a:rPr lang="en-US" sz="2400" u="sng" dirty="0" smtClean="0"/>
              <a:t>(90 watts)(2 hours)(365 days) </a:t>
            </a:r>
            <a:r>
              <a:rPr lang="en-US" sz="2400" dirty="0" smtClean="0"/>
              <a:t>= </a:t>
            </a:r>
            <a:r>
              <a:rPr lang="en-US" sz="2400" b="1" dirty="0" smtClean="0"/>
              <a:t>65.7 kWh</a:t>
            </a:r>
          </a:p>
          <a:p>
            <a:pPr marL="0" indent="0">
              <a:buNone/>
            </a:pPr>
            <a:r>
              <a:rPr lang="en-US" sz="2400" dirty="0"/>
              <a:t>	</a:t>
            </a:r>
            <a:r>
              <a:rPr lang="en-US" sz="2400" dirty="0" smtClean="0"/>
              <a:t>			1000</a:t>
            </a:r>
          </a:p>
          <a:p>
            <a:pPr marL="0" indent="0">
              <a:buNone/>
            </a:pPr>
            <a:r>
              <a:rPr lang="en-US" sz="2400" dirty="0" smtClean="0"/>
              <a:t>The Price: (65.7 kWh)($</a:t>
            </a:r>
            <a:r>
              <a:rPr lang="en-US" sz="2400" dirty="0"/>
              <a:t>0.0105/kWh) </a:t>
            </a:r>
            <a:r>
              <a:rPr lang="en-US" sz="2400" dirty="0" smtClean="0"/>
              <a:t> = </a:t>
            </a:r>
            <a:r>
              <a:rPr lang="en-US" sz="2400" b="1" dirty="0" smtClean="0"/>
              <a:t>$6.90</a:t>
            </a:r>
          </a:p>
          <a:p>
            <a:pPr marL="0" indent="0">
              <a:buNone/>
            </a:pPr>
            <a:r>
              <a:rPr lang="en-US" sz="2400" b="1" dirty="0" smtClean="0"/>
              <a:t>Total cost: $13.8 + $15.33 + $6.90 = $36.03/year</a:t>
            </a:r>
            <a:endParaRPr lang="en-US" sz="2400" b="1" dirty="0"/>
          </a:p>
        </p:txBody>
      </p:sp>
    </p:spTree>
    <p:extLst>
      <p:ext uri="{BB962C8B-B14F-4D97-AF65-F5344CB8AC3E}">
        <p14:creationId xmlns:p14="http://schemas.microsoft.com/office/powerpoint/2010/main" xmlns="" val="230201406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 12 Practicing Scientific Notation</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3669783539"/>
              </p:ext>
            </p:extLst>
          </p:nvPr>
        </p:nvGraphicFramePr>
        <p:xfrm>
          <a:off x="457200" y="1600200"/>
          <a:ext cx="8229600" cy="1854200"/>
        </p:xfrm>
        <a:graphic>
          <a:graphicData uri="http://schemas.openxmlformats.org/drawingml/2006/table">
            <a:tbl>
              <a:tblPr firstRow="1" bandRow="1">
                <a:tableStyleId>{5C22544A-7EE6-4342-B048-85BDC9FD1C3A}</a:tableStyleId>
              </a:tblPr>
              <a:tblGrid>
                <a:gridCol w="4114800"/>
                <a:gridCol w="4114800"/>
              </a:tblGrid>
              <a:tr h="370840">
                <a:tc>
                  <a:txBody>
                    <a:bodyPr/>
                    <a:lstStyle/>
                    <a:p>
                      <a:r>
                        <a:rPr lang="en-US" dirty="0" smtClean="0"/>
                        <a:t>10000 = 1 x 10</a:t>
                      </a:r>
                      <a:r>
                        <a:rPr lang="en-US" baseline="30000" dirty="0" smtClean="0"/>
                        <a:t>4</a:t>
                      </a:r>
                      <a:endParaRPr lang="en-US" baseline="30000" dirty="0"/>
                    </a:p>
                  </a:txBody>
                  <a:tcPr/>
                </a:tc>
                <a:tc>
                  <a:txBody>
                    <a:bodyPr/>
                    <a:lstStyle/>
                    <a:p>
                      <a:r>
                        <a:rPr lang="en-US" dirty="0" smtClean="0"/>
                        <a:t>34267 = 3.4267 x 10</a:t>
                      </a:r>
                      <a:r>
                        <a:rPr lang="en-US" baseline="30000" dirty="0" smtClean="0"/>
                        <a:t>4</a:t>
                      </a:r>
                      <a:endParaRPr lang="en-US" baseline="30000" dirty="0"/>
                    </a:p>
                  </a:txBody>
                  <a:tcPr/>
                </a:tc>
              </a:tr>
              <a:tr h="370840">
                <a:tc>
                  <a:txBody>
                    <a:bodyPr/>
                    <a:lstStyle/>
                    <a:p>
                      <a:r>
                        <a:rPr lang="en-US" dirty="0" smtClean="0"/>
                        <a:t>100 = 1 x 10</a:t>
                      </a:r>
                      <a:r>
                        <a:rPr lang="en-US" baseline="30000" dirty="0" smtClean="0"/>
                        <a:t>2</a:t>
                      </a:r>
                      <a:endParaRPr lang="en-US" baseline="30000" dirty="0"/>
                    </a:p>
                  </a:txBody>
                  <a:tcPr/>
                </a:tc>
                <a:tc>
                  <a:txBody>
                    <a:bodyPr/>
                    <a:lstStyle/>
                    <a:p>
                      <a:r>
                        <a:rPr lang="en-US" dirty="0" smtClean="0"/>
                        <a:t>488 = 4.88 x 10</a:t>
                      </a:r>
                      <a:r>
                        <a:rPr lang="en-US" baseline="30000" dirty="0" smtClean="0"/>
                        <a:t>2</a:t>
                      </a:r>
                      <a:endParaRPr lang="en-US" baseline="30000" dirty="0"/>
                    </a:p>
                  </a:txBody>
                  <a:tcPr/>
                </a:tc>
              </a:tr>
              <a:tr h="370840">
                <a:tc>
                  <a:txBody>
                    <a:bodyPr/>
                    <a:lstStyle/>
                    <a:p>
                      <a:r>
                        <a:rPr lang="en-US" dirty="0" smtClean="0"/>
                        <a:t>1 = 10</a:t>
                      </a:r>
                      <a:r>
                        <a:rPr lang="en-US" baseline="30000" dirty="0" smtClean="0"/>
                        <a:t>0</a:t>
                      </a:r>
                      <a:endParaRPr lang="en-US" baseline="30000" dirty="0"/>
                    </a:p>
                  </a:txBody>
                  <a:tcPr/>
                </a:tc>
                <a:tc>
                  <a:txBody>
                    <a:bodyPr/>
                    <a:lstStyle/>
                    <a:p>
                      <a:r>
                        <a:rPr lang="en-US" dirty="0" smtClean="0"/>
                        <a:t>0.053 =</a:t>
                      </a:r>
                      <a:r>
                        <a:rPr lang="en-US" baseline="0" dirty="0" smtClean="0"/>
                        <a:t> 5.3 x 10 </a:t>
                      </a:r>
                      <a:r>
                        <a:rPr lang="en-US" baseline="30000" dirty="0" smtClean="0"/>
                        <a:t>-2</a:t>
                      </a:r>
                      <a:endParaRPr lang="en-US" baseline="30000" dirty="0"/>
                    </a:p>
                  </a:txBody>
                  <a:tcPr/>
                </a:tc>
              </a:tr>
              <a:tr h="370840">
                <a:tc>
                  <a:txBody>
                    <a:bodyPr/>
                    <a:lstStyle/>
                    <a:p>
                      <a:r>
                        <a:rPr lang="en-US" dirty="0" smtClean="0"/>
                        <a:t>1/100 = 0.01 = 1 x 10</a:t>
                      </a:r>
                      <a:r>
                        <a:rPr lang="en-US" baseline="30000" dirty="0" smtClean="0"/>
                        <a:t>-2</a:t>
                      </a:r>
                      <a:endParaRPr lang="en-US" baseline="30000" dirty="0"/>
                    </a:p>
                  </a:txBody>
                  <a:tcPr/>
                </a:tc>
                <a:tc>
                  <a:txBody>
                    <a:bodyPr/>
                    <a:lstStyle/>
                    <a:p>
                      <a:r>
                        <a:rPr lang="en-US" dirty="0" smtClean="0"/>
                        <a:t>0.00054 = 5.4 x 10</a:t>
                      </a:r>
                      <a:r>
                        <a:rPr lang="en-US" baseline="30000" dirty="0" smtClean="0"/>
                        <a:t>-4</a:t>
                      </a:r>
                      <a:endParaRPr lang="en-US" baseline="30000" dirty="0"/>
                    </a:p>
                  </a:txBody>
                  <a:tcPr/>
                </a:tc>
              </a:tr>
              <a:tr h="370840">
                <a:tc>
                  <a:txBody>
                    <a:bodyPr/>
                    <a:lstStyle/>
                    <a:p>
                      <a:r>
                        <a:rPr lang="en-US" dirty="0" smtClean="0"/>
                        <a:t>1/10000 = 0.0001 = 1 x 10</a:t>
                      </a:r>
                      <a:r>
                        <a:rPr lang="en-US" baseline="30000" dirty="0" smtClean="0"/>
                        <a:t>-4</a:t>
                      </a:r>
                      <a:endParaRPr lang="en-US" baseline="30000" dirty="0"/>
                    </a:p>
                  </a:txBody>
                  <a:tcPr/>
                </a:tc>
                <a:tc>
                  <a:txBody>
                    <a:bodyPr/>
                    <a:lstStyle/>
                    <a:p>
                      <a:endParaRPr lang="en-US"/>
                    </a:p>
                  </a:txBody>
                  <a:tcPr/>
                </a:tc>
              </a:tr>
            </a:tbl>
          </a:graphicData>
        </a:graphic>
      </p:graphicFrame>
      <p:sp>
        <p:nvSpPr>
          <p:cNvPr id="5" name="TextBox 4"/>
          <p:cNvSpPr txBox="1"/>
          <p:nvPr/>
        </p:nvSpPr>
        <p:spPr>
          <a:xfrm>
            <a:off x="0" y="3581400"/>
            <a:ext cx="9144000" cy="2585323"/>
          </a:xfrm>
          <a:prstGeom prst="rect">
            <a:avLst/>
          </a:prstGeom>
          <a:noFill/>
        </p:spPr>
        <p:txBody>
          <a:bodyPr wrap="square" rtlCol="0">
            <a:spAutoFit/>
          </a:bodyPr>
          <a:lstStyle/>
          <a:p>
            <a:r>
              <a:rPr lang="en-US" b="1" dirty="0"/>
              <a:t>A</a:t>
            </a:r>
            <a:r>
              <a:rPr lang="en-US" b="1" dirty="0" smtClean="0"/>
              <a:t>ddition &amp; Subtraction:</a:t>
            </a:r>
            <a:r>
              <a:rPr lang="en-US" dirty="0" smtClean="0"/>
              <a:t> all numbers are converted to the same power of 10, then add or subtract.</a:t>
            </a:r>
          </a:p>
          <a:p>
            <a:r>
              <a:rPr lang="en-US" dirty="0" smtClean="0"/>
              <a:t>(4.215 x 10</a:t>
            </a:r>
            <a:r>
              <a:rPr lang="en-US" baseline="30000" dirty="0" smtClean="0"/>
              <a:t>-2</a:t>
            </a:r>
            <a:r>
              <a:rPr lang="en-US" dirty="0" smtClean="0"/>
              <a:t>) + (3.2 x 10</a:t>
            </a:r>
            <a:r>
              <a:rPr lang="en-US" baseline="30000" dirty="0" smtClean="0"/>
              <a:t>-4</a:t>
            </a:r>
            <a:r>
              <a:rPr lang="en-US" dirty="0" smtClean="0"/>
              <a:t>) = (4.125 x 10</a:t>
            </a:r>
            <a:r>
              <a:rPr lang="en-US" baseline="30000" dirty="0" smtClean="0"/>
              <a:t>-2</a:t>
            </a:r>
            <a:r>
              <a:rPr lang="en-US" dirty="0" smtClean="0"/>
              <a:t>) + (0.032 x 10</a:t>
            </a:r>
            <a:r>
              <a:rPr lang="en-US" baseline="30000" dirty="0" smtClean="0"/>
              <a:t>-2</a:t>
            </a:r>
            <a:r>
              <a:rPr lang="en-US" dirty="0" smtClean="0"/>
              <a:t>) = 4.247 x 10</a:t>
            </a:r>
            <a:r>
              <a:rPr lang="en-US" baseline="30000" dirty="0" smtClean="0"/>
              <a:t>-2</a:t>
            </a:r>
          </a:p>
          <a:p>
            <a:endParaRPr lang="en-US" dirty="0"/>
          </a:p>
          <a:p>
            <a:r>
              <a:rPr lang="en-US" b="1" dirty="0" smtClean="0"/>
              <a:t>Multiplication</a:t>
            </a:r>
            <a:r>
              <a:rPr lang="en-US" dirty="0" smtClean="0"/>
              <a:t>: the digit terms are multiplied but the exponents are added.</a:t>
            </a:r>
          </a:p>
          <a:p>
            <a:r>
              <a:rPr lang="en-US" dirty="0" smtClean="0"/>
              <a:t>(3.4 x 10</a:t>
            </a:r>
            <a:r>
              <a:rPr lang="en-US" baseline="30000" dirty="0" smtClean="0"/>
              <a:t>6</a:t>
            </a:r>
            <a:r>
              <a:rPr lang="en-US" dirty="0" smtClean="0"/>
              <a:t>)(4.2 x 10</a:t>
            </a:r>
            <a:r>
              <a:rPr lang="en-US" baseline="30000" dirty="0" smtClean="0"/>
              <a:t>3</a:t>
            </a:r>
            <a:r>
              <a:rPr lang="en-US" dirty="0" smtClean="0"/>
              <a:t>) = (3.4)(4.2) x 10 </a:t>
            </a:r>
            <a:r>
              <a:rPr lang="en-US" baseline="30000" dirty="0" smtClean="0"/>
              <a:t>(6+3) </a:t>
            </a:r>
            <a:r>
              <a:rPr lang="en-US" dirty="0" smtClean="0"/>
              <a:t>= 14.28 x 10</a:t>
            </a:r>
            <a:r>
              <a:rPr lang="en-US" baseline="30000" dirty="0" smtClean="0"/>
              <a:t>9</a:t>
            </a:r>
            <a:r>
              <a:rPr lang="en-US" dirty="0" smtClean="0"/>
              <a:t> = 1.4 x 10</a:t>
            </a:r>
            <a:r>
              <a:rPr lang="en-US" baseline="30000" dirty="0" smtClean="0"/>
              <a:t>10</a:t>
            </a:r>
          </a:p>
          <a:p>
            <a:endParaRPr lang="en-US" dirty="0"/>
          </a:p>
          <a:p>
            <a:r>
              <a:rPr lang="en-US" b="1" dirty="0" smtClean="0"/>
              <a:t>Division:</a:t>
            </a:r>
            <a:r>
              <a:rPr lang="en-US" dirty="0" smtClean="0"/>
              <a:t> The digit terms are divided but the exponents are subtracted.</a:t>
            </a:r>
          </a:p>
          <a:p>
            <a:r>
              <a:rPr lang="en-US" dirty="0" smtClean="0"/>
              <a:t>(6.4 x 10</a:t>
            </a:r>
            <a:r>
              <a:rPr lang="en-US" baseline="30000" dirty="0" smtClean="0"/>
              <a:t>6</a:t>
            </a:r>
            <a:r>
              <a:rPr lang="en-US" dirty="0" smtClean="0"/>
              <a:t>)/(8.9 x 10</a:t>
            </a:r>
            <a:r>
              <a:rPr lang="en-US" baseline="30000" dirty="0" smtClean="0"/>
              <a:t>2</a:t>
            </a:r>
            <a:r>
              <a:rPr lang="en-US" dirty="0" smtClean="0"/>
              <a:t>) = (6.4)/(8.9) x 10</a:t>
            </a:r>
            <a:r>
              <a:rPr lang="en-US" baseline="30000" dirty="0" smtClean="0"/>
              <a:t>(6-2) </a:t>
            </a:r>
            <a:r>
              <a:rPr lang="en-US" dirty="0" smtClean="0"/>
              <a:t>= 0.719 x 10</a:t>
            </a:r>
            <a:r>
              <a:rPr lang="en-US" baseline="30000" dirty="0" smtClean="0"/>
              <a:t>4</a:t>
            </a:r>
            <a:r>
              <a:rPr lang="en-US" dirty="0" smtClean="0"/>
              <a:t> = 7.2 x 10</a:t>
            </a:r>
            <a:r>
              <a:rPr lang="en-US" baseline="30000" dirty="0" smtClean="0"/>
              <a:t>3</a:t>
            </a:r>
            <a:endParaRPr lang="en-US" baseline="30000" dirty="0"/>
          </a:p>
        </p:txBody>
      </p:sp>
    </p:spTree>
    <p:extLst>
      <p:ext uri="{BB962C8B-B14F-4D97-AF65-F5344CB8AC3E}">
        <p14:creationId xmlns:p14="http://schemas.microsoft.com/office/powerpoint/2010/main" xmlns="" val="20763460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p:spPr>
        <p:txBody>
          <a:bodyPr>
            <a:noAutofit/>
          </a:bodyPr>
          <a:lstStyle/>
          <a:p>
            <a:r>
              <a:rPr lang="en-US" sz="3200" dirty="0" smtClean="0"/>
              <a:t>If ANWR produced 60 Billion gallons and the US used 30 million gallons/day, how many days could US oil needs be supplied by ANWR?</a:t>
            </a:r>
            <a:endParaRPr lang="en-US" sz="3200" dirty="0"/>
          </a:p>
        </p:txBody>
      </p:sp>
      <p:sp>
        <p:nvSpPr>
          <p:cNvPr id="3" name="Content Placeholder 2"/>
          <p:cNvSpPr>
            <a:spLocks noGrp="1"/>
          </p:cNvSpPr>
          <p:nvPr>
            <p:ph idx="1"/>
          </p:nvPr>
        </p:nvSpPr>
        <p:spPr/>
        <p:txBody>
          <a:bodyPr/>
          <a:lstStyle/>
          <a:p>
            <a:r>
              <a:rPr lang="en-US" u="sng" dirty="0" smtClean="0"/>
              <a:t>60,000,000,000 gallons</a:t>
            </a:r>
            <a:r>
              <a:rPr lang="en-US" dirty="0" smtClean="0"/>
              <a:t> = </a:t>
            </a:r>
          </a:p>
          <a:p>
            <a:pPr marL="0" indent="0">
              <a:buNone/>
            </a:pPr>
            <a:r>
              <a:rPr lang="en-US" dirty="0" smtClean="0"/>
              <a:t>    30,000,000 gallons /day</a:t>
            </a:r>
          </a:p>
          <a:p>
            <a:pPr marL="0" indent="0">
              <a:buNone/>
            </a:pPr>
            <a:r>
              <a:rPr lang="en-US" u="sng" dirty="0" smtClean="0"/>
              <a:t>6.0 x 10</a:t>
            </a:r>
            <a:r>
              <a:rPr lang="en-US" u="sng" baseline="30000" dirty="0" smtClean="0"/>
              <a:t>10</a:t>
            </a:r>
            <a:r>
              <a:rPr lang="en-US" u="sng" dirty="0" smtClean="0"/>
              <a:t> gallons     =</a:t>
            </a:r>
          </a:p>
          <a:p>
            <a:pPr marL="0" indent="0">
              <a:buNone/>
            </a:pPr>
            <a:r>
              <a:rPr lang="en-US" dirty="0" smtClean="0"/>
              <a:t>3.0 x 10</a:t>
            </a:r>
            <a:r>
              <a:rPr lang="en-US" baseline="30000" dirty="0" smtClean="0"/>
              <a:t>7</a:t>
            </a:r>
            <a:r>
              <a:rPr lang="en-US" dirty="0" smtClean="0"/>
              <a:t> gallons/day  </a:t>
            </a:r>
          </a:p>
          <a:p>
            <a:pPr marL="0" indent="0">
              <a:buNone/>
            </a:pPr>
            <a:endParaRPr lang="en-US" dirty="0"/>
          </a:p>
          <a:p>
            <a:pPr marL="0" indent="0">
              <a:buNone/>
            </a:pPr>
            <a:r>
              <a:rPr lang="en-US" dirty="0" smtClean="0"/>
              <a:t>= 2.0 x 10</a:t>
            </a:r>
            <a:r>
              <a:rPr lang="en-US" baseline="30000" dirty="0" smtClean="0"/>
              <a:t>3</a:t>
            </a:r>
            <a:r>
              <a:rPr lang="en-US" dirty="0" smtClean="0"/>
              <a:t> days</a:t>
            </a:r>
          </a:p>
          <a:p>
            <a:pPr marL="0" indent="0">
              <a:buNone/>
            </a:pPr>
            <a:r>
              <a:rPr lang="en-US" dirty="0" smtClean="0"/>
              <a:t>= 2000 days</a:t>
            </a:r>
            <a:endParaRPr lang="en-US" dirty="0"/>
          </a:p>
        </p:txBody>
      </p:sp>
    </p:spTree>
    <p:extLst>
      <p:ext uri="{BB962C8B-B14F-4D97-AF65-F5344CB8AC3E}">
        <p14:creationId xmlns:p14="http://schemas.microsoft.com/office/powerpoint/2010/main" xmlns="" val="269668027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lstStyle/>
          <a:p>
            <a:r>
              <a:rPr lang="en-US" dirty="0" smtClean="0"/>
              <a:t>CH 14 Percent Change</a:t>
            </a:r>
            <a:endParaRPr lang="en-US" dirty="0"/>
          </a:p>
        </p:txBody>
      </p:sp>
      <p:sp>
        <p:nvSpPr>
          <p:cNvPr id="3" name="Content Placeholder 2"/>
          <p:cNvSpPr>
            <a:spLocks noGrp="1"/>
          </p:cNvSpPr>
          <p:nvPr>
            <p:ph idx="1"/>
          </p:nvPr>
        </p:nvSpPr>
        <p:spPr>
          <a:xfrm>
            <a:off x="0" y="685800"/>
            <a:ext cx="9144000" cy="5440363"/>
          </a:xfrm>
        </p:spPr>
        <p:txBody>
          <a:bodyPr>
            <a:normAutofit/>
          </a:bodyPr>
          <a:lstStyle/>
          <a:p>
            <a:pPr marL="0" indent="0">
              <a:buNone/>
            </a:pPr>
            <a:r>
              <a:rPr lang="en-US" sz="2800" dirty="0" smtClean="0"/>
              <a:t>In 2010, the South Anna River had a largemouth bass population of 25,000 individuals over a 10 mile stretch.  In early 2011, a chemical spill occurred and the population of largemouth bass decreased to only 5000 individuals over the same area. Calculate the percent change in largemouth bass in the South Anna River.</a:t>
            </a:r>
          </a:p>
          <a:p>
            <a:pPr marL="0" indent="0">
              <a:buNone/>
            </a:pPr>
            <a:r>
              <a:rPr lang="en-US" sz="2800" dirty="0" smtClean="0"/>
              <a:t>Step 1: 25,000 – 5,000 = 20,000</a:t>
            </a:r>
          </a:p>
          <a:p>
            <a:pPr marL="0" indent="0">
              <a:buNone/>
            </a:pPr>
            <a:r>
              <a:rPr lang="en-US" sz="2800" dirty="0" smtClean="0"/>
              <a:t>Step 2:  </a:t>
            </a:r>
            <a:r>
              <a:rPr lang="en-US" sz="2800" u="sng" dirty="0" smtClean="0"/>
              <a:t>20,000 </a:t>
            </a:r>
            <a:r>
              <a:rPr lang="en-US" sz="2800" dirty="0" smtClean="0"/>
              <a:t>= .8</a:t>
            </a:r>
          </a:p>
          <a:p>
            <a:pPr marL="0" indent="0">
              <a:buNone/>
            </a:pPr>
            <a:r>
              <a:rPr lang="en-US" sz="2800" dirty="0" smtClean="0"/>
              <a:t>               25,000</a:t>
            </a:r>
          </a:p>
          <a:p>
            <a:pPr marL="0" indent="0">
              <a:buNone/>
            </a:pPr>
            <a:r>
              <a:rPr lang="en-US" sz="2800" dirty="0" smtClean="0"/>
              <a:t>Step 3:  (.8) x 100 = 80%</a:t>
            </a:r>
            <a:endParaRPr lang="en-US" sz="2800" dirty="0"/>
          </a:p>
        </p:txBody>
      </p:sp>
    </p:spTree>
    <p:extLst>
      <p:ext uri="{BB962C8B-B14F-4D97-AF65-F5344CB8AC3E}">
        <p14:creationId xmlns:p14="http://schemas.microsoft.com/office/powerpoint/2010/main" xmlns="" val="274445436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CH 15 Scientific Notation</a:t>
            </a:r>
            <a:endParaRPr lang="en-US" dirty="0"/>
          </a:p>
        </p:txBody>
      </p:sp>
      <p:sp>
        <p:nvSpPr>
          <p:cNvPr id="3" name="Content Placeholder 2"/>
          <p:cNvSpPr>
            <a:spLocks noGrp="1"/>
          </p:cNvSpPr>
          <p:nvPr>
            <p:ph idx="1"/>
          </p:nvPr>
        </p:nvSpPr>
        <p:spPr>
          <a:xfrm>
            <a:off x="0" y="1219200"/>
            <a:ext cx="9144000" cy="4906963"/>
          </a:xfrm>
        </p:spPr>
        <p:txBody>
          <a:bodyPr>
            <a:normAutofit/>
          </a:bodyPr>
          <a:lstStyle/>
          <a:p>
            <a:r>
              <a:rPr lang="en-US" sz="2800" dirty="0" smtClean="0"/>
              <a:t>Suppose that 200 CFC molecules entered the stratosphere.  If one chlorine atom destroys 100,000 ozone molecules, how many ozone molecules would be destroyed by 200 CFC molecules? If the same number of CFC molecules entered the stratosphere each year for the next 30 years how many total ozone molecules would be destroyed?</a:t>
            </a:r>
          </a:p>
          <a:p>
            <a:r>
              <a:rPr lang="en-US" sz="2800" dirty="0" smtClean="0"/>
              <a:t>(200 CFC/ year)(100,000 ozone molecules/CFC) = 2.0 x 10</a:t>
            </a:r>
            <a:r>
              <a:rPr lang="en-US" sz="2800" baseline="30000" dirty="0" smtClean="0"/>
              <a:t>7</a:t>
            </a:r>
            <a:r>
              <a:rPr lang="en-US" sz="2800" dirty="0" smtClean="0"/>
              <a:t> ozone molecules/year.</a:t>
            </a:r>
          </a:p>
          <a:p>
            <a:r>
              <a:rPr lang="en-US" sz="2800" dirty="0" smtClean="0"/>
              <a:t>2.0 x 10</a:t>
            </a:r>
            <a:r>
              <a:rPr lang="en-US" sz="2800" baseline="30000" dirty="0" smtClean="0"/>
              <a:t>7</a:t>
            </a:r>
            <a:r>
              <a:rPr lang="en-US" sz="2800" dirty="0" smtClean="0"/>
              <a:t> ozone molecules/year)(30 years) = </a:t>
            </a:r>
            <a:r>
              <a:rPr lang="en-US" sz="2800" b="1" dirty="0" smtClean="0"/>
              <a:t>6.0 x 10</a:t>
            </a:r>
            <a:r>
              <a:rPr lang="en-US" sz="2800" b="1" baseline="30000" dirty="0" smtClean="0"/>
              <a:t>8</a:t>
            </a:r>
            <a:r>
              <a:rPr lang="en-US" sz="2800" b="1" dirty="0" smtClean="0"/>
              <a:t> ozone molecules over 30 years</a:t>
            </a:r>
            <a:endParaRPr lang="en-US" sz="2800" b="1" dirty="0"/>
          </a:p>
        </p:txBody>
      </p:sp>
    </p:spTree>
    <p:extLst>
      <p:ext uri="{BB962C8B-B14F-4D97-AF65-F5344CB8AC3E}">
        <p14:creationId xmlns:p14="http://schemas.microsoft.com/office/powerpoint/2010/main" xmlns="" val="115033222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a:xfrm>
            <a:off x="1" y="0"/>
            <a:ext cx="9144000" cy="1285875"/>
          </a:xfrm>
        </p:spPr>
        <p:txBody>
          <a:bodyPr>
            <a:normAutofit/>
          </a:bodyPr>
          <a:lstStyle/>
          <a:p>
            <a:r>
              <a:rPr lang="en-US" sz="3200" dirty="0" smtClean="0"/>
              <a:t>CH 15 Calculating </a:t>
            </a:r>
            <a:r>
              <a:rPr lang="en-US" sz="3200" dirty="0"/>
              <a:t>Annual Sulfur Reductions</a:t>
            </a:r>
          </a:p>
        </p:txBody>
      </p:sp>
      <p:sp>
        <p:nvSpPr>
          <p:cNvPr id="54275" name="Content Placeholder 2"/>
          <p:cNvSpPr>
            <a:spLocks noGrp="1"/>
          </p:cNvSpPr>
          <p:nvPr>
            <p:ph idx="1"/>
          </p:nvPr>
        </p:nvSpPr>
        <p:spPr>
          <a:xfrm>
            <a:off x="0" y="1178719"/>
            <a:ext cx="9144000" cy="4786313"/>
          </a:xfrm>
        </p:spPr>
        <p:txBody>
          <a:bodyPr anchor="t"/>
          <a:lstStyle/>
          <a:p>
            <a:r>
              <a:rPr lang="en-US" sz="2200" dirty="0"/>
              <a:t>Calculate the total percentage reduction and the annual percentage reduction of SO2 emissions.</a:t>
            </a:r>
          </a:p>
          <a:p>
            <a:r>
              <a:rPr lang="en-US" sz="2200" dirty="0"/>
              <a:t>23.5 million metric tons – 10.3 million metric tons -=13.2</a:t>
            </a:r>
          </a:p>
          <a:p>
            <a:r>
              <a:rPr lang="en-US" sz="2200" dirty="0"/>
              <a:t>Divide the reduction by the original amount and multiply by 100 to obtain a percent reduction.</a:t>
            </a:r>
          </a:p>
          <a:p>
            <a:r>
              <a:rPr lang="en-US" sz="2200" dirty="0"/>
              <a:t>The total reduction was 56 percent. To calculate the reduction per year divide 56 percent by the number of years from beginning to end:</a:t>
            </a:r>
          </a:p>
          <a:p>
            <a:r>
              <a:rPr lang="en-US" sz="2200" dirty="0"/>
              <a:t>2008 – 1982 = 26 years</a:t>
            </a:r>
          </a:p>
          <a:p>
            <a:r>
              <a:rPr lang="en-US" sz="2200" dirty="0"/>
              <a:t>56%/ 26 years = 2.2%/year</a:t>
            </a:r>
          </a:p>
          <a:p>
            <a:endParaRPr lang="en-US" dirty="0" smtClean="0"/>
          </a:p>
          <a:p>
            <a:endParaRPr lang="en-US" dirty="0" smtClean="0"/>
          </a:p>
        </p:txBody>
      </p:sp>
    </p:spTree>
    <p:extLst>
      <p:ext uri="{BB962C8B-B14F-4D97-AF65-F5344CB8AC3E}">
        <p14:creationId xmlns:p14="http://schemas.microsoft.com/office/powerpoint/2010/main" xmlns="" val="4289333192"/>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txBody>
          <a:bodyPr/>
          <a:lstStyle/>
          <a:p>
            <a:pPr>
              <a:defRPr/>
            </a:pPr>
            <a:r>
              <a:rPr lang="en-US" sz="2800" dirty="0"/>
              <a:t>CH 16 Calculating Solid Waste Footprint</a:t>
            </a:r>
          </a:p>
        </p:txBody>
      </p:sp>
      <p:sp>
        <p:nvSpPr>
          <p:cNvPr id="6147" name="Content Placeholder 2"/>
          <p:cNvSpPr>
            <a:spLocks noGrp="1"/>
          </p:cNvSpPr>
          <p:nvPr>
            <p:ph idx="1"/>
          </p:nvPr>
        </p:nvSpPr>
        <p:spPr>
          <a:xfrm>
            <a:off x="0" y="1295400"/>
            <a:ext cx="9144000" cy="5013325"/>
          </a:xfrm>
        </p:spPr>
        <p:txBody>
          <a:bodyPr>
            <a:normAutofit/>
          </a:bodyPr>
          <a:lstStyle/>
          <a:p>
            <a:r>
              <a:rPr lang="en-US" sz="2400" dirty="0" smtClean="0"/>
              <a:t>The Draper family is looking at ways to reduce its solid waste footprint.  Each of the four members of the family produces 3 lbs. of solid waste per day.  If the Draper Family decides to compost all organic materials (food scraps, yard waste, etc.) they would reduce their solid waste footprint by 20%.</a:t>
            </a:r>
          </a:p>
          <a:p>
            <a:r>
              <a:rPr lang="en-US" sz="2400" dirty="0" smtClean="0"/>
              <a:t>Calculate the amount of waste the Draper Family produces in one year.</a:t>
            </a:r>
          </a:p>
          <a:p>
            <a:r>
              <a:rPr lang="en-US" sz="2400" dirty="0" smtClean="0"/>
              <a:t>Calculate the total solid waste after implementing composting.</a:t>
            </a:r>
          </a:p>
        </p:txBody>
      </p:sp>
    </p:spTree>
    <p:extLst>
      <p:ext uri="{BB962C8B-B14F-4D97-AF65-F5344CB8AC3E}">
        <p14:creationId xmlns:p14="http://schemas.microsoft.com/office/powerpoint/2010/main" xmlns="" val="272180853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5745163"/>
          </a:xfrm>
        </p:spPr>
        <p:txBody>
          <a:bodyPr>
            <a:normAutofit/>
          </a:bodyPr>
          <a:lstStyle/>
          <a:p>
            <a:r>
              <a:rPr lang="en-US" sz="2800" dirty="0" smtClean="0"/>
              <a:t>The amount of waste/year:</a:t>
            </a:r>
          </a:p>
          <a:p>
            <a:pPr marL="0" indent="0">
              <a:buNone/>
            </a:pPr>
            <a:r>
              <a:rPr lang="en-US" sz="2800" dirty="0" smtClean="0"/>
              <a:t>(3.0 lbs./person)(4 people)(365 days) = 4,386 </a:t>
            </a:r>
            <a:r>
              <a:rPr lang="en-US" sz="2800" dirty="0" err="1" smtClean="0"/>
              <a:t>lbs</a:t>
            </a:r>
            <a:r>
              <a:rPr lang="en-US" sz="2800" dirty="0" smtClean="0"/>
              <a:t>/year Draper family.</a:t>
            </a:r>
          </a:p>
          <a:p>
            <a:r>
              <a:rPr lang="en-US" sz="2800" dirty="0" smtClean="0"/>
              <a:t>Implementing Composting:</a:t>
            </a:r>
          </a:p>
          <a:p>
            <a:pPr marL="0" indent="0">
              <a:buNone/>
            </a:pPr>
            <a:r>
              <a:rPr lang="en-US" sz="2800" dirty="0" smtClean="0"/>
              <a:t>(4,386 lbs./year)(0.2 percent composted) = 876 lbs. solid waste composted</a:t>
            </a:r>
          </a:p>
          <a:p>
            <a:pPr marL="0" indent="0">
              <a:buNone/>
            </a:pPr>
            <a:endParaRPr lang="en-US" sz="2800" dirty="0"/>
          </a:p>
          <a:p>
            <a:pPr marL="0" indent="0">
              <a:buNone/>
            </a:pPr>
            <a:r>
              <a:rPr lang="en-US" sz="2800" dirty="0" smtClean="0"/>
              <a:t>4,386 lbs./year – 876 lbs. composted = 3,510 lbs./year  Solid Waste Footprint.</a:t>
            </a:r>
          </a:p>
          <a:p>
            <a:pPr marL="0" indent="0">
              <a:buNone/>
            </a:pPr>
            <a:endParaRPr lang="en-US" sz="2800" dirty="0"/>
          </a:p>
          <a:p>
            <a:pPr marL="0" indent="0">
              <a:buNone/>
            </a:pPr>
            <a:endParaRPr lang="en-US" sz="2800" dirty="0"/>
          </a:p>
        </p:txBody>
      </p:sp>
    </p:spTree>
    <p:extLst>
      <p:ext uri="{BB962C8B-B14F-4D97-AF65-F5344CB8AC3E}">
        <p14:creationId xmlns:p14="http://schemas.microsoft.com/office/powerpoint/2010/main" xmlns="" val="95251907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473"/>
            <a:ext cx="8229600" cy="819727"/>
          </a:xfrm>
        </p:spPr>
        <p:txBody>
          <a:bodyPr/>
          <a:lstStyle/>
          <a:p>
            <a:r>
              <a:rPr lang="en-US" dirty="0" smtClean="0"/>
              <a:t>CH 17 LD- 50 p.475 ESBK</a:t>
            </a:r>
            <a:endParaRPr lang="en-US" dirty="0"/>
          </a:p>
        </p:txBody>
      </p:sp>
      <p:sp>
        <p:nvSpPr>
          <p:cNvPr id="3" name="Content Placeholder 2"/>
          <p:cNvSpPr>
            <a:spLocks noGrp="1"/>
          </p:cNvSpPr>
          <p:nvPr>
            <p:ph idx="1"/>
          </p:nvPr>
        </p:nvSpPr>
        <p:spPr>
          <a:xfrm>
            <a:off x="0" y="685800"/>
            <a:ext cx="9144000" cy="5440363"/>
          </a:xfrm>
        </p:spPr>
        <p:txBody>
          <a:bodyPr>
            <a:normAutofit fontScale="92500" lnSpcReduction="10000"/>
          </a:bodyPr>
          <a:lstStyle/>
          <a:p>
            <a:r>
              <a:rPr lang="en-US" sz="2800" dirty="0" smtClean="0"/>
              <a:t>LD-50 is the measure used to indicate the “lethal dose” of a material that , when given at once, kills 50% of a group of test animals such as laboratory rats.</a:t>
            </a:r>
          </a:p>
          <a:p>
            <a:r>
              <a:rPr lang="en-US" sz="2800" dirty="0" smtClean="0"/>
              <a:t>Assume that for a certain </a:t>
            </a:r>
            <a:r>
              <a:rPr lang="en-US" sz="2800" dirty="0" err="1" smtClean="0"/>
              <a:t>pestcide</a:t>
            </a:r>
            <a:r>
              <a:rPr lang="en-US" sz="2800" dirty="0" smtClean="0"/>
              <a:t>, the LD – 50 dosage level for laboratory rats is determined to be 200 mg/kg of body mass.</a:t>
            </a:r>
          </a:p>
          <a:p>
            <a:r>
              <a:rPr lang="en-US" sz="2800" dirty="0" smtClean="0"/>
              <a:t>Calculate the amount of the pesticide that would be considered safe for animals to ingest?</a:t>
            </a:r>
          </a:p>
          <a:p>
            <a:r>
              <a:rPr lang="en-US" sz="2800" dirty="0" smtClean="0"/>
              <a:t>Calculate what amount of pesticide would be considered safe for humans to ingest?</a:t>
            </a:r>
          </a:p>
          <a:p>
            <a:pPr marL="0" indent="0">
              <a:buNone/>
            </a:pPr>
            <a:r>
              <a:rPr lang="en-US" sz="2800" dirty="0" smtClean="0"/>
              <a:t>“For most animals, a safe concentration is obtained by taking the LD – 50 value and divided it by 10. The logic is that if the LD – 50 value causes 50% of the animals to die, then 10%of the LD – 50 value should cause few or no animals to die.”</a:t>
            </a:r>
            <a:endParaRPr lang="en-US" sz="2800" dirty="0"/>
          </a:p>
        </p:txBody>
      </p:sp>
    </p:spTree>
    <p:extLst>
      <p:ext uri="{BB962C8B-B14F-4D97-AF65-F5344CB8AC3E}">
        <p14:creationId xmlns:p14="http://schemas.microsoft.com/office/powerpoint/2010/main" xmlns="" val="256636930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p:spPr>
        <p:txBody>
          <a:bodyPr>
            <a:normAutofit/>
          </a:bodyPr>
          <a:lstStyle/>
          <a:p>
            <a:pPr algn="l"/>
            <a:r>
              <a:rPr lang="en-US" sz="2400" u="sng" dirty="0" smtClean="0"/>
              <a:t>200mg/kg</a:t>
            </a:r>
            <a:r>
              <a:rPr lang="en-US" sz="2400" dirty="0" smtClean="0"/>
              <a:t> = 20 mg/kg of mass is considered safe for mammals.</a:t>
            </a:r>
            <a:br>
              <a:rPr lang="en-US" sz="2400" dirty="0" smtClean="0"/>
            </a:br>
            <a:r>
              <a:rPr lang="en-US" sz="2400" dirty="0"/>
              <a:t> </a:t>
            </a:r>
            <a:r>
              <a:rPr lang="en-US" sz="2400" dirty="0" smtClean="0"/>
              <a:t>    10</a:t>
            </a:r>
            <a:endParaRPr lang="en-US" sz="2400" dirty="0"/>
          </a:p>
        </p:txBody>
      </p:sp>
      <p:sp>
        <p:nvSpPr>
          <p:cNvPr id="3" name="Content Placeholder 2"/>
          <p:cNvSpPr>
            <a:spLocks noGrp="1"/>
          </p:cNvSpPr>
          <p:nvPr>
            <p:ph idx="1"/>
          </p:nvPr>
        </p:nvSpPr>
        <p:spPr>
          <a:xfrm>
            <a:off x="152400" y="1371600"/>
            <a:ext cx="8991600" cy="4754563"/>
          </a:xfrm>
        </p:spPr>
        <p:txBody>
          <a:bodyPr>
            <a:normAutofit/>
          </a:bodyPr>
          <a:lstStyle/>
          <a:p>
            <a:r>
              <a:rPr lang="en-US" sz="2400" dirty="0" smtClean="0"/>
              <a:t>P. 475 “LD – 50 &amp; ED- 50 values obtained from rats and mice are divided by 1,000 to set the safe values for humans”</a:t>
            </a:r>
          </a:p>
          <a:p>
            <a:r>
              <a:rPr lang="en-US" sz="2400" u="sng" dirty="0" smtClean="0"/>
              <a:t>200 mg/kg </a:t>
            </a:r>
            <a:r>
              <a:rPr lang="en-US" sz="2400" dirty="0" smtClean="0"/>
              <a:t>= .20mg/kg of mass is considered safe for humans.</a:t>
            </a:r>
          </a:p>
          <a:p>
            <a:pPr marL="0" indent="0">
              <a:buNone/>
            </a:pPr>
            <a:r>
              <a:rPr lang="en-US" sz="2400" dirty="0" smtClean="0"/>
              <a:t>        1000</a:t>
            </a:r>
            <a:endParaRPr lang="en-US" sz="2400" dirty="0"/>
          </a:p>
        </p:txBody>
      </p:sp>
    </p:spTree>
    <p:extLst>
      <p:ext uri="{BB962C8B-B14F-4D97-AF65-F5344CB8AC3E}">
        <p14:creationId xmlns:p14="http://schemas.microsoft.com/office/powerpoint/2010/main" xmlns="" val="27220025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 1 What is a hectare?</a:t>
            </a:r>
            <a:endParaRPr lang="en-US" dirty="0"/>
          </a:p>
        </p:txBody>
      </p:sp>
      <p:sp>
        <p:nvSpPr>
          <p:cNvPr id="3" name="Content Placeholder 2"/>
          <p:cNvSpPr>
            <a:spLocks noGrp="1"/>
          </p:cNvSpPr>
          <p:nvPr>
            <p:ph idx="1"/>
          </p:nvPr>
        </p:nvSpPr>
        <p:spPr>
          <a:xfrm>
            <a:off x="0" y="1066800"/>
            <a:ext cx="9144000" cy="5059363"/>
          </a:xfrm>
        </p:spPr>
        <p:txBody>
          <a:bodyPr/>
          <a:lstStyle/>
          <a:p>
            <a:r>
              <a:rPr lang="en-US" dirty="0" smtClean="0"/>
              <a:t>It is estimated the world loses 12,614,400 forested hectares per year based on an estimate of 1 acre of forest cleared per second.  Which state is closest in size to the loss of forests. Use the following information to solve this problem:</a:t>
            </a:r>
          </a:p>
          <a:p>
            <a:r>
              <a:rPr lang="en-US" dirty="0" smtClean="0"/>
              <a:t>2.47 acres = 1 hectare	1 square mile = 640 acres</a:t>
            </a:r>
          </a:p>
          <a:p>
            <a:r>
              <a:rPr lang="en-US" dirty="0" smtClean="0"/>
              <a:t>New Jersey = 8,721 square miles</a:t>
            </a:r>
          </a:p>
          <a:p>
            <a:r>
              <a:rPr lang="en-US" dirty="0" smtClean="0"/>
              <a:t>Virginia = 42,774 square miles</a:t>
            </a:r>
          </a:p>
          <a:p>
            <a:r>
              <a:rPr lang="en-US" dirty="0" smtClean="0"/>
              <a:t>Texas = 268,581 square miles</a:t>
            </a:r>
          </a:p>
          <a:p>
            <a:endParaRPr lang="en-US" dirty="0"/>
          </a:p>
          <a:p>
            <a:endParaRPr lang="en-US" dirty="0" smtClean="0"/>
          </a:p>
          <a:p>
            <a:endParaRPr lang="en-US" dirty="0"/>
          </a:p>
          <a:p>
            <a:endParaRPr lang="en-US" dirty="0"/>
          </a:p>
        </p:txBody>
      </p:sp>
    </p:spTree>
    <p:extLst>
      <p:ext uri="{BB962C8B-B14F-4D97-AF65-F5344CB8AC3E}">
        <p14:creationId xmlns:p14="http://schemas.microsoft.com/office/powerpoint/2010/main" xmlns="" val="171042888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 18  Percent Increase</a:t>
            </a:r>
            <a:endParaRPr lang="en-US" dirty="0"/>
          </a:p>
        </p:txBody>
      </p:sp>
      <p:sp>
        <p:nvSpPr>
          <p:cNvPr id="3" name="Content Placeholder 2"/>
          <p:cNvSpPr>
            <a:spLocks noGrp="1"/>
          </p:cNvSpPr>
          <p:nvPr>
            <p:ph idx="1"/>
          </p:nvPr>
        </p:nvSpPr>
        <p:spPr>
          <a:xfrm>
            <a:off x="2524124" y="1219200"/>
            <a:ext cx="6619876" cy="4906963"/>
          </a:xfrm>
        </p:spPr>
        <p:txBody>
          <a:bodyPr>
            <a:normAutofit/>
          </a:bodyPr>
          <a:lstStyle/>
          <a:p>
            <a:r>
              <a:rPr lang="en-US" sz="2400" dirty="0" smtClean="0"/>
              <a:t>Calculate the percent increase of terrestrial alien species from the 1930’s – 1990’s.</a:t>
            </a:r>
          </a:p>
          <a:p>
            <a:r>
              <a:rPr lang="en-US" sz="2400" dirty="0" smtClean="0"/>
              <a:t>Read the graph and find the number of species in 1990’s  &amp; 1930’s.</a:t>
            </a:r>
          </a:p>
          <a:p>
            <a:pPr marL="0" indent="0">
              <a:buNone/>
            </a:pPr>
            <a:r>
              <a:rPr lang="en-US" sz="2400" dirty="0" smtClean="0"/>
              <a:t>1990’s = 1600 species</a:t>
            </a:r>
          </a:p>
          <a:p>
            <a:pPr marL="0" indent="0">
              <a:buNone/>
            </a:pPr>
            <a:r>
              <a:rPr lang="en-US" sz="2400" dirty="0" smtClean="0"/>
              <a:t>1930’s = 700 species</a:t>
            </a:r>
          </a:p>
          <a:p>
            <a:pPr marL="0" indent="0">
              <a:buNone/>
            </a:pPr>
            <a:r>
              <a:rPr lang="en-US" sz="2400" dirty="0" smtClean="0"/>
              <a:t>1600 – 700 = 900 species</a:t>
            </a:r>
          </a:p>
          <a:p>
            <a:pPr marL="0" indent="0">
              <a:buNone/>
            </a:pPr>
            <a:r>
              <a:rPr lang="en-US" sz="2400" u="sng" dirty="0" smtClean="0"/>
              <a:t>900</a:t>
            </a:r>
            <a:r>
              <a:rPr lang="en-US" sz="2400" dirty="0" smtClean="0"/>
              <a:t> species = 1.28</a:t>
            </a:r>
          </a:p>
          <a:p>
            <a:pPr marL="0" indent="0">
              <a:buNone/>
            </a:pPr>
            <a:r>
              <a:rPr lang="en-US" sz="2400" dirty="0" smtClean="0"/>
              <a:t>700 species</a:t>
            </a:r>
          </a:p>
          <a:p>
            <a:pPr marL="0" indent="0">
              <a:buNone/>
            </a:pPr>
            <a:r>
              <a:rPr lang="en-US" sz="2400" dirty="0" smtClean="0"/>
              <a:t>1.28 x 100% = </a:t>
            </a:r>
            <a:r>
              <a:rPr lang="en-US" sz="2400" b="1" dirty="0" smtClean="0"/>
              <a:t>128% increase in alien species.</a:t>
            </a:r>
            <a:endParaRPr lang="en-US" sz="2400" b="1" dirty="0"/>
          </a:p>
        </p:txBody>
      </p:sp>
      <p:pic>
        <p:nvPicPr>
          <p:cNvPr id="4" name="Picture 3" descr="figure_18_10"/>
          <p:cNvPicPr/>
          <p:nvPr/>
        </p:nvPicPr>
        <p:blipFill rotWithShape="1">
          <a:blip r:embed="rId2" cstate="print">
            <a:extLst>
              <a:ext uri="{28A0092B-C50C-407E-A947-70E740481C1C}">
                <a14:useLocalDpi xmlns:a14="http://schemas.microsoft.com/office/drawing/2010/main" xmlns="" val="0"/>
              </a:ext>
            </a:extLst>
          </a:blip>
          <a:srcRect r="62660"/>
          <a:stretch/>
        </p:blipFill>
        <p:spPr bwMode="auto">
          <a:xfrm>
            <a:off x="304800" y="1143000"/>
            <a:ext cx="2219325" cy="3197225"/>
          </a:xfrm>
          <a:prstGeom prst="rect">
            <a:avLst/>
          </a:prstGeom>
          <a:noFill/>
          <a:ln>
            <a:noFill/>
          </a:ln>
          <a:effectLst/>
          <a:extLst>
            <a:ext uri="{53640926-AAD7-44D8-BBD7-CCE9431645EC}">
              <a14:shadowObscured xmlns:a14="http://schemas.microsoft.com/office/drawing/2010/main" xmlns=""/>
            </a:ext>
          </a:extLst>
        </p:spPr>
      </p:pic>
    </p:spTree>
    <p:extLst>
      <p:ext uri="{BB962C8B-B14F-4D97-AF65-F5344CB8AC3E}">
        <p14:creationId xmlns:p14="http://schemas.microsoft.com/office/powerpoint/2010/main" xmlns="" val="37695358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txBody>
          <a:bodyPr/>
          <a:lstStyle/>
          <a:p>
            <a:r>
              <a:rPr lang="en-US" dirty="0" smtClean="0"/>
              <a:t>CH 19 Quantitative Skills</a:t>
            </a:r>
            <a:endParaRPr lang="en-US" dirty="0"/>
          </a:p>
        </p:txBody>
      </p:sp>
      <p:sp>
        <p:nvSpPr>
          <p:cNvPr id="3" name="Content Placeholder 2"/>
          <p:cNvSpPr>
            <a:spLocks noGrp="1"/>
          </p:cNvSpPr>
          <p:nvPr>
            <p:ph idx="1"/>
          </p:nvPr>
        </p:nvSpPr>
        <p:spPr>
          <a:xfrm>
            <a:off x="0" y="838200"/>
            <a:ext cx="9144000" cy="5029200"/>
          </a:xfrm>
        </p:spPr>
        <p:txBody>
          <a:bodyPr>
            <a:normAutofit/>
          </a:bodyPr>
          <a:lstStyle/>
          <a:p>
            <a:r>
              <a:rPr lang="en-US" sz="2400" dirty="0" smtClean="0"/>
              <a:t>In recent years many scientific studies have shown the relationship between the global mean atmospheric temperature at Earth’s surface and rising sea levels. The increase in the global mean atmospheric temperature during the past two hundred years have been accompanied by a gradual increase in sea level.  The average rate of increase in sea level over the past 200 years is 2.5 mm/yr.</a:t>
            </a:r>
          </a:p>
          <a:p>
            <a:r>
              <a:rPr lang="en-US" sz="2400" dirty="0" smtClean="0"/>
              <a:t>Calculate the expected increase in sea level, in meters, for 10years, 100 years, 200 years.</a:t>
            </a:r>
          </a:p>
          <a:p>
            <a:r>
              <a:rPr lang="en-US" sz="2400" dirty="0" smtClean="0"/>
              <a:t>10 years:  2.5 mm/</a:t>
            </a:r>
            <a:r>
              <a:rPr lang="en-US" sz="2400" dirty="0" err="1" smtClean="0"/>
              <a:t>yr</a:t>
            </a:r>
            <a:r>
              <a:rPr lang="en-US" sz="2400" dirty="0" smtClean="0"/>
              <a:t> x 10 years = 25 mm = .025 m</a:t>
            </a:r>
          </a:p>
          <a:p>
            <a:r>
              <a:rPr lang="en-US" sz="2400" dirty="0" smtClean="0"/>
              <a:t>100 years: </a:t>
            </a:r>
            <a:r>
              <a:rPr lang="en-US" sz="2400" dirty="0"/>
              <a:t>2.5 mm/</a:t>
            </a:r>
            <a:r>
              <a:rPr lang="en-US" sz="2400" dirty="0" err="1"/>
              <a:t>yr</a:t>
            </a:r>
            <a:r>
              <a:rPr lang="en-US" sz="2400" dirty="0"/>
              <a:t> x </a:t>
            </a:r>
            <a:r>
              <a:rPr lang="en-US" sz="2400" dirty="0" smtClean="0"/>
              <a:t>100 </a:t>
            </a:r>
            <a:r>
              <a:rPr lang="en-US" sz="2400" dirty="0"/>
              <a:t>years = </a:t>
            </a:r>
            <a:r>
              <a:rPr lang="en-US" sz="2400" dirty="0" smtClean="0"/>
              <a:t>250 </a:t>
            </a:r>
            <a:r>
              <a:rPr lang="en-US" sz="2400" dirty="0"/>
              <a:t>mm = </a:t>
            </a:r>
            <a:r>
              <a:rPr lang="en-US" sz="2400" dirty="0" smtClean="0"/>
              <a:t>0.25 m</a:t>
            </a:r>
          </a:p>
          <a:p>
            <a:r>
              <a:rPr lang="en-US" sz="2400" dirty="0" smtClean="0"/>
              <a:t>200 years:</a:t>
            </a:r>
            <a:r>
              <a:rPr lang="en-US" sz="2400" dirty="0"/>
              <a:t>2.5 mm/</a:t>
            </a:r>
            <a:r>
              <a:rPr lang="en-US" sz="2400" dirty="0" err="1"/>
              <a:t>yr</a:t>
            </a:r>
            <a:r>
              <a:rPr lang="en-US" sz="2400" dirty="0"/>
              <a:t> x </a:t>
            </a:r>
            <a:r>
              <a:rPr lang="en-US" sz="2400" dirty="0" smtClean="0"/>
              <a:t>200 </a:t>
            </a:r>
            <a:r>
              <a:rPr lang="en-US" sz="2400" dirty="0"/>
              <a:t>years = </a:t>
            </a:r>
            <a:r>
              <a:rPr lang="en-US" sz="2400" dirty="0" smtClean="0"/>
              <a:t>500 </a:t>
            </a:r>
            <a:r>
              <a:rPr lang="en-US" sz="2400" dirty="0"/>
              <a:t>mm = </a:t>
            </a:r>
            <a:r>
              <a:rPr lang="en-US" sz="2400" dirty="0" smtClean="0"/>
              <a:t>.5 </a:t>
            </a:r>
            <a:r>
              <a:rPr lang="en-US" sz="2400" dirty="0"/>
              <a:t>m</a:t>
            </a:r>
          </a:p>
          <a:p>
            <a:endParaRPr lang="en-US" sz="2400" dirty="0"/>
          </a:p>
          <a:p>
            <a:endParaRPr lang="en-US" sz="2400" dirty="0"/>
          </a:p>
        </p:txBody>
      </p:sp>
    </p:spTree>
    <p:extLst>
      <p:ext uri="{BB962C8B-B14F-4D97-AF65-F5344CB8AC3E}">
        <p14:creationId xmlns:p14="http://schemas.microsoft.com/office/powerpoint/2010/main" xmlns="" val="206285752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8473"/>
            <a:ext cx="5181600" cy="1048327"/>
          </a:xfrm>
        </p:spPr>
        <p:txBody>
          <a:bodyPr>
            <a:normAutofit fontScale="90000"/>
          </a:bodyPr>
          <a:lstStyle/>
          <a:p>
            <a:r>
              <a:rPr lang="en-US" dirty="0" smtClean="0"/>
              <a:t>Figure 19.13 Page 530 ESBK</a:t>
            </a:r>
            <a:endParaRPr lang="en-US" dirty="0"/>
          </a:p>
        </p:txBody>
      </p:sp>
      <p:sp>
        <p:nvSpPr>
          <p:cNvPr id="3" name="Content Placeholder 2"/>
          <p:cNvSpPr>
            <a:spLocks noGrp="1"/>
          </p:cNvSpPr>
          <p:nvPr>
            <p:ph idx="1"/>
          </p:nvPr>
        </p:nvSpPr>
        <p:spPr>
          <a:xfrm>
            <a:off x="4953000" y="-10211"/>
            <a:ext cx="4191000" cy="3286812"/>
          </a:xfrm>
        </p:spPr>
        <p:txBody>
          <a:bodyPr>
            <a:normAutofit/>
          </a:bodyPr>
          <a:lstStyle/>
          <a:p>
            <a:r>
              <a:rPr lang="en-US" sz="2800" dirty="0" smtClean="0"/>
              <a:t>Use the graph to determine the net change in atmospheric Carbon Dioxide concentration between 100,000 years ago and present day levels.</a:t>
            </a:r>
            <a:endParaRPr lang="en-US" sz="2800" dirty="0"/>
          </a:p>
        </p:txBody>
      </p:sp>
      <p:pic>
        <p:nvPicPr>
          <p:cNvPr id="4" name="Picture 2" descr="figure_19_13"/>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6200" y="990600"/>
            <a:ext cx="4876800" cy="237941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5" name="TextBox 4"/>
          <p:cNvSpPr txBox="1"/>
          <p:nvPr/>
        </p:nvSpPr>
        <p:spPr>
          <a:xfrm>
            <a:off x="76200" y="3505200"/>
            <a:ext cx="9067800" cy="3046988"/>
          </a:xfrm>
          <a:prstGeom prst="rect">
            <a:avLst/>
          </a:prstGeom>
          <a:noFill/>
        </p:spPr>
        <p:txBody>
          <a:bodyPr wrap="square" rtlCol="0">
            <a:spAutoFit/>
          </a:bodyPr>
          <a:lstStyle/>
          <a:p>
            <a:r>
              <a:rPr lang="en-US" sz="2400" dirty="0" smtClean="0"/>
              <a:t>Read the graph to find the CO</a:t>
            </a:r>
            <a:r>
              <a:rPr lang="en-US" sz="2400" baseline="-25000" dirty="0" smtClean="0"/>
              <a:t>2</a:t>
            </a:r>
            <a:r>
              <a:rPr lang="en-US" sz="2400" dirty="0" smtClean="0"/>
              <a:t> levels for 100,000 years ago and for the present day.</a:t>
            </a:r>
          </a:p>
          <a:p>
            <a:r>
              <a:rPr lang="en-US" sz="2400" dirty="0" smtClean="0"/>
              <a:t>100,000 years ago: CO</a:t>
            </a:r>
            <a:r>
              <a:rPr lang="en-US" sz="2400" baseline="-25000" dirty="0" smtClean="0"/>
              <a:t>2</a:t>
            </a:r>
            <a:r>
              <a:rPr lang="en-US" sz="2400" dirty="0" smtClean="0"/>
              <a:t> levels were about 230 ppm</a:t>
            </a:r>
          </a:p>
          <a:p>
            <a:r>
              <a:rPr lang="en-US" sz="2400" dirty="0" smtClean="0"/>
              <a:t>Present day: CO</a:t>
            </a:r>
            <a:r>
              <a:rPr lang="en-US" sz="2400" baseline="-25000" dirty="0" smtClean="0"/>
              <a:t>2</a:t>
            </a:r>
            <a:r>
              <a:rPr lang="en-US" sz="2400" dirty="0" smtClean="0"/>
              <a:t> levels are about 390 ppm</a:t>
            </a:r>
          </a:p>
          <a:p>
            <a:r>
              <a:rPr lang="en-US" sz="2400" dirty="0" smtClean="0"/>
              <a:t>Then subtract that quantity for 100,000 years ago from the present day quantity.</a:t>
            </a:r>
          </a:p>
          <a:p>
            <a:r>
              <a:rPr lang="en-US" sz="2400" dirty="0" smtClean="0"/>
              <a:t>390 ppm – 230 ppm = </a:t>
            </a:r>
            <a:r>
              <a:rPr lang="en-US" sz="2400" b="1" dirty="0" smtClean="0"/>
              <a:t>160 ppm increase of [CO</a:t>
            </a:r>
            <a:r>
              <a:rPr lang="en-US" sz="2400" b="1" baseline="-25000" dirty="0" smtClean="0"/>
              <a:t>2</a:t>
            </a:r>
            <a:r>
              <a:rPr lang="en-US" sz="2400" b="1" dirty="0" smtClean="0"/>
              <a:t>] </a:t>
            </a:r>
            <a:r>
              <a:rPr lang="en-US" sz="2400" dirty="0" smtClean="0"/>
              <a:t>over that past 100,000 years.</a:t>
            </a:r>
            <a:endParaRPr lang="en-US" sz="2400" dirty="0"/>
          </a:p>
        </p:txBody>
      </p:sp>
    </p:spTree>
    <p:extLst>
      <p:ext uri="{BB962C8B-B14F-4D97-AF65-F5344CB8AC3E}">
        <p14:creationId xmlns:p14="http://schemas.microsoft.com/office/powerpoint/2010/main" xmlns="" val="123060606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 20 – No Math!  </a:t>
            </a:r>
            <a:r>
              <a:rPr lang="en-US" dirty="0" smtClean="0">
                <a:sym typeface="Wingdings" pitchFamily="2" charset="2"/>
              </a:rPr>
              <a:t></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xmlns="" val="4504675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fontScale="90000"/>
          </a:bodyPr>
          <a:lstStyle/>
          <a:p>
            <a:r>
              <a:rPr lang="en-US" dirty="0" smtClean="0"/>
              <a:t>Step 1: Round the number &amp; do scientific notation  </a:t>
            </a:r>
            <a:r>
              <a:rPr lang="en-US" b="1" dirty="0" smtClean="0"/>
              <a:t>Goal: 1.2 x 10</a:t>
            </a:r>
            <a:r>
              <a:rPr lang="en-US" b="1" baseline="30000" dirty="0" smtClean="0"/>
              <a:t>7 </a:t>
            </a:r>
            <a:r>
              <a:rPr lang="en-US" b="1" dirty="0" smtClean="0"/>
              <a:t>ha</a:t>
            </a:r>
            <a:endParaRPr lang="en-US" b="1" dirty="0"/>
          </a:p>
        </p:txBody>
      </p:sp>
      <p:sp>
        <p:nvSpPr>
          <p:cNvPr id="3" name="Content Placeholder 2"/>
          <p:cNvSpPr>
            <a:spLocks noGrp="1"/>
          </p:cNvSpPr>
          <p:nvPr>
            <p:ph idx="1"/>
          </p:nvPr>
        </p:nvSpPr>
        <p:spPr>
          <a:xfrm>
            <a:off x="0" y="1295400"/>
            <a:ext cx="9144000" cy="4830763"/>
          </a:xfrm>
        </p:spPr>
        <p:txBody>
          <a:bodyPr>
            <a:normAutofit/>
          </a:bodyPr>
          <a:lstStyle/>
          <a:p>
            <a:pPr marL="0" indent="0">
              <a:buNone/>
            </a:pPr>
            <a:r>
              <a:rPr lang="en-US" sz="2800" b="1" dirty="0" smtClean="0"/>
              <a:t>New Jersey: </a:t>
            </a:r>
            <a:r>
              <a:rPr lang="en-US" sz="2800" dirty="0" smtClean="0"/>
              <a:t>(8,700mi</a:t>
            </a:r>
            <a:r>
              <a:rPr lang="en-US" sz="2800" baseline="30000" dirty="0" smtClean="0"/>
              <a:t>2</a:t>
            </a:r>
            <a:r>
              <a:rPr lang="en-US" sz="2800" dirty="0" smtClean="0"/>
              <a:t>) (640 acres/ mi</a:t>
            </a:r>
            <a:r>
              <a:rPr lang="en-US" sz="2800" baseline="30000" dirty="0" smtClean="0"/>
              <a:t>2</a:t>
            </a:r>
            <a:r>
              <a:rPr lang="en-US" sz="2800" dirty="0" smtClean="0"/>
              <a:t>) = 5.6 x 10</a:t>
            </a:r>
            <a:r>
              <a:rPr lang="en-US" sz="2800" baseline="30000" dirty="0" smtClean="0"/>
              <a:t>6</a:t>
            </a:r>
            <a:r>
              <a:rPr lang="en-US" sz="2800" dirty="0" smtClean="0"/>
              <a:t> acres</a:t>
            </a:r>
          </a:p>
          <a:p>
            <a:r>
              <a:rPr lang="en-US" sz="2800" dirty="0" smtClean="0"/>
              <a:t>5.6 x10</a:t>
            </a:r>
            <a:r>
              <a:rPr lang="en-US" sz="2800" baseline="30000" dirty="0" smtClean="0"/>
              <a:t>6</a:t>
            </a:r>
            <a:r>
              <a:rPr lang="en-US" sz="2800" dirty="0" smtClean="0"/>
              <a:t> acres ( 1 ha /2.5 acres) = 2.3 x 10</a:t>
            </a:r>
            <a:r>
              <a:rPr lang="en-US" sz="2800" baseline="30000" dirty="0" smtClean="0"/>
              <a:t>6</a:t>
            </a:r>
            <a:r>
              <a:rPr lang="en-US" sz="2800" dirty="0" smtClean="0"/>
              <a:t> ha</a:t>
            </a:r>
          </a:p>
          <a:p>
            <a:pPr marL="0" indent="0">
              <a:buNone/>
            </a:pPr>
            <a:endParaRPr lang="en-US" sz="2800" dirty="0" smtClean="0"/>
          </a:p>
          <a:p>
            <a:pPr marL="0" indent="0">
              <a:buNone/>
            </a:pPr>
            <a:r>
              <a:rPr lang="en-US" sz="2800" b="1" dirty="0" smtClean="0"/>
              <a:t>Virginia:</a:t>
            </a:r>
            <a:r>
              <a:rPr lang="en-US" sz="2800" dirty="0" smtClean="0"/>
              <a:t> (42,700 mi</a:t>
            </a:r>
            <a:r>
              <a:rPr lang="en-US" sz="2800" baseline="30000" dirty="0" smtClean="0"/>
              <a:t>2</a:t>
            </a:r>
            <a:r>
              <a:rPr lang="en-US" sz="2800" dirty="0" smtClean="0"/>
              <a:t>)(640acres/mi</a:t>
            </a:r>
            <a:r>
              <a:rPr lang="en-US" sz="2800" baseline="30000" dirty="0" smtClean="0"/>
              <a:t>2</a:t>
            </a:r>
            <a:r>
              <a:rPr lang="en-US" sz="2800" dirty="0" smtClean="0"/>
              <a:t>) = 2.7 x 10 </a:t>
            </a:r>
            <a:r>
              <a:rPr lang="en-US" sz="2800" baseline="30000" dirty="0" smtClean="0"/>
              <a:t>7</a:t>
            </a:r>
            <a:r>
              <a:rPr lang="en-US" sz="2800" dirty="0" smtClean="0"/>
              <a:t> acres</a:t>
            </a:r>
          </a:p>
          <a:p>
            <a:r>
              <a:rPr lang="en-US" sz="2800" dirty="0" smtClean="0"/>
              <a:t>2.7 x 10</a:t>
            </a:r>
            <a:r>
              <a:rPr lang="en-US" sz="2800" baseline="30000" dirty="0" smtClean="0"/>
              <a:t>7</a:t>
            </a:r>
            <a:r>
              <a:rPr lang="en-US" sz="2800" dirty="0" smtClean="0"/>
              <a:t> acres ( 1 ha/2.5 acres) = 1.1 x 10 </a:t>
            </a:r>
            <a:r>
              <a:rPr lang="en-US" sz="2800" baseline="30000" dirty="0" smtClean="0"/>
              <a:t>7</a:t>
            </a:r>
            <a:r>
              <a:rPr lang="en-US" sz="2800" dirty="0" smtClean="0"/>
              <a:t> ha</a:t>
            </a:r>
          </a:p>
          <a:p>
            <a:pPr marL="0" indent="0">
              <a:buNone/>
            </a:pPr>
            <a:endParaRPr lang="en-US" sz="2800" dirty="0" smtClean="0"/>
          </a:p>
          <a:p>
            <a:pPr marL="0" indent="0">
              <a:buNone/>
            </a:pPr>
            <a:r>
              <a:rPr lang="en-US" sz="2800" b="1" dirty="0" smtClean="0"/>
              <a:t>Texas: </a:t>
            </a:r>
            <a:r>
              <a:rPr lang="en-US" sz="2800" dirty="0" smtClean="0"/>
              <a:t>(268,600 mi</a:t>
            </a:r>
            <a:r>
              <a:rPr lang="en-US" sz="2800" baseline="30000" dirty="0" smtClean="0"/>
              <a:t>2</a:t>
            </a:r>
            <a:r>
              <a:rPr lang="en-US" sz="2800" dirty="0" smtClean="0"/>
              <a:t>) (640 acres/mi</a:t>
            </a:r>
            <a:r>
              <a:rPr lang="en-US" sz="2800" baseline="30000" dirty="0" smtClean="0"/>
              <a:t>2</a:t>
            </a:r>
            <a:r>
              <a:rPr lang="en-US" sz="2800" dirty="0" smtClean="0"/>
              <a:t>) = 1.7 x 10</a:t>
            </a:r>
            <a:r>
              <a:rPr lang="en-US" sz="2800" baseline="30000" dirty="0" smtClean="0"/>
              <a:t>8</a:t>
            </a:r>
            <a:r>
              <a:rPr lang="en-US" sz="2800" dirty="0" smtClean="0"/>
              <a:t> acres</a:t>
            </a:r>
          </a:p>
          <a:p>
            <a:r>
              <a:rPr lang="en-US" sz="2800" dirty="0" smtClean="0"/>
              <a:t>1.7 x 10</a:t>
            </a:r>
            <a:r>
              <a:rPr lang="en-US" sz="2800" baseline="30000" dirty="0" smtClean="0"/>
              <a:t>8</a:t>
            </a:r>
            <a:r>
              <a:rPr lang="en-US" sz="2800" dirty="0" smtClean="0"/>
              <a:t> acres x (1 ha/2.5 acres) = 6.8 x 10</a:t>
            </a:r>
            <a:r>
              <a:rPr lang="en-US" sz="2800" baseline="30000" dirty="0" smtClean="0"/>
              <a:t>7</a:t>
            </a:r>
            <a:r>
              <a:rPr lang="en-US" sz="2800" dirty="0" smtClean="0"/>
              <a:t> ha</a:t>
            </a:r>
          </a:p>
          <a:p>
            <a:pPr marL="0" indent="0">
              <a:buNone/>
            </a:pPr>
            <a:r>
              <a:rPr lang="en-US" sz="2800" b="1" dirty="0" smtClean="0"/>
              <a:t>Virginia is closest to 1.2 x 10</a:t>
            </a:r>
            <a:r>
              <a:rPr lang="en-US" sz="2800" b="1" baseline="30000" dirty="0" smtClean="0"/>
              <a:t>7</a:t>
            </a:r>
            <a:r>
              <a:rPr lang="en-US" sz="2800" b="1" dirty="0" smtClean="0"/>
              <a:t> ha</a:t>
            </a:r>
          </a:p>
          <a:p>
            <a:pPr marL="0" indent="0">
              <a:buNone/>
            </a:pPr>
            <a:endParaRPr lang="en-US" sz="2800" dirty="0" smtClean="0"/>
          </a:p>
          <a:p>
            <a:endParaRPr lang="en-US" sz="2800" dirty="0" smtClean="0"/>
          </a:p>
          <a:p>
            <a:endParaRPr lang="en-US" sz="2800" dirty="0"/>
          </a:p>
        </p:txBody>
      </p:sp>
    </p:spTree>
    <p:extLst>
      <p:ext uri="{BB962C8B-B14F-4D97-AF65-F5344CB8AC3E}">
        <p14:creationId xmlns:p14="http://schemas.microsoft.com/office/powerpoint/2010/main" xmlns="" val="25423764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19200"/>
          </a:xfrm>
        </p:spPr>
        <p:txBody>
          <a:bodyPr>
            <a:normAutofit fontScale="90000"/>
          </a:bodyPr>
          <a:lstStyle/>
          <a:p>
            <a:r>
              <a:rPr lang="en-US" dirty="0" smtClean="0"/>
              <a:t>CH 2  Overall efficiency of converting Uranium – 235 into fluorescent light.</a:t>
            </a:r>
            <a:endParaRPr lang="en-US" dirty="0"/>
          </a:p>
        </p:txBody>
      </p:sp>
      <p:sp>
        <p:nvSpPr>
          <p:cNvPr id="3" name="Content Placeholder 2"/>
          <p:cNvSpPr>
            <a:spLocks noGrp="1"/>
          </p:cNvSpPr>
          <p:nvPr>
            <p:ph idx="1"/>
          </p:nvPr>
        </p:nvSpPr>
        <p:spPr>
          <a:xfrm>
            <a:off x="0" y="1143000"/>
            <a:ext cx="9144000" cy="4983163"/>
          </a:xfrm>
        </p:spPr>
        <p:txBody>
          <a:bodyPr>
            <a:normAutofit lnSpcReduction="10000"/>
          </a:bodyPr>
          <a:lstStyle/>
          <a:p>
            <a:r>
              <a:rPr lang="en-US" sz="2800" dirty="0" smtClean="0"/>
              <a:t>The </a:t>
            </a:r>
            <a:r>
              <a:rPr lang="en-US" sz="2800" dirty="0"/>
              <a:t>a</a:t>
            </a:r>
            <a:r>
              <a:rPr lang="en-US" sz="2800" dirty="0" smtClean="0"/>
              <a:t>tomic number of uranium – 235 is 92, its half – life is 704 million years and the radioactive decay of 1kg of </a:t>
            </a:r>
            <a:r>
              <a:rPr lang="en-US" sz="2800" baseline="30000" dirty="0" smtClean="0"/>
              <a:t>235</a:t>
            </a:r>
            <a:r>
              <a:rPr lang="en-US" sz="2800" dirty="0" smtClean="0"/>
              <a:t>U releases 6.7 x 10</a:t>
            </a:r>
            <a:r>
              <a:rPr lang="en-US" sz="2800" baseline="30000" dirty="0" smtClean="0"/>
              <a:t>13</a:t>
            </a:r>
            <a:r>
              <a:rPr lang="en-US" sz="2800" dirty="0" smtClean="0"/>
              <a:t> J.  Radioactive material must be stored in a sage container or buried deep underground until its radiation output drops to a safe level. Generally it is considered “safe” after 10 half – lives.</a:t>
            </a:r>
          </a:p>
          <a:p>
            <a:r>
              <a:rPr lang="en-US" sz="2800" dirty="0" smtClean="0"/>
              <a:t>Assume that a nuclear power plant can convert energy from </a:t>
            </a:r>
            <a:r>
              <a:rPr lang="en-US" sz="2800" baseline="30000" dirty="0" smtClean="0"/>
              <a:t>235</a:t>
            </a:r>
            <a:r>
              <a:rPr lang="en-US" sz="2800" dirty="0" smtClean="0"/>
              <a:t>U into electricity with an efficiency of 35%, the electrical transmission lines operate at 90% efficiency and </a:t>
            </a:r>
            <a:r>
              <a:rPr lang="en-US" sz="2800" dirty="0"/>
              <a:t>f</a:t>
            </a:r>
            <a:r>
              <a:rPr lang="en-US" sz="2800" dirty="0" smtClean="0"/>
              <a:t>luorescent lights operate at 22% efficiency.</a:t>
            </a:r>
          </a:p>
          <a:p>
            <a:r>
              <a:rPr lang="en-US" sz="2800" dirty="0" smtClean="0"/>
              <a:t>What is the overall efficiency of converting the energy of </a:t>
            </a:r>
            <a:r>
              <a:rPr lang="en-US" sz="2800" baseline="30000" dirty="0" smtClean="0"/>
              <a:t>235</a:t>
            </a:r>
            <a:r>
              <a:rPr lang="en-US" sz="2800" dirty="0" smtClean="0"/>
              <a:t>U into fluorescent light?</a:t>
            </a:r>
            <a:endParaRPr lang="en-US" sz="2800" dirty="0"/>
          </a:p>
        </p:txBody>
      </p:sp>
    </p:spTree>
    <p:extLst>
      <p:ext uri="{BB962C8B-B14F-4D97-AF65-F5344CB8AC3E}">
        <p14:creationId xmlns:p14="http://schemas.microsoft.com/office/powerpoint/2010/main" xmlns="" val="34401970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p:spPr>
        <p:txBody>
          <a:bodyPr>
            <a:normAutofit fontScale="90000"/>
          </a:bodyPr>
          <a:lstStyle/>
          <a:p>
            <a:r>
              <a:rPr lang="en-US" dirty="0" smtClean="0"/>
              <a:t>.35 x 0.90 x 0.22 = 0.069 or 6.9% efficiency</a:t>
            </a:r>
            <a:endParaRPr lang="en-US" dirty="0"/>
          </a:p>
        </p:txBody>
      </p:sp>
      <p:sp>
        <p:nvSpPr>
          <p:cNvPr id="3" name="Content Placeholder 2"/>
          <p:cNvSpPr>
            <a:spLocks noGrp="1"/>
          </p:cNvSpPr>
          <p:nvPr>
            <p:ph idx="1"/>
          </p:nvPr>
        </p:nvSpPr>
        <p:spPr>
          <a:xfrm>
            <a:off x="0" y="1295400"/>
            <a:ext cx="9144000" cy="4830763"/>
          </a:xfrm>
        </p:spPr>
        <p:txBody>
          <a:bodyPr/>
          <a:lstStyle/>
          <a:p>
            <a:r>
              <a:rPr lang="en-US" dirty="0" smtClean="0"/>
              <a:t>How much energy from 1 kg of </a:t>
            </a:r>
            <a:r>
              <a:rPr lang="en-US" baseline="30000" dirty="0" smtClean="0"/>
              <a:t>235</a:t>
            </a:r>
            <a:r>
              <a:rPr lang="en-US" dirty="0" smtClean="0"/>
              <a:t>U is converted into fluorescent light?</a:t>
            </a:r>
          </a:p>
          <a:p>
            <a:r>
              <a:rPr lang="en-US" dirty="0" smtClean="0"/>
              <a:t>8.9 x 10</a:t>
            </a:r>
            <a:r>
              <a:rPr lang="en-US" baseline="30000" dirty="0" smtClean="0"/>
              <a:t>13</a:t>
            </a:r>
            <a:r>
              <a:rPr lang="en-US" dirty="0" smtClean="0"/>
              <a:t> joules/kg x 0.069 (1  kg U- 235) = </a:t>
            </a:r>
          </a:p>
          <a:p>
            <a:pPr marL="0" indent="0">
              <a:buNone/>
            </a:pPr>
            <a:r>
              <a:rPr lang="en-US" dirty="0" smtClean="0"/>
              <a:t> 6.2 x 10</a:t>
            </a:r>
            <a:r>
              <a:rPr lang="en-US" baseline="30000" dirty="0" smtClean="0"/>
              <a:t>12</a:t>
            </a:r>
            <a:r>
              <a:rPr lang="en-US" dirty="0" smtClean="0"/>
              <a:t> joules</a:t>
            </a:r>
          </a:p>
          <a:p>
            <a:r>
              <a:rPr lang="en-US" dirty="0" smtClean="0"/>
              <a:t>How long would it take for the radiation form a sample of </a:t>
            </a:r>
            <a:r>
              <a:rPr lang="en-US" baseline="30000" dirty="0" smtClean="0"/>
              <a:t>235</a:t>
            </a:r>
            <a:r>
              <a:rPr lang="en-US" dirty="0" smtClean="0"/>
              <a:t> U to reach a safe level?</a:t>
            </a:r>
          </a:p>
          <a:p>
            <a:pPr marL="0" indent="0">
              <a:buNone/>
            </a:pPr>
            <a:r>
              <a:rPr lang="en-US" dirty="0" smtClean="0"/>
              <a:t>10 half-lives x 704 million year/ half-life = 7.04  x 10</a:t>
            </a:r>
            <a:r>
              <a:rPr lang="en-US" baseline="30000" dirty="0" smtClean="0"/>
              <a:t>9</a:t>
            </a:r>
            <a:r>
              <a:rPr lang="en-US" dirty="0" smtClean="0"/>
              <a:t> years</a:t>
            </a:r>
            <a:endParaRPr lang="en-US" dirty="0"/>
          </a:p>
        </p:txBody>
      </p:sp>
    </p:spTree>
    <p:extLst>
      <p:ext uri="{BB962C8B-B14F-4D97-AF65-F5344CB8AC3E}">
        <p14:creationId xmlns:p14="http://schemas.microsoft.com/office/powerpoint/2010/main" xmlns="" val="12948880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txBody>
          <a:bodyPr>
            <a:normAutofit fontScale="90000"/>
          </a:bodyPr>
          <a:lstStyle/>
          <a:p>
            <a:r>
              <a:rPr lang="en-US" dirty="0" smtClean="0"/>
              <a:t>CH3 Energy Transfer through Trophic Levels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948664327"/>
              </p:ext>
            </p:extLst>
          </p:nvPr>
        </p:nvGraphicFramePr>
        <p:xfrm>
          <a:off x="457200" y="2652778"/>
          <a:ext cx="8229600" cy="2392680"/>
        </p:xfrm>
        <a:graphic>
          <a:graphicData uri="http://schemas.openxmlformats.org/drawingml/2006/table">
            <a:tbl>
              <a:tblPr firstRow="1" bandRow="1">
                <a:tableStyleId>{5C22544A-7EE6-4342-B048-85BDC9FD1C3A}</a:tableStyleId>
              </a:tblPr>
              <a:tblGrid>
                <a:gridCol w="2743200"/>
                <a:gridCol w="2743200"/>
                <a:gridCol w="1371600"/>
                <a:gridCol w="1371600"/>
              </a:tblGrid>
              <a:tr h="370840">
                <a:tc>
                  <a:txBody>
                    <a:bodyPr/>
                    <a:lstStyle/>
                    <a:p>
                      <a:r>
                        <a:rPr lang="en-US" dirty="0" smtClean="0"/>
                        <a:t>Between Trophic Levels</a:t>
                      </a:r>
                      <a:endParaRPr lang="en-US" dirty="0"/>
                    </a:p>
                  </a:txBody>
                  <a:tcPr/>
                </a:tc>
                <a:tc>
                  <a:txBody>
                    <a:bodyPr/>
                    <a:lstStyle/>
                    <a:p>
                      <a:r>
                        <a:rPr lang="en-US" dirty="0" smtClean="0"/>
                        <a:t>Percentage of Energy Efficiency</a:t>
                      </a:r>
                      <a:endParaRPr lang="en-US" dirty="0"/>
                    </a:p>
                  </a:txBody>
                  <a:tcPr/>
                </a:tc>
                <a:tc gridSpan="2">
                  <a:txBody>
                    <a:bodyPr/>
                    <a:lstStyle/>
                    <a:p>
                      <a:r>
                        <a:rPr lang="en-US" dirty="0" smtClean="0"/>
                        <a:t>Energy in kcals that moves to the next trophic level?</a:t>
                      </a:r>
                      <a:endParaRPr lang="en-US" dirty="0"/>
                    </a:p>
                  </a:txBody>
                  <a:tcPr/>
                </a:tc>
                <a:tc hMerge="1">
                  <a:txBody>
                    <a:bodyPr/>
                    <a:lstStyle/>
                    <a:p>
                      <a:endParaRPr lang="en-US"/>
                    </a:p>
                  </a:txBody>
                  <a:tcPr/>
                </a:tc>
              </a:tr>
              <a:tr h="370840">
                <a:tc>
                  <a:txBody>
                    <a:bodyPr/>
                    <a:lstStyle/>
                    <a:p>
                      <a:endParaRPr lang="en-US" dirty="0"/>
                    </a:p>
                  </a:txBody>
                  <a:tcPr/>
                </a:tc>
                <a:tc>
                  <a:txBody>
                    <a:bodyPr/>
                    <a:lstStyle/>
                    <a:p>
                      <a:endParaRPr lang="en-US"/>
                    </a:p>
                  </a:txBody>
                  <a:tcPr/>
                </a:tc>
                <a:tc>
                  <a:txBody>
                    <a:bodyPr/>
                    <a:lstStyle/>
                    <a:p>
                      <a:r>
                        <a:rPr lang="en-US" dirty="0" smtClean="0"/>
                        <a:t>Calculation</a:t>
                      </a:r>
                      <a:endParaRPr lang="en-US" dirty="0"/>
                    </a:p>
                  </a:txBody>
                  <a:tcPr/>
                </a:tc>
                <a:tc>
                  <a:txBody>
                    <a:bodyPr/>
                    <a:lstStyle/>
                    <a:p>
                      <a:r>
                        <a:rPr lang="en-US" dirty="0" smtClean="0"/>
                        <a:t>Rounded answer</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Grass to Rabbits</a:t>
                      </a:r>
                    </a:p>
                  </a:txBody>
                  <a:tcPr/>
                </a:tc>
                <a:tc>
                  <a:txBody>
                    <a:bodyPr/>
                    <a:lstStyle/>
                    <a:p>
                      <a:r>
                        <a:rPr lang="en-US" dirty="0" smtClean="0"/>
                        <a:t>12% energy efficiency</a:t>
                      </a:r>
                      <a:endParaRPr lang="en-US" dirty="0"/>
                    </a:p>
                  </a:txBody>
                  <a:tcPr/>
                </a:tc>
                <a:tc>
                  <a:txBody>
                    <a:bodyPr/>
                    <a:lstStyle/>
                    <a:p>
                      <a:endParaRPr lang="en-US" dirty="0"/>
                    </a:p>
                  </a:txBody>
                  <a:tcPr/>
                </a:tc>
                <a:tc>
                  <a:txBody>
                    <a:bodyPr/>
                    <a:lstStyle/>
                    <a:p>
                      <a:r>
                        <a:rPr lang="en-US" dirty="0" smtClean="0"/>
                        <a:t>12,000 kcals</a:t>
                      </a:r>
                      <a:endParaRPr lang="en-US" dirty="0"/>
                    </a:p>
                  </a:txBody>
                  <a:tcPr/>
                </a:tc>
              </a:tr>
              <a:tr h="370840">
                <a:tc>
                  <a:txBody>
                    <a:bodyPr/>
                    <a:lstStyle/>
                    <a:p>
                      <a:r>
                        <a:rPr lang="en-US" dirty="0" smtClean="0"/>
                        <a:t>Rabbits to Fox</a:t>
                      </a:r>
                      <a:endParaRPr lang="en-US" dirty="0"/>
                    </a:p>
                  </a:txBody>
                  <a:tcPr/>
                </a:tc>
                <a:tc>
                  <a:txBody>
                    <a:bodyPr/>
                    <a:lstStyle/>
                    <a:p>
                      <a:r>
                        <a:rPr lang="en-US" dirty="0" smtClean="0"/>
                        <a:t>14% energy efficiency</a:t>
                      </a:r>
                      <a:endParaRPr lang="en-US" dirty="0"/>
                    </a:p>
                  </a:txBody>
                  <a:tcPr/>
                </a:tc>
                <a:tc>
                  <a:txBody>
                    <a:bodyPr/>
                    <a:lstStyle/>
                    <a:p>
                      <a:endParaRPr lang="en-US" dirty="0"/>
                    </a:p>
                  </a:txBody>
                  <a:tcPr/>
                </a:tc>
                <a:tc>
                  <a:txBody>
                    <a:bodyPr/>
                    <a:lstStyle/>
                    <a:p>
                      <a:endParaRPr lang="en-US" dirty="0"/>
                    </a:p>
                  </a:txBody>
                  <a:tcPr/>
                </a:tc>
              </a:tr>
              <a:tr h="370840">
                <a:tc>
                  <a:txBody>
                    <a:bodyPr/>
                    <a:lstStyle/>
                    <a:p>
                      <a:r>
                        <a:rPr lang="en-US" dirty="0" smtClean="0"/>
                        <a:t>Fox to Hawk</a:t>
                      </a:r>
                      <a:endParaRPr lang="en-US" dirty="0"/>
                    </a:p>
                  </a:txBody>
                  <a:tcPr/>
                </a:tc>
                <a:tc>
                  <a:txBody>
                    <a:bodyPr/>
                    <a:lstStyle/>
                    <a:p>
                      <a:r>
                        <a:rPr lang="en-US" dirty="0" smtClean="0"/>
                        <a:t>8% energy efficiency</a:t>
                      </a:r>
                      <a:endParaRPr lang="en-US" dirty="0"/>
                    </a:p>
                  </a:txBody>
                  <a:tcPr/>
                </a:tc>
                <a:tc>
                  <a:txBody>
                    <a:bodyPr/>
                    <a:lstStyle/>
                    <a:p>
                      <a:endParaRPr lang="en-US" dirty="0"/>
                    </a:p>
                  </a:txBody>
                  <a:tcPr/>
                </a:tc>
                <a:tc>
                  <a:txBody>
                    <a:bodyPr/>
                    <a:lstStyle/>
                    <a:p>
                      <a:endParaRPr lang="en-US" dirty="0"/>
                    </a:p>
                  </a:txBody>
                  <a:tcPr/>
                </a:tc>
              </a:tr>
            </a:tbl>
          </a:graphicData>
        </a:graphic>
      </p:graphicFrame>
      <p:sp>
        <p:nvSpPr>
          <p:cNvPr id="5" name="TextBox 4"/>
          <p:cNvSpPr txBox="1"/>
          <p:nvPr/>
        </p:nvSpPr>
        <p:spPr>
          <a:xfrm>
            <a:off x="2514600" y="2264973"/>
            <a:ext cx="4419600" cy="369332"/>
          </a:xfrm>
          <a:prstGeom prst="rect">
            <a:avLst/>
          </a:prstGeom>
          <a:noFill/>
          <a:ln>
            <a:solidFill>
              <a:schemeClr val="tx1"/>
            </a:solidFill>
          </a:ln>
        </p:spPr>
        <p:txBody>
          <a:bodyPr wrap="square" rtlCol="0">
            <a:spAutoFit/>
          </a:bodyPr>
          <a:lstStyle/>
          <a:p>
            <a:pPr algn="ctr"/>
            <a:r>
              <a:rPr lang="en-US" dirty="0" smtClean="0"/>
              <a:t>GRASS  100,000 kcals</a:t>
            </a:r>
            <a:endParaRPr lang="en-US" dirty="0"/>
          </a:p>
        </p:txBody>
      </p:sp>
      <p:sp>
        <p:nvSpPr>
          <p:cNvPr id="6" name="TextBox 5"/>
          <p:cNvSpPr txBox="1"/>
          <p:nvPr/>
        </p:nvSpPr>
        <p:spPr>
          <a:xfrm>
            <a:off x="3200400" y="1895641"/>
            <a:ext cx="2971800" cy="369332"/>
          </a:xfrm>
          <a:prstGeom prst="rect">
            <a:avLst/>
          </a:prstGeom>
          <a:noFill/>
          <a:ln>
            <a:solidFill>
              <a:schemeClr val="tx1"/>
            </a:solidFill>
          </a:ln>
        </p:spPr>
        <p:txBody>
          <a:bodyPr wrap="square" rtlCol="0">
            <a:spAutoFit/>
          </a:bodyPr>
          <a:lstStyle/>
          <a:p>
            <a:pPr algn="ctr"/>
            <a:r>
              <a:rPr lang="en-US" dirty="0" smtClean="0"/>
              <a:t>RABBITS</a:t>
            </a:r>
            <a:endParaRPr lang="en-US" dirty="0"/>
          </a:p>
        </p:txBody>
      </p:sp>
      <p:sp>
        <p:nvSpPr>
          <p:cNvPr id="7" name="TextBox 6"/>
          <p:cNvSpPr txBox="1"/>
          <p:nvPr/>
        </p:nvSpPr>
        <p:spPr>
          <a:xfrm>
            <a:off x="3810000" y="1514641"/>
            <a:ext cx="1676400" cy="381000"/>
          </a:xfrm>
          <a:prstGeom prst="rect">
            <a:avLst/>
          </a:prstGeom>
          <a:noFill/>
          <a:ln>
            <a:solidFill>
              <a:schemeClr val="tx1"/>
            </a:solidFill>
          </a:ln>
        </p:spPr>
        <p:txBody>
          <a:bodyPr wrap="square" rtlCol="0">
            <a:spAutoFit/>
          </a:bodyPr>
          <a:lstStyle/>
          <a:p>
            <a:pPr algn="ctr"/>
            <a:r>
              <a:rPr lang="en-US" dirty="0" smtClean="0"/>
              <a:t>FOX</a:t>
            </a:r>
            <a:endParaRPr lang="en-US" dirty="0"/>
          </a:p>
        </p:txBody>
      </p:sp>
      <p:sp>
        <p:nvSpPr>
          <p:cNvPr id="8" name="TextBox 7"/>
          <p:cNvSpPr txBox="1"/>
          <p:nvPr/>
        </p:nvSpPr>
        <p:spPr>
          <a:xfrm>
            <a:off x="4267200" y="1131455"/>
            <a:ext cx="914400" cy="369332"/>
          </a:xfrm>
          <a:prstGeom prst="rect">
            <a:avLst/>
          </a:prstGeom>
          <a:noFill/>
          <a:ln>
            <a:solidFill>
              <a:schemeClr val="tx1"/>
            </a:solidFill>
          </a:ln>
        </p:spPr>
        <p:txBody>
          <a:bodyPr wrap="square" rtlCol="0">
            <a:spAutoFit/>
          </a:bodyPr>
          <a:lstStyle/>
          <a:p>
            <a:pPr algn="ctr"/>
            <a:r>
              <a:rPr lang="en-US" dirty="0" smtClean="0"/>
              <a:t>HAWK</a:t>
            </a:r>
            <a:endParaRPr lang="en-US" dirty="0"/>
          </a:p>
        </p:txBody>
      </p:sp>
      <p:sp>
        <p:nvSpPr>
          <p:cNvPr id="9" name="TextBox 8"/>
          <p:cNvSpPr txBox="1"/>
          <p:nvPr/>
        </p:nvSpPr>
        <p:spPr>
          <a:xfrm>
            <a:off x="6019800" y="5257800"/>
            <a:ext cx="2743200" cy="646331"/>
          </a:xfrm>
          <a:prstGeom prst="rect">
            <a:avLst/>
          </a:prstGeom>
          <a:noFill/>
          <a:ln>
            <a:solidFill>
              <a:schemeClr val="tx1"/>
            </a:solidFill>
          </a:ln>
        </p:spPr>
        <p:txBody>
          <a:bodyPr wrap="square" rtlCol="0">
            <a:spAutoFit/>
          </a:bodyPr>
          <a:lstStyle/>
          <a:p>
            <a:r>
              <a:rPr lang="en-US" dirty="0" smtClean="0"/>
              <a:t>1680	</a:t>
            </a:r>
            <a:r>
              <a:rPr lang="en-US" dirty="0"/>
              <a:t> </a:t>
            </a:r>
            <a:r>
              <a:rPr lang="en-US" dirty="0" smtClean="0"/>
              <a:t>       1700kcals</a:t>
            </a:r>
          </a:p>
          <a:p>
            <a:r>
              <a:rPr lang="en-US" dirty="0" smtClean="0"/>
              <a:t>134.3	         130kcals</a:t>
            </a:r>
            <a:endParaRPr lang="en-US" dirty="0"/>
          </a:p>
        </p:txBody>
      </p:sp>
    </p:spTree>
    <p:extLst>
      <p:ext uri="{BB962C8B-B14F-4D97-AF65-F5344CB8AC3E}">
        <p14:creationId xmlns:p14="http://schemas.microsoft.com/office/powerpoint/2010/main" xmlns="" val="2393810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 4 Graphing</a:t>
            </a:r>
            <a:endParaRPr lang="en-US" dirty="0"/>
          </a:p>
        </p:txBody>
      </p:sp>
      <p:sp>
        <p:nvSpPr>
          <p:cNvPr id="3" name="Content Placeholder 2"/>
          <p:cNvSpPr>
            <a:spLocks noGrp="1"/>
          </p:cNvSpPr>
          <p:nvPr>
            <p:ph idx="1"/>
          </p:nvPr>
        </p:nvSpPr>
        <p:spPr/>
        <p:txBody>
          <a:bodyPr/>
          <a:lstStyle/>
          <a:p>
            <a:r>
              <a:rPr lang="en-US" dirty="0" smtClean="0"/>
              <a:t>Use the following data to make a graph.</a:t>
            </a:r>
          </a:p>
          <a:p>
            <a:endParaRPr lang="en-US" dirty="0"/>
          </a:p>
          <a:p>
            <a:endParaRPr lang="en-US" dirty="0" smtClean="0"/>
          </a:p>
          <a:p>
            <a:endParaRPr lang="en-US" dirty="0"/>
          </a:p>
          <a:p>
            <a:endParaRPr lang="en-US" dirty="0" smtClean="0"/>
          </a:p>
          <a:p>
            <a:endParaRPr lang="en-US" dirty="0"/>
          </a:p>
          <a:p>
            <a:r>
              <a:rPr lang="en-US" dirty="0" smtClean="0"/>
              <a:t>Don’t forget your title.</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xmlns="" val="1466044453"/>
              </p:ext>
            </p:extLst>
          </p:nvPr>
        </p:nvGraphicFramePr>
        <p:xfrm>
          <a:off x="1524000" y="2514600"/>
          <a:ext cx="6096000" cy="2595880"/>
        </p:xfrm>
        <a:graphic>
          <a:graphicData uri="http://schemas.openxmlformats.org/drawingml/2006/table">
            <a:tbl>
              <a:tblPr firstRow="1" bandRow="1">
                <a:tableStyleId>{5C22544A-7EE6-4342-B048-85BDC9FD1C3A}</a:tableStyleId>
              </a:tblPr>
              <a:tblGrid>
                <a:gridCol w="3048000"/>
                <a:gridCol w="3048000"/>
              </a:tblGrid>
              <a:tr h="370840">
                <a:tc>
                  <a:txBody>
                    <a:bodyPr/>
                    <a:lstStyle/>
                    <a:p>
                      <a:r>
                        <a:rPr lang="en-US" dirty="0" smtClean="0"/>
                        <a:t>Altitude (km)</a:t>
                      </a:r>
                      <a:endParaRPr lang="en-US" dirty="0"/>
                    </a:p>
                  </a:txBody>
                  <a:tcPr/>
                </a:tc>
                <a:tc>
                  <a:txBody>
                    <a:bodyPr/>
                    <a:lstStyle/>
                    <a:p>
                      <a:r>
                        <a:rPr lang="en-US" dirty="0" smtClean="0"/>
                        <a:t>Temperature</a:t>
                      </a:r>
                      <a:r>
                        <a:rPr lang="en-US" baseline="0" dirty="0" smtClean="0"/>
                        <a:t> (C)°</a:t>
                      </a:r>
                      <a:endParaRPr lang="en-US" dirty="0"/>
                    </a:p>
                  </a:txBody>
                  <a:tcPr/>
                </a:tc>
              </a:tr>
              <a:tr h="370840">
                <a:tc>
                  <a:txBody>
                    <a:bodyPr/>
                    <a:lstStyle/>
                    <a:p>
                      <a:r>
                        <a:rPr lang="en-US" dirty="0" smtClean="0"/>
                        <a:t>0</a:t>
                      </a:r>
                      <a:endParaRPr lang="en-US" dirty="0"/>
                    </a:p>
                  </a:txBody>
                  <a:tcPr/>
                </a:tc>
                <a:tc>
                  <a:txBody>
                    <a:bodyPr/>
                    <a:lstStyle/>
                    <a:p>
                      <a:r>
                        <a:rPr lang="en-US" dirty="0" smtClean="0"/>
                        <a:t>32</a:t>
                      </a:r>
                      <a:endParaRPr lang="en-US" dirty="0"/>
                    </a:p>
                  </a:txBody>
                  <a:tcPr/>
                </a:tc>
              </a:tr>
              <a:tr h="370840">
                <a:tc>
                  <a:txBody>
                    <a:bodyPr/>
                    <a:lstStyle/>
                    <a:p>
                      <a:r>
                        <a:rPr lang="en-US" dirty="0" smtClean="0"/>
                        <a:t>15</a:t>
                      </a:r>
                      <a:endParaRPr lang="en-US" dirty="0"/>
                    </a:p>
                  </a:txBody>
                  <a:tcPr/>
                </a:tc>
                <a:tc>
                  <a:txBody>
                    <a:bodyPr/>
                    <a:lstStyle/>
                    <a:p>
                      <a:r>
                        <a:rPr lang="en-US" dirty="0" smtClean="0"/>
                        <a:t>-80</a:t>
                      </a:r>
                      <a:endParaRPr lang="en-US" dirty="0"/>
                    </a:p>
                  </a:txBody>
                  <a:tcPr/>
                </a:tc>
              </a:tr>
              <a:tr h="370840">
                <a:tc>
                  <a:txBody>
                    <a:bodyPr/>
                    <a:lstStyle/>
                    <a:p>
                      <a:r>
                        <a:rPr lang="en-US" dirty="0" smtClean="0"/>
                        <a:t>50</a:t>
                      </a:r>
                      <a:endParaRPr lang="en-US" dirty="0"/>
                    </a:p>
                  </a:txBody>
                  <a:tcPr/>
                </a:tc>
                <a:tc>
                  <a:txBody>
                    <a:bodyPr/>
                    <a:lstStyle/>
                    <a:p>
                      <a:r>
                        <a:rPr lang="en-US" dirty="0" smtClean="0"/>
                        <a:t>-10</a:t>
                      </a:r>
                    </a:p>
                  </a:txBody>
                  <a:tcPr/>
                </a:tc>
              </a:tr>
              <a:tr h="370840">
                <a:tc>
                  <a:txBody>
                    <a:bodyPr/>
                    <a:lstStyle/>
                    <a:p>
                      <a:r>
                        <a:rPr lang="en-US" dirty="0" smtClean="0"/>
                        <a:t>90</a:t>
                      </a:r>
                      <a:endParaRPr lang="en-US" dirty="0"/>
                    </a:p>
                  </a:txBody>
                  <a:tcPr/>
                </a:tc>
                <a:tc>
                  <a:txBody>
                    <a:bodyPr/>
                    <a:lstStyle/>
                    <a:p>
                      <a:r>
                        <a:rPr lang="en-US" dirty="0" smtClean="0"/>
                        <a:t>-100</a:t>
                      </a:r>
                    </a:p>
                  </a:txBody>
                  <a:tcPr/>
                </a:tc>
              </a:tr>
              <a:tr h="370840">
                <a:tc>
                  <a:txBody>
                    <a:bodyPr/>
                    <a:lstStyle/>
                    <a:p>
                      <a:r>
                        <a:rPr lang="en-US" dirty="0" smtClean="0"/>
                        <a:t>110</a:t>
                      </a:r>
                      <a:endParaRPr lang="en-US" dirty="0"/>
                    </a:p>
                  </a:txBody>
                  <a:tcPr/>
                </a:tc>
                <a:tc>
                  <a:txBody>
                    <a:bodyPr/>
                    <a:lstStyle/>
                    <a:p>
                      <a:r>
                        <a:rPr lang="en-US" dirty="0" smtClean="0"/>
                        <a:t>-5</a:t>
                      </a:r>
                    </a:p>
                  </a:txBody>
                  <a:tcPr/>
                </a:tc>
              </a:tr>
              <a:tr h="370840">
                <a:tc>
                  <a:txBody>
                    <a:bodyPr/>
                    <a:lstStyle/>
                    <a:p>
                      <a:r>
                        <a:rPr lang="en-US" dirty="0" smtClean="0"/>
                        <a:t>120</a:t>
                      </a:r>
                      <a:endParaRPr lang="en-US" dirty="0"/>
                    </a:p>
                  </a:txBody>
                  <a:tcPr/>
                </a:tc>
                <a:tc>
                  <a:txBody>
                    <a:bodyPr/>
                    <a:lstStyle/>
                    <a:p>
                      <a:r>
                        <a:rPr lang="en-US" dirty="0" smtClean="0"/>
                        <a:t>80</a:t>
                      </a:r>
                    </a:p>
                  </a:txBody>
                  <a:tcPr/>
                </a:tc>
              </a:tr>
            </a:tbl>
          </a:graphicData>
        </a:graphic>
      </p:graphicFrame>
    </p:spTree>
    <p:extLst>
      <p:ext uri="{BB962C8B-B14F-4D97-AF65-F5344CB8AC3E}">
        <p14:creationId xmlns:p14="http://schemas.microsoft.com/office/powerpoint/2010/main" xmlns="" val="31199708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CH 5 Shannon’s Index p. 124 ESBK</a:t>
            </a:r>
            <a:endParaRPr lang="en-US" dirty="0"/>
          </a:p>
        </p:txBody>
      </p:sp>
      <p:sp>
        <p:nvSpPr>
          <p:cNvPr id="3" name="Content Placeholder 2"/>
          <p:cNvSpPr>
            <a:spLocks noGrp="1"/>
          </p:cNvSpPr>
          <p:nvPr>
            <p:ph idx="1"/>
          </p:nvPr>
        </p:nvSpPr>
        <p:spPr>
          <a:xfrm>
            <a:off x="0" y="914400"/>
            <a:ext cx="9144000" cy="5211763"/>
          </a:xfrm>
        </p:spPr>
        <p:txBody>
          <a:bodyPr>
            <a:normAutofit lnSpcReduction="10000"/>
          </a:bodyPr>
          <a:lstStyle/>
          <a:p>
            <a:r>
              <a:rPr lang="en-US" dirty="0" smtClean="0"/>
              <a:t>Or the True Cost of a Green Lawn</a:t>
            </a:r>
          </a:p>
          <a:p>
            <a:r>
              <a:rPr lang="en-US" dirty="0" smtClean="0"/>
              <a:t>An </a:t>
            </a:r>
            <a:r>
              <a:rPr lang="en-US" dirty="0" err="1"/>
              <a:t>u</a:t>
            </a:r>
            <a:r>
              <a:rPr lang="en-US" dirty="0" err="1" smtClean="0"/>
              <a:t>nmowed</a:t>
            </a:r>
            <a:r>
              <a:rPr lang="en-US" dirty="0" smtClean="0"/>
              <a:t> field can contain dozens of plant species, including many species of wildflowers that are not only aesthetically pleasing but also promote a high diversity of animal species.</a:t>
            </a:r>
          </a:p>
          <a:p>
            <a:r>
              <a:rPr lang="en-US" dirty="0" smtClean="0"/>
              <a:t>Given that approximately 85 million Americans have a lawn, and that the average lawn size is 0.08 ha (0.2 acres), how much total land area is composed of lawns in the US?</a:t>
            </a:r>
          </a:p>
          <a:p>
            <a:r>
              <a:rPr lang="en-US" dirty="0" smtClean="0"/>
              <a:t>85,000,000 x 0.08 ha/ person = 7.0 x 10</a:t>
            </a:r>
            <a:r>
              <a:rPr lang="en-US" baseline="30000" dirty="0" smtClean="0"/>
              <a:t>6</a:t>
            </a:r>
            <a:r>
              <a:rPr lang="en-US" dirty="0" smtClean="0"/>
              <a:t> ha</a:t>
            </a:r>
            <a:endParaRPr lang="en-US" dirty="0"/>
          </a:p>
        </p:txBody>
      </p:sp>
    </p:spTree>
    <p:extLst>
      <p:ext uri="{BB962C8B-B14F-4D97-AF65-F5344CB8AC3E}">
        <p14:creationId xmlns:p14="http://schemas.microsoft.com/office/powerpoint/2010/main" xmlns="" val="8135538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248</TotalTime>
  <Words>2919</Words>
  <Application>Microsoft Office PowerPoint</Application>
  <PresentationFormat>On-screen Show (4:3)</PresentationFormat>
  <Paragraphs>286</Paragraphs>
  <Slides>33</Slides>
  <Notes>0</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Office Theme</vt:lpstr>
      <vt:lpstr>Do the Math</vt:lpstr>
      <vt:lpstr>APES Review</vt:lpstr>
      <vt:lpstr>CH 1 What is a hectare?</vt:lpstr>
      <vt:lpstr>Step 1: Round the number &amp; do scientific notation  Goal: 1.2 x 107 ha</vt:lpstr>
      <vt:lpstr>CH 2  Overall efficiency of converting Uranium – 235 into fluorescent light.</vt:lpstr>
      <vt:lpstr>.35 x 0.90 x 0.22 = 0.069 or 6.9% efficiency</vt:lpstr>
      <vt:lpstr>CH3 Energy Transfer through Trophic Levels</vt:lpstr>
      <vt:lpstr>CH 4 Graphing</vt:lpstr>
      <vt:lpstr>CH 5 Shannon’s Index p. 124 ESBK</vt:lpstr>
      <vt:lpstr>If every lawn owner set aside 10% of his or her lawn and let it grow into an area of natural wildflowers, how many hectares of this higher – biodiversity land would be added?</vt:lpstr>
      <vt:lpstr>CH 6 Doubling Time &amp; Rule of 70</vt:lpstr>
      <vt:lpstr>CH 7 Global Growth Rate &amp; National Population Growth Rate  p.182 ESBK</vt:lpstr>
      <vt:lpstr>CH 8 Average speed of crustal movement of Hawaiian islands.</vt:lpstr>
      <vt:lpstr>CH 9 Water Conservation</vt:lpstr>
      <vt:lpstr>Calculate the annual cost of the electricity needed to heat the water the Draper family uses for showers. Assume that 2.5 gallons/minute of hot water is being used. (The other 2.5 gallons is cold water).</vt:lpstr>
      <vt:lpstr>CH 10 Ratios</vt:lpstr>
      <vt:lpstr>Slide 17</vt:lpstr>
      <vt:lpstr>CH 11  Percent Change </vt:lpstr>
      <vt:lpstr>CH 12 Calculate energy of individual appliances.</vt:lpstr>
      <vt:lpstr>A small house uses two lamps. Both lamps have 60 – watt incandescent light bulbs which are used 3 hours a day.  The family watches 2 hours of television.  The HD television uses 200 watts/hour. Finally they run the ceiling fan in the living room while watching 2 hours of television. It uses 90 watts /hour. The cost/kWH is $0.105 or 10.5 cents.</vt:lpstr>
      <vt:lpstr>CH 12 Practicing Scientific Notation</vt:lpstr>
      <vt:lpstr>If ANWR produced 60 Billion gallons and the US used 30 million gallons/day, how many days could US oil needs be supplied by ANWR?</vt:lpstr>
      <vt:lpstr>CH 14 Percent Change</vt:lpstr>
      <vt:lpstr>CH 15 Scientific Notation</vt:lpstr>
      <vt:lpstr>CH 15 Calculating Annual Sulfur Reductions</vt:lpstr>
      <vt:lpstr>CH 16 Calculating Solid Waste Footprint</vt:lpstr>
      <vt:lpstr>Slide 27</vt:lpstr>
      <vt:lpstr>CH 17 LD- 50 p.475 ESBK</vt:lpstr>
      <vt:lpstr>200mg/kg = 20 mg/kg of mass is considered safe for mammals.      10</vt:lpstr>
      <vt:lpstr>CH 18  Percent Increase</vt:lpstr>
      <vt:lpstr>CH 19 Quantitative Skills</vt:lpstr>
      <vt:lpstr>Figure 19.13 Page 530 ESBK</vt:lpstr>
      <vt:lpstr>CH 20 – No Math!  </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 the Math</dc:title>
  <dc:creator>Jennifer Marie McAllister</dc:creator>
  <cp:lastModifiedBy>WUSD</cp:lastModifiedBy>
  <cp:revision>42</cp:revision>
  <dcterms:created xsi:type="dcterms:W3CDTF">2014-05-03T02:48:37Z</dcterms:created>
  <dcterms:modified xsi:type="dcterms:W3CDTF">2014-05-03T18:44:05Z</dcterms:modified>
</cp:coreProperties>
</file>