
<file path=[Content_Types].xml><?xml version="1.0" encoding="utf-8"?>
<Types xmlns="http://schemas.openxmlformats.org/package/2006/content-types">
  <Override PartName="/ppt/slideLayouts/slideLayout10.xml" ContentType="application/vnd.openxmlformats-officedocument.presentationml.slideLayout+xml"/>
  <Default Extension="rels" ContentType="application/vnd.openxmlformats-package.relationships+xml"/>
  <Override PartName="/ppt/slides/slide69.xml" ContentType="application/vnd.openxmlformats-officedocument.presentationml.slide+xml"/>
  <Override PartName="/ppt/slides/slide14.xml" ContentType="application/vnd.openxmlformats-officedocument.presentationml.slide+xml"/>
  <Override PartName="/ppt/slides/slide62.xml" ContentType="application/vnd.openxmlformats-officedocument.presentationml.slide+xml"/>
  <Override PartName="/ppt/slides/slide78.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77.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slides/slide76.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75.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Layouts/slideLayout2.xml" ContentType="application/vnd.openxmlformats-officedocument.presentationml.slideLayout+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74.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81.xml" ContentType="application/vnd.openxmlformats-officedocument.presentationml.slide+xml"/>
  <Override PartName="/ppt/slideLayouts/slideLayout1.xml" ContentType="application/vnd.openxmlformats-officedocument.presentationml.slideLayout+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slides/slide73.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s/slide71.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s/slide80.xml" ContentType="application/vnd.openxmlformats-officedocument.presentationml.slide+xml"/>
  <Override PartName="/ppt/slides/slide63.xml" ContentType="application/vnd.openxmlformats-officedocument.presentationml.slide+xml"/>
  <Override PartName="/ppt/slides/slide79.xml" ContentType="application/vnd.openxmlformats-officedocument.presentationml.slide+xml"/>
  <Override PartName="/ppt/slides/slide46.xml" ContentType="application/vnd.openxmlformats-officedocument.presentationml.slide+xml"/>
  <Override PartName="/ppt/slides/slide72.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s/slide70.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8" r:id="rId1"/>
  </p:sldMasterIdLst>
  <p:notesMasterIdLst>
    <p:notesMasterId r:id="rId83"/>
  </p:notesMasterIdLst>
  <p:sldIdLst>
    <p:sldId id="256" r:id="rId2"/>
    <p:sldId id="313" r:id="rId3"/>
    <p:sldId id="257" r:id="rId4"/>
    <p:sldId id="260" r:id="rId5"/>
    <p:sldId id="267" r:id="rId6"/>
    <p:sldId id="268" r:id="rId7"/>
    <p:sldId id="269" r:id="rId8"/>
    <p:sldId id="270" r:id="rId9"/>
    <p:sldId id="271" r:id="rId10"/>
    <p:sldId id="272" r:id="rId11"/>
    <p:sldId id="302" r:id="rId12"/>
    <p:sldId id="274" r:id="rId13"/>
    <p:sldId id="275" r:id="rId14"/>
    <p:sldId id="276" r:id="rId15"/>
    <p:sldId id="277" r:id="rId16"/>
    <p:sldId id="279" r:id="rId17"/>
    <p:sldId id="278" r:id="rId18"/>
    <p:sldId id="280" r:id="rId19"/>
    <p:sldId id="281" r:id="rId20"/>
    <p:sldId id="282" r:id="rId21"/>
    <p:sldId id="285" r:id="rId22"/>
    <p:sldId id="286" r:id="rId23"/>
    <p:sldId id="289" r:id="rId24"/>
    <p:sldId id="294" r:id="rId25"/>
    <p:sldId id="296" r:id="rId26"/>
    <p:sldId id="297" r:id="rId27"/>
    <p:sldId id="298" r:id="rId28"/>
    <p:sldId id="299" r:id="rId29"/>
    <p:sldId id="295" r:id="rId30"/>
    <p:sldId id="329" r:id="rId31"/>
    <p:sldId id="330" r:id="rId32"/>
    <p:sldId id="266" r:id="rId33"/>
    <p:sldId id="264" r:id="rId34"/>
    <p:sldId id="303" r:id="rId35"/>
    <p:sldId id="304" r:id="rId36"/>
    <p:sldId id="305" r:id="rId37"/>
    <p:sldId id="306" r:id="rId38"/>
    <p:sldId id="307" r:id="rId39"/>
    <p:sldId id="308" r:id="rId40"/>
    <p:sldId id="263" r:id="rId41"/>
    <p:sldId id="334" r:id="rId42"/>
    <p:sldId id="262" r:id="rId43"/>
    <p:sldId id="331" r:id="rId44"/>
    <p:sldId id="332" r:id="rId45"/>
    <p:sldId id="333" r:id="rId46"/>
    <p:sldId id="265" r:id="rId47"/>
    <p:sldId id="337" r:id="rId48"/>
    <p:sldId id="311" r:id="rId49"/>
    <p:sldId id="312" r:id="rId50"/>
    <p:sldId id="309" r:id="rId51"/>
    <p:sldId id="310" r:id="rId52"/>
    <p:sldId id="258" r:id="rId53"/>
    <p:sldId id="314" r:id="rId54"/>
    <p:sldId id="315" r:id="rId55"/>
    <p:sldId id="317" r:id="rId56"/>
    <p:sldId id="316" r:id="rId57"/>
    <p:sldId id="318" r:id="rId58"/>
    <p:sldId id="319" r:id="rId59"/>
    <p:sldId id="335" r:id="rId60"/>
    <p:sldId id="336" r:id="rId61"/>
    <p:sldId id="322" r:id="rId62"/>
    <p:sldId id="323" r:id="rId63"/>
    <p:sldId id="328" r:id="rId64"/>
    <p:sldId id="325" r:id="rId65"/>
    <p:sldId id="326" r:id="rId66"/>
    <p:sldId id="327" r:id="rId67"/>
    <p:sldId id="339" r:id="rId68"/>
    <p:sldId id="349" r:id="rId69"/>
    <p:sldId id="345" r:id="rId70"/>
    <p:sldId id="293" r:id="rId71"/>
    <p:sldId id="343" r:id="rId72"/>
    <p:sldId id="344" r:id="rId73"/>
    <p:sldId id="346" r:id="rId74"/>
    <p:sldId id="341" r:id="rId75"/>
    <p:sldId id="340" r:id="rId76"/>
    <p:sldId id="342" r:id="rId77"/>
    <p:sldId id="350" r:id="rId78"/>
    <p:sldId id="320" r:id="rId79"/>
    <p:sldId id="321" r:id="rId80"/>
    <p:sldId id="347" r:id="rId81"/>
    <p:sldId id="348" r:id="rId8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02" autoAdjust="0"/>
    <p:restoredTop sz="88676" autoAdjust="0"/>
  </p:normalViewPr>
  <p:slideViewPr>
    <p:cSldViewPr snapToGrid="0" snapToObjects="1">
      <p:cViewPr varScale="1">
        <p:scale>
          <a:sx n="113" d="100"/>
          <a:sy n="113" d="100"/>
        </p:scale>
        <p:origin x="-752" y="-104"/>
      </p:cViewPr>
      <p:guideLst>
        <p:guide orient="horz" pos="2160"/>
        <p:guide pos="2880"/>
      </p:guideLst>
    </p:cSldViewPr>
  </p:slideViewPr>
  <p:outlineViewPr>
    <p:cViewPr>
      <p:scale>
        <a:sx n="33" d="100"/>
        <a:sy n="33" d="100"/>
      </p:scale>
      <p:origin x="0" y="50232"/>
    </p:cViewPr>
  </p:outlin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2F3E717C-7E11-8E4A-9970-F747030EAB46}" type="datetimeFigureOut">
              <a:rPr lang="en-US" smtClean="0"/>
              <a:pPr/>
              <a:t>10/26/14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9FDAED0C-CA2E-E144-957F-EF144A07547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0903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3056989"/>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65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3206931"/>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Get 1 piece of paper &amp; 1 Choc. Chip Cookie, 1 tooth pick/ person &amp; Trace the Choc. Chip Cookie on the graph paper.</a:t>
            </a:r>
          </a:p>
          <a:p>
            <a:endParaRPr lang="en-US" dirty="0" smtClean="0"/>
          </a:p>
          <a:p>
            <a:endParaRPr lang="en-US" dirty="0" smtClean="0"/>
          </a:p>
          <a:p>
            <a:r>
              <a:rPr lang="en-US" sz="1200" dirty="0" smtClean="0">
                <a:solidFill>
                  <a:srgbClr val="000000"/>
                </a:solidFill>
              </a:rPr>
              <a:t>1,000/ chip</a:t>
            </a:r>
          </a:p>
          <a:p>
            <a:r>
              <a:rPr lang="en-US" sz="1200" dirty="0" smtClean="0">
                <a:solidFill>
                  <a:srgbClr val="000000"/>
                </a:solidFill>
              </a:rPr>
              <a:t>Pile chips to one side</a:t>
            </a:r>
          </a:p>
          <a:p>
            <a:r>
              <a:rPr lang="en-US" sz="1200" dirty="0" smtClean="0">
                <a:solidFill>
                  <a:srgbClr val="000000"/>
                </a:solidFill>
              </a:rPr>
              <a:t>Count chips</a:t>
            </a:r>
          </a:p>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76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958156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soil pH test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437181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Alice= acidic</a:t>
            </a:r>
          </a:p>
          <a:p>
            <a:r>
              <a:rPr lang="en-US" dirty="0" smtClean="0"/>
              <a:t>Benny=</a:t>
            </a:r>
            <a:r>
              <a:rPr lang="en-US" baseline="0" dirty="0" smtClean="0"/>
              <a:t> basic</a:t>
            </a:r>
          </a:p>
          <a:p>
            <a:r>
              <a:rPr lang="en-US" baseline="0" dirty="0" smtClean="0"/>
              <a:t>Carlotta= neutral </a:t>
            </a:r>
            <a:endParaRPr lang="en-US" dirty="0" smtClean="0"/>
          </a:p>
          <a:p>
            <a:endParaRPr lang="en-US" dirty="0" smtClean="0"/>
          </a:p>
          <a:p>
            <a:endParaRPr lang="en-US" dirty="0" smtClean="0"/>
          </a:p>
          <a:p>
            <a:r>
              <a:rPr lang="en-US" dirty="0" smtClean="0"/>
              <a:t>In different soils there are different nutrient availability</a:t>
            </a:r>
          </a:p>
          <a:p>
            <a:r>
              <a:rPr lang="en-US" dirty="0" smtClean="0"/>
              <a:t>***Alkaline: more basic </a:t>
            </a:r>
          </a:p>
          <a:p>
            <a:r>
              <a:rPr lang="en-US" dirty="0" smtClean="0"/>
              <a:t>Top 6 elements:</a:t>
            </a:r>
            <a:r>
              <a:rPr lang="en-US" baseline="0" dirty="0" smtClean="0"/>
              <a:t> (nitrogen, phosphorus, potassium, sulfur, calcium, magnesium) Macronutrients</a:t>
            </a:r>
          </a:p>
          <a:p>
            <a:r>
              <a:rPr lang="en-US" baseline="0" dirty="0" smtClean="0"/>
              <a:t>Bottom 6 elements: (iron, manganese, boron, cooper &amp; zinc, molybdenum) micronutrients </a:t>
            </a:r>
            <a:endParaRPr lang="en-US" dirty="0" smtClean="0"/>
          </a:p>
          <a:p>
            <a:r>
              <a:rPr lang="en-US" dirty="0" smtClean="0"/>
              <a:t>Higher</a:t>
            </a:r>
            <a:r>
              <a:rPr lang="en-US" baseline="0" dirty="0" smtClean="0"/>
              <a:t> pH: more phosphorus, potassium, nitrogen (things that are really needed) </a:t>
            </a:r>
          </a:p>
          <a:p>
            <a:r>
              <a:rPr lang="en-US" baseline="0" dirty="0" smtClean="0"/>
              <a:t>Lower pH: less phosphorus, potassium, nitrogen </a:t>
            </a:r>
          </a:p>
          <a:p>
            <a:r>
              <a:rPr lang="en-US" baseline="0" dirty="0" smtClean="0"/>
              <a:t>Need to figure the limiting factors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 if they have a very acidic soil= everything but iron will be a limiting factor aka it will limit the growth of their plants </a:t>
            </a:r>
          </a:p>
          <a:p>
            <a:r>
              <a:rPr lang="en-US" baseline="0" dirty="0" smtClean="0"/>
              <a:t>Farmers will have to add a certain amount of things, students will have to address this </a:t>
            </a:r>
          </a:p>
          <a:p>
            <a:r>
              <a:rPr lang="en-US" baseline="0" dirty="0" smtClean="0"/>
              <a:t>Ex: if their soil has a low pH= there going to have to add something more alkaline to it </a:t>
            </a:r>
          </a:p>
          <a:p>
            <a:endParaRPr lang="en-US" baseline="0" dirty="0" smtClean="0"/>
          </a:p>
          <a:p>
            <a:r>
              <a:rPr lang="en-US" baseline="0" dirty="0" smtClean="0"/>
              <a:t>-Biological processes such as nitrogen fixation and decomposition of dead plant matter is optimal when pH is close to neutral</a:t>
            </a:r>
          </a:p>
          <a:p>
            <a:r>
              <a:rPr lang="en-US" baseline="0" dirty="0" smtClean="0"/>
              <a:t>-Elemental sulfur may be added to alkaline soils to lower the pH</a:t>
            </a:r>
          </a:p>
          <a:p>
            <a:r>
              <a:rPr lang="en-US" baseline="0" dirty="0" smtClean="0"/>
              <a:t>-Add lime to raise the pH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DAED0C-CA2E-E144-957F-EF144A075477}"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0462244"/>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enough water to power a huge city,</a:t>
            </a:r>
            <a:r>
              <a:rPr lang="en-US" baseline="0" dirty="0" smtClean="0"/>
              <a:t> more people keep moving there, need to keep pumping water there because we need water, as long as people keep moving to LA, which they will, we need to keep delivering water there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37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932421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www.desalinatedwater.info/home.php</a:t>
            </a:r>
            <a:endParaRPr lang="en-US" dirty="0" smtClean="0"/>
          </a:p>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38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827824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Denmark </a:t>
            </a:r>
          </a:p>
          <a:p>
            <a:r>
              <a:rPr lang="en-US" dirty="0" err="1" smtClean="0"/>
              <a:t>Cophenhagen</a:t>
            </a:r>
            <a:r>
              <a:rPr lang="en-US" dirty="0" smtClean="0"/>
              <a:t>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43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2230930"/>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49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2404605"/>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-Actor</a:t>
            </a:r>
            <a:r>
              <a:rPr lang="en-US" baseline="0" dirty="0" smtClean="0"/>
              <a:t> </a:t>
            </a:r>
            <a:r>
              <a:rPr lang="en-US" baseline="0" dirty="0" err="1" smtClean="0"/>
              <a:t>Shia</a:t>
            </a:r>
            <a:r>
              <a:rPr lang="en-US" baseline="0" dirty="0" smtClean="0"/>
              <a:t> </a:t>
            </a:r>
            <a:r>
              <a:rPr lang="en-US" baseline="0" dirty="0" err="1" smtClean="0"/>
              <a:t>LeBouf</a:t>
            </a:r>
            <a:r>
              <a:rPr lang="en-US" baseline="0" dirty="0" smtClean="0"/>
              <a:t>= copied someone else movie and got in to trouble</a:t>
            </a:r>
            <a:r>
              <a:rPr lang="en-US" dirty="0" smtClean="0"/>
              <a:t> </a:t>
            </a:r>
            <a:r>
              <a:rPr lang="en-US" sz="1200" dirty="0" smtClean="0"/>
              <a:t>(bad grade, kicked out of college, lose your credibility, pay a fine, go to jail)</a:t>
            </a:r>
          </a:p>
          <a:p>
            <a:r>
              <a:rPr lang="en-US" dirty="0" smtClean="0"/>
              <a:t>-</a:t>
            </a:r>
            <a:r>
              <a:rPr lang="en-US" sz="1200" dirty="0" smtClean="0"/>
              <a:t>(shows you know what you are talking about, credible sources give you authority)</a:t>
            </a:r>
          </a:p>
          <a:p>
            <a:r>
              <a:rPr lang="en-US" sz="1200" dirty="0" smtClean="0"/>
              <a:t>-(can learn more from the books you read, know if they can trust your arguments)</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53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48662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there is no</a:t>
            </a:r>
            <a:r>
              <a:rPr lang="en-US" baseline="0" dirty="0" smtClean="0"/>
              <a:t> author, put the title instead, this happens sometimes but not always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55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944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1300" spc="0" baseline="0">
                <a:solidFill>
                  <a:schemeClr val="tx1"/>
                </a:solidFill>
                <a:latin typeface="+mn-lt"/>
              </a:defRPr>
            </a:lvl1pPr>
          </a:lstStyle>
          <a:p>
            <a:fld id="{3BED2720-42B2-0D45-B982-B33E10C740B9}" type="datetimeFigureOut">
              <a:rPr lang="en-US" smtClean="0"/>
              <a:pPr/>
              <a:t>10/26/14</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39CD4886-AE89-314F-869F-673A68C33B9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ED2720-42B2-0D45-B982-B33E10C740B9}" type="datetimeFigureOut">
              <a:rPr lang="en-US" smtClean="0"/>
              <a:pPr/>
              <a:t>10/26/14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ED2720-42B2-0D45-B982-B33E10C740B9}" type="datetimeFigureOut">
              <a:rPr lang="en-US" smtClean="0"/>
              <a:pPr/>
              <a:t>10/26/14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ED2720-42B2-0D45-B982-B33E10C740B9}" type="datetimeFigureOut">
              <a:rPr lang="en-US" smtClean="0"/>
              <a:pPr/>
              <a:t>10/26/14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1300" kern="1200" spc="0" baseline="0">
                <a:solidFill>
                  <a:schemeClr val="tx1"/>
                </a:solidFill>
                <a:latin typeface="+mn-lt"/>
                <a:ea typeface="+mn-ea"/>
                <a:cs typeface="+mn-cs"/>
              </a:defRPr>
            </a:lvl1pPr>
          </a:lstStyle>
          <a:p>
            <a:fld id="{3BED2720-42B2-0D45-B982-B33E10C740B9}" type="datetimeFigureOut">
              <a:rPr lang="en-US" smtClean="0"/>
              <a:pPr/>
              <a:t>10/26/14</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39CD4886-AE89-314F-869F-673A68C33B9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ED2720-42B2-0D45-B982-B33E10C740B9}" type="datetimeFigureOut">
              <a:rPr lang="en-US" smtClean="0"/>
              <a:pPr/>
              <a:t>10/26/14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ED2720-42B2-0D45-B982-B33E10C740B9}" type="datetimeFigureOut">
              <a:rPr lang="en-US" smtClean="0"/>
              <a:pPr/>
              <a:t>10/26/14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ED2720-42B2-0D45-B982-B33E10C740B9}" type="datetimeFigureOut">
              <a:rPr lang="en-US" smtClean="0"/>
              <a:pPr/>
              <a:t>10/26/14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D2720-42B2-0D45-B982-B33E10C740B9}" type="datetimeFigureOut">
              <a:rPr lang="en-US" smtClean="0"/>
              <a:pPr/>
              <a:t>10/26/14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BED2720-42B2-0D45-B982-B33E10C740B9}" type="datetimeFigureOut">
              <a:rPr lang="en-US" smtClean="0"/>
              <a:pPr/>
              <a:t>10/26/14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39CD4886-AE89-314F-869F-673A68C33B92}" type="slidenum">
              <a:rPr lang="en-US" smtClean="0"/>
              <a:pPr/>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BED2720-42B2-0D45-B982-B33E10C740B9}" type="datetimeFigureOut">
              <a:rPr lang="en-US" smtClean="0"/>
              <a:pPr/>
              <a:t>10/26/14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39CD4886-AE89-314F-869F-673A68C33B92}" type="slidenum">
              <a:rPr lang="en-US" smtClean="0"/>
              <a:pPr/>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3BED2720-42B2-0D45-B982-B33E10C740B9}" type="datetimeFigureOut">
              <a:rPr lang="en-US" smtClean="0"/>
              <a:pPr/>
              <a:t>10/26/14</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9CD4886-AE89-314F-869F-673A68C33B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hyperlink" Target="http://www.google.com/url?sa=i&amp;rct=j&amp;q=&amp;esrc=s&amp;frm=1&amp;source=images&amp;cd=&amp;cad=rja&amp;docid=t0uoMYuAvwgq8M&amp;tbnid=lGJ_2xkSpUxW5M:&amp;ved=0CAUQjRw&amp;url=http://placerbirding.com/BirdingBealsPoint.htm&amp;ei=UhZkUvWAK8S5iwKc5oDYBw&amp;bvm=bv.54934254,d.cGE&amp;psig=AFQjCNE7cpFX3dbR5fxbZ-jsQKuh2bQnrQ&amp;ust=1382377386417353" TargetMode="External"/><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istory.com/shows/modern-marvels/videos/flood-control-on-the-mississippi?m=51896f7746521" TargetMode="External"/><Relationship Id="rId3" Type="http://schemas.openxmlformats.org/officeDocument/2006/relationships/hyperlink" Target="http://www.history.com/topics/hoover-dam/video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6.xml.rels><?xml version="1.0" encoding="UTF-8" standalone="yes"?>
<Relationships xmlns="http://schemas.openxmlformats.org/package/2006/relationships"><Relationship Id="rId3" Type="http://schemas.openxmlformats.org/officeDocument/2006/relationships/hyperlink" Target="http://www.easybib.com/" TargetMode="External"/><Relationship Id="rId4" Type="http://schemas.openxmlformats.org/officeDocument/2006/relationships/hyperlink" Target="http://www.cnn.com/2014/08/05/tech/gulf-of-mexico-dead-zone/" TargetMode="External"/><Relationship Id="rId1" Type="http://schemas.openxmlformats.org/officeDocument/2006/relationships/slideLayout" Target="../slideLayouts/slideLayout2.xml"/><Relationship Id="rId2" Type="http://schemas.openxmlformats.org/officeDocument/2006/relationships/hyperlink" Target="https://owl.english.purdue.edu/owl/resource/747/01/"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sbenner@ucdavis.edu"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ed.com/talks/garth_lenz_images_of_beauty_and_devastation%23t-31236"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Topic IV </a:t>
            </a:r>
            <a:br>
              <a:rPr lang="en-US" dirty="0" smtClean="0"/>
            </a:br>
            <a:r>
              <a:rPr lang="en-US" dirty="0" smtClean="0"/>
              <a:t>Ch 9: water resources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533400" y="990600"/>
            <a:ext cx="2997200" cy="1473200"/>
          </a:xfrm>
        </p:spPr>
        <p:txBody>
          <a:bodyPr>
            <a:normAutofit/>
          </a:bodyPr>
          <a:lstStyle/>
          <a:p>
            <a:pPr eaLnBrk="1" hangingPunct="1"/>
            <a:r>
              <a:rPr lang="en-US" sz="2400" dirty="0">
                <a:solidFill>
                  <a:srgbClr val="000000"/>
                </a:solidFill>
              </a:rPr>
              <a:t>Streams, rivers, ponds, lakes and wetlands.  </a:t>
            </a:r>
          </a:p>
        </p:txBody>
      </p:sp>
      <p:sp>
        <p:nvSpPr>
          <p:cNvPr id="24579" name="Text Box 7"/>
          <p:cNvSpPr txBox="1">
            <a:spLocks noChangeArrowheads="1"/>
          </p:cNvSpPr>
          <p:nvPr/>
        </p:nvSpPr>
        <p:spPr bwMode="auto">
          <a:xfrm>
            <a:off x="0" y="2286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mj-lt"/>
              </a:rPr>
              <a:t>Surface Water</a:t>
            </a:r>
          </a:p>
        </p:txBody>
      </p:sp>
      <p:pic>
        <p:nvPicPr>
          <p:cNvPr id="24580" name="Picture 8"/>
          <p:cNvPicPr>
            <a:picLocks noChangeAspect="1" noChangeArrowheads="1"/>
          </p:cNvPicPr>
          <p:nvPr/>
        </p:nvPicPr>
        <p:blipFill>
          <a:blip r:embed="rId2"/>
          <a:srcRect/>
          <a:stretch>
            <a:fillRect/>
          </a:stretch>
        </p:blipFill>
        <p:spPr bwMode="auto">
          <a:xfrm>
            <a:off x="4254500" y="1193800"/>
            <a:ext cx="278447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642594"/>
            <a:ext cx="7759700" cy="1371600"/>
          </a:xfrm>
        </p:spPr>
        <p:txBody>
          <a:bodyPr>
            <a:normAutofit/>
          </a:bodyPr>
          <a:lstStyle/>
          <a:p>
            <a:r>
              <a:rPr lang="en-US" sz="3800" b="1" dirty="0" smtClean="0"/>
              <a:t>Altering the Availability of Water </a:t>
            </a:r>
            <a:endParaRPr lang="en-US" sz="3800" b="1" dirty="0"/>
          </a:p>
        </p:txBody>
      </p:sp>
      <p:sp>
        <p:nvSpPr>
          <p:cNvPr id="3" name="Content Placeholder 2"/>
          <p:cNvSpPr>
            <a:spLocks noGrp="1"/>
          </p:cNvSpPr>
          <p:nvPr>
            <p:ph idx="1"/>
          </p:nvPr>
        </p:nvSpPr>
        <p:spPr>
          <a:xfrm>
            <a:off x="800100" y="1752600"/>
            <a:ext cx="7543800" cy="3931920"/>
          </a:xfrm>
        </p:spPr>
        <p:txBody>
          <a:bodyPr/>
          <a:lstStyle/>
          <a:p>
            <a:r>
              <a:rPr lang="en-US" sz="2400" dirty="0" smtClean="0"/>
              <a:t>Humans have learned to live with variations in water availability in several ways:</a:t>
            </a:r>
          </a:p>
          <a:p>
            <a:pPr lvl="1"/>
            <a:r>
              <a:rPr lang="en-US" sz="2400" dirty="0" smtClean="0"/>
              <a:t>Channel the flow of rivers with </a:t>
            </a:r>
            <a:r>
              <a:rPr lang="en-US" sz="2400" b="1" dirty="0" smtClean="0"/>
              <a:t>Levees</a:t>
            </a:r>
            <a:r>
              <a:rPr lang="en-US" sz="2400" dirty="0" smtClean="0"/>
              <a:t>;</a:t>
            </a:r>
          </a:p>
          <a:p>
            <a:pPr lvl="1"/>
            <a:r>
              <a:rPr lang="en-US" sz="2400" dirty="0" smtClean="0"/>
              <a:t>Block flow of rivers with </a:t>
            </a:r>
            <a:r>
              <a:rPr lang="en-US" sz="2400" b="1" dirty="0" smtClean="0"/>
              <a:t>Dams </a:t>
            </a:r>
            <a:r>
              <a:rPr lang="en-US" sz="2400" dirty="0" smtClean="0"/>
              <a:t>to store water</a:t>
            </a:r>
          </a:p>
          <a:p>
            <a:pPr lvl="1"/>
            <a:r>
              <a:rPr lang="en-US" sz="2400" dirty="0" smtClean="0"/>
              <a:t>Divert water from rivers and lakes and transport it to distant locations </a:t>
            </a:r>
          </a:p>
          <a:p>
            <a:pPr lvl="1"/>
            <a:r>
              <a:rPr lang="en-US" sz="2400" dirty="0" smtClean="0"/>
              <a:t>Obtain fresh water by removing salt from salt water (</a:t>
            </a:r>
            <a:r>
              <a:rPr lang="en-US" sz="2400" b="1" dirty="0" smtClean="0"/>
              <a:t>Desalination)</a:t>
            </a:r>
          </a:p>
          <a:p>
            <a:pPr lvl="1"/>
            <a:r>
              <a:rPr lang="en-US" sz="2400" dirty="0" smtClean="0"/>
              <a:t>Also </a:t>
            </a:r>
            <a:r>
              <a:rPr lang="en-US" sz="2400" b="1" dirty="0" smtClean="0"/>
              <a:t>Dikes </a:t>
            </a:r>
            <a:r>
              <a:rPr lang="en-US" sz="2400" dirty="0" smtClean="0"/>
              <a:t>and </a:t>
            </a:r>
            <a:r>
              <a:rPr lang="en-US" sz="2400" b="1" dirty="0" smtClean="0"/>
              <a:t>Aqueducts </a:t>
            </a:r>
          </a:p>
          <a:p>
            <a:pPr lvl="1"/>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143000"/>
            <a:ext cx="8305800" cy="2362200"/>
          </a:xfrm>
        </p:spPr>
        <p:txBody>
          <a:bodyPr/>
          <a:lstStyle/>
          <a:p>
            <a:pPr eaLnBrk="1" hangingPunct="1"/>
            <a:r>
              <a:rPr lang="en-US" sz="2400" b="1" dirty="0">
                <a:solidFill>
                  <a:srgbClr val="000000"/>
                </a:solidFill>
              </a:rPr>
              <a:t>Levees</a:t>
            </a:r>
            <a:r>
              <a:rPr lang="en-US" sz="2400" dirty="0">
                <a:solidFill>
                  <a:srgbClr val="000000"/>
                </a:solidFill>
              </a:rPr>
              <a:t>- an enlarged bank built up on each side of the river.  Army core of engineers</a:t>
            </a:r>
          </a:p>
          <a:p>
            <a:pPr eaLnBrk="1" hangingPunct="1"/>
            <a:r>
              <a:rPr lang="en-US" sz="2400" b="1" dirty="0">
                <a:solidFill>
                  <a:srgbClr val="000000"/>
                </a:solidFill>
              </a:rPr>
              <a:t>Dikes</a:t>
            </a:r>
            <a:r>
              <a:rPr lang="en-US" sz="2400" dirty="0">
                <a:solidFill>
                  <a:srgbClr val="000000"/>
                </a:solidFill>
              </a:rPr>
              <a:t>- similar to a levee but built to prevent ocean waters from flooding adjacent land.  </a:t>
            </a:r>
          </a:p>
          <a:p>
            <a:pPr eaLnBrk="1" hangingPunct="1">
              <a:buFont typeface="Wingdings 2" pitchFamily="-107" charset="2"/>
              <a:buNone/>
            </a:pPr>
            <a:endParaRPr lang="en-US" dirty="0"/>
          </a:p>
        </p:txBody>
      </p:sp>
      <p:sp>
        <p:nvSpPr>
          <p:cNvPr id="26627"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6628" name="Picture 9"/>
          <p:cNvPicPr>
            <a:picLocks noChangeAspect="1" noChangeArrowheads="1"/>
          </p:cNvPicPr>
          <p:nvPr/>
        </p:nvPicPr>
        <p:blipFill>
          <a:blip r:embed="rId2"/>
          <a:srcRect/>
          <a:stretch>
            <a:fillRect/>
          </a:stretch>
        </p:blipFill>
        <p:spPr bwMode="auto">
          <a:xfrm>
            <a:off x="2286000" y="2746375"/>
            <a:ext cx="4876800" cy="357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228600" y="889000"/>
            <a:ext cx="8623300" cy="2057400"/>
          </a:xfrm>
        </p:spPr>
        <p:txBody>
          <a:bodyPr>
            <a:normAutofit lnSpcReduction="10000"/>
          </a:bodyPr>
          <a:lstStyle/>
          <a:p>
            <a:pPr eaLnBrk="1" hangingPunct="1"/>
            <a:r>
              <a:rPr lang="en-US" sz="2400" b="1" dirty="0">
                <a:solidFill>
                  <a:srgbClr val="000000"/>
                </a:solidFill>
              </a:rPr>
              <a:t>Dams</a:t>
            </a:r>
            <a:r>
              <a:rPr lang="en-US" sz="2400" dirty="0">
                <a:solidFill>
                  <a:srgbClr val="000000"/>
                </a:solidFill>
              </a:rPr>
              <a:t>- a barrier that runs across a river or stream to control the flow of water. 95% energy efficient</a:t>
            </a:r>
          </a:p>
          <a:p>
            <a:pPr eaLnBrk="1" hangingPunct="1"/>
            <a:r>
              <a:rPr lang="en-US" sz="2400" dirty="0">
                <a:solidFill>
                  <a:srgbClr val="000000"/>
                </a:solidFill>
              </a:rPr>
              <a:t>Detrimental to surrounding habitat, &amp; fish in turbine.</a:t>
            </a:r>
          </a:p>
          <a:p>
            <a:pPr eaLnBrk="1" hangingPunct="1"/>
            <a:r>
              <a:rPr lang="en-US" sz="2400" b="1" dirty="0">
                <a:solidFill>
                  <a:srgbClr val="000000"/>
                </a:solidFill>
              </a:rPr>
              <a:t>Reservoir</a:t>
            </a:r>
            <a:r>
              <a:rPr lang="en-US" sz="2400" dirty="0">
                <a:solidFill>
                  <a:srgbClr val="000000"/>
                </a:solidFill>
              </a:rPr>
              <a:t>- the area where water is stored behind the dam.</a:t>
            </a:r>
          </a:p>
          <a:p>
            <a:pPr eaLnBrk="1" hangingPunct="1">
              <a:buFont typeface="Wingdings 2" pitchFamily="-107" charset="2"/>
              <a:buNone/>
            </a:pPr>
            <a:endParaRPr lang="en-US" dirty="0">
              <a:solidFill>
                <a:schemeClr val="bg1"/>
              </a:solidFill>
            </a:endParaRPr>
          </a:p>
        </p:txBody>
      </p:sp>
      <p:sp>
        <p:nvSpPr>
          <p:cNvPr id="27651" name="Text Box 7"/>
          <p:cNvSpPr txBox="1">
            <a:spLocks noChangeArrowheads="1"/>
          </p:cNvSpPr>
          <p:nvPr/>
        </p:nvSpPr>
        <p:spPr bwMode="auto">
          <a:xfrm>
            <a:off x="-30163" y="187325"/>
            <a:ext cx="9144001"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solidFill>
                  <a:srgbClr val="000000"/>
                </a:solidFill>
                <a:latin typeface="+mj-lt"/>
              </a:rPr>
              <a:t>Altering the Availability of Water</a:t>
            </a:r>
          </a:p>
        </p:txBody>
      </p:sp>
      <p:pic>
        <p:nvPicPr>
          <p:cNvPr id="27652" name="Picture 8"/>
          <p:cNvPicPr>
            <a:picLocks noChangeAspect="1" noChangeArrowheads="1"/>
          </p:cNvPicPr>
          <p:nvPr/>
        </p:nvPicPr>
        <p:blipFill>
          <a:blip r:embed="rId2"/>
          <a:srcRect/>
          <a:stretch>
            <a:fillRect/>
          </a:stretch>
        </p:blipFill>
        <p:spPr bwMode="auto">
          <a:xfrm>
            <a:off x="1981200" y="2667000"/>
            <a:ext cx="4953000" cy="360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1006475"/>
            <a:ext cx="8229600" cy="1981200"/>
          </a:xfrm>
        </p:spPr>
        <p:txBody>
          <a:bodyPr/>
          <a:lstStyle/>
          <a:p>
            <a:pPr eaLnBrk="1" hangingPunct="1"/>
            <a:r>
              <a:rPr lang="en-US" sz="2400" b="1" dirty="0">
                <a:solidFill>
                  <a:srgbClr val="000000"/>
                </a:solidFill>
              </a:rPr>
              <a:t>Fish ladders- </a:t>
            </a:r>
            <a:r>
              <a:rPr lang="en-US" sz="2400" dirty="0">
                <a:solidFill>
                  <a:srgbClr val="000000"/>
                </a:solidFill>
              </a:rPr>
              <a:t>a set of stairs with water flowing over them that have been added to some dams to help migrating fish such as salmon get upstream</a:t>
            </a:r>
            <a:r>
              <a:rPr lang="en-US" dirty="0">
                <a:solidFill>
                  <a:schemeClr val="bg1"/>
                </a:solidFill>
              </a:rPr>
              <a:t>.</a:t>
            </a:r>
          </a:p>
          <a:p>
            <a:pPr eaLnBrk="1" hangingPunct="1">
              <a:buFont typeface="Wingdings 2" pitchFamily="-107" charset="2"/>
              <a:buNone/>
            </a:pPr>
            <a:endParaRPr lang="en-US" dirty="0">
              <a:solidFill>
                <a:schemeClr val="bg1"/>
              </a:solidFill>
            </a:endParaRPr>
          </a:p>
        </p:txBody>
      </p:sp>
      <p:sp>
        <p:nvSpPr>
          <p:cNvPr id="28675"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8676" name="Picture 9"/>
          <p:cNvPicPr>
            <a:picLocks noChangeAspect="1" noChangeArrowheads="1"/>
          </p:cNvPicPr>
          <p:nvPr/>
        </p:nvPicPr>
        <p:blipFill>
          <a:blip r:embed="rId2"/>
          <a:srcRect/>
          <a:stretch>
            <a:fillRect/>
          </a:stretch>
        </p:blipFill>
        <p:spPr bwMode="auto">
          <a:xfrm>
            <a:off x="3581400" y="2260600"/>
            <a:ext cx="244633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33400" y="990600"/>
            <a:ext cx="8153400" cy="1219200"/>
          </a:xfrm>
        </p:spPr>
        <p:txBody>
          <a:bodyPr>
            <a:noAutofit/>
          </a:bodyPr>
          <a:lstStyle/>
          <a:p>
            <a:pPr eaLnBrk="1" hangingPunct="1"/>
            <a:r>
              <a:rPr lang="en-US" sz="2400" b="1" dirty="0">
                <a:solidFill>
                  <a:srgbClr val="000000"/>
                </a:solidFill>
              </a:rPr>
              <a:t>Aqueducts</a:t>
            </a:r>
            <a:r>
              <a:rPr lang="en-US" sz="2400" dirty="0">
                <a:solidFill>
                  <a:srgbClr val="000000"/>
                </a:solidFill>
              </a:rPr>
              <a:t>- canals or ditches used to carry water from one location to another. </a:t>
            </a:r>
          </a:p>
          <a:p>
            <a:pPr eaLnBrk="1" hangingPunct="1"/>
            <a:r>
              <a:rPr lang="en-US" sz="2400" dirty="0">
                <a:solidFill>
                  <a:srgbClr val="000000"/>
                </a:solidFill>
              </a:rPr>
              <a:t>LA Aqueduct / Colorado River</a:t>
            </a:r>
          </a:p>
          <a:p>
            <a:pPr eaLnBrk="1" hangingPunct="1"/>
            <a:r>
              <a:rPr lang="en-US" sz="2400" dirty="0">
                <a:solidFill>
                  <a:srgbClr val="000000"/>
                </a:solidFill>
              </a:rPr>
              <a:t>Efficiency?</a:t>
            </a:r>
          </a:p>
        </p:txBody>
      </p:sp>
      <p:sp>
        <p:nvSpPr>
          <p:cNvPr id="29699"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9700" name="Picture 8"/>
          <p:cNvPicPr>
            <a:picLocks noChangeAspect="1" noChangeArrowheads="1"/>
          </p:cNvPicPr>
          <p:nvPr/>
        </p:nvPicPr>
        <p:blipFill>
          <a:blip r:embed="rId2"/>
          <a:srcRect/>
          <a:stretch>
            <a:fillRect/>
          </a:stretch>
        </p:blipFill>
        <p:spPr bwMode="auto">
          <a:xfrm>
            <a:off x="3009900" y="2438400"/>
            <a:ext cx="331311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1295400"/>
            <a:ext cx="8305800" cy="1143000"/>
          </a:xfrm>
        </p:spPr>
        <p:txBody>
          <a:bodyPr>
            <a:noAutofit/>
          </a:bodyPr>
          <a:lstStyle/>
          <a:p>
            <a:pPr eaLnBrk="1" hangingPunct="1"/>
            <a:r>
              <a:rPr lang="en-US" sz="2400" b="1" dirty="0">
                <a:solidFill>
                  <a:srgbClr val="000000"/>
                </a:solidFill>
              </a:rPr>
              <a:t>Desalination-</a:t>
            </a:r>
            <a:r>
              <a:rPr lang="en-US" sz="2400" dirty="0">
                <a:solidFill>
                  <a:srgbClr val="000000"/>
                </a:solidFill>
              </a:rPr>
              <a:t> removing the salt from salt water to obtain fresh water.</a:t>
            </a:r>
          </a:p>
          <a:p>
            <a:pPr eaLnBrk="1" hangingPunct="1"/>
            <a:r>
              <a:rPr lang="en-US" sz="2400" b="1" dirty="0">
                <a:solidFill>
                  <a:srgbClr val="000000"/>
                </a:solidFill>
              </a:rPr>
              <a:t>Saudi Arabia</a:t>
            </a:r>
          </a:p>
        </p:txBody>
      </p:sp>
      <p:sp>
        <p:nvSpPr>
          <p:cNvPr id="31747"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31748" name="Picture 8"/>
          <p:cNvPicPr>
            <a:picLocks noChangeAspect="1" noChangeArrowheads="1"/>
          </p:cNvPicPr>
          <p:nvPr/>
        </p:nvPicPr>
        <p:blipFill>
          <a:blip r:embed="rId2"/>
          <a:srcRect/>
          <a:stretch>
            <a:fillRect/>
          </a:stretch>
        </p:blipFill>
        <p:spPr bwMode="auto">
          <a:xfrm>
            <a:off x="3784600" y="1879600"/>
            <a:ext cx="329565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300"/>
            <a:ext cx="7088188" cy="914400"/>
          </a:xfrm>
        </p:spPr>
        <p:txBody>
          <a:bodyPr>
            <a:normAutofit fontScale="90000"/>
          </a:bodyPr>
          <a:lstStyle/>
          <a:p>
            <a:pPr>
              <a:defRPr/>
            </a:pPr>
            <a:r>
              <a:rPr lang="en-US" sz="3600" b="1" dirty="0" smtClean="0"/>
              <a:t>Consequences of River Diversion</a:t>
            </a:r>
            <a:endParaRPr lang="en-US" sz="3600" b="1" dirty="0"/>
          </a:p>
        </p:txBody>
      </p:sp>
      <p:pic>
        <p:nvPicPr>
          <p:cNvPr id="30723" name="Picture 2" descr="figure_09_13"/>
          <p:cNvPicPr>
            <a:picLocks noGrp="1" noChangeAspect="1" noChangeArrowheads="1"/>
          </p:cNvPicPr>
          <p:nvPr>
            <p:ph idx="1"/>
          </p:nvPr>
        </p:nvPicPr>
        <p:blipFill>
          <a:blip r:embed="rId2"/>
          <a:srcRect/>
          <a:stretch>
            <a:fillRect/>
          </a:stretch>
        </p:blipFill>
        <p:spPr>
          <a:xfrm>
            <a:off x="0" y="1244600"/>
            <a:ext cx="7088188" cy="4708525"/>
          </a:xfrm>
          <a:noFill/>
        </p:spPr>
      </p:pic>
      <p:sp>
        <p:nvSpPr>
          <p:cNvPr id="30724" name="TextBox 4"/>
          <p:cNvSpPr txBox="1">
            <a:spLocks noChangeArrowheads="1"/>
          </p:cNvSpPr>
          <p:nvPr/>
        </p:nvSpPr>
        <p:spPr bwMode="auto">
          <a:xfrm>
            <a:off x="7010400" y="241300"/>
            <a:ext cx="2133600" cy="6370974"/>
          </a:xfrm>
          <a:prstGeom prst="rect">
            <a:avLst/>
          </a:prstGeom>
          <a:noFill/>
          <a:ln w="9525">
            <a:noFill/>
            <a:miter lim="800000"/>
            <a:headEnd/>
            <a:tailEnd/>
          </a:ln>
        </p:spPr>
        <p:txBody>
          <a:bodyPr>
            <a:prstTxWarp prst="textNoShape">
              <a:avLst/>
            </a:prstTxWarp>
            <a:spAutoFit/>
          </a:bodyPr>
          <a:lstStyle/>
          <a:p>
            <a:r>
              <a:rPr lang="en-US" sz="2400" dirty="0">
                <a:solidFill>
                  <a:srgbClr val="000000"/>
                </a:solidFill>
              </a:rPr>
              <a:t>Aral Sea once the 4</a:t>
            </a:r>
            <a:r>
              <a:rPr lang="en-US" sz="2400" baseline="30000" dirty="0">
                <a:solidFill>
                  <a:srgbClr val="000000"/>
                </a:solidFill>
              </a:rPr>
              <a:t>th</a:t>
            </a:r>
            <a:r>
              <a:rPr lang="en-US" sz="2400" dirty="0">
                <a:solidFill>
                  <a:srgbClr val="000000"/>
                </a:solidFill>
              </a:rPr>
              <a:t> largest lake in the world.</a:t>
            </a:r>
          </a:p>
          <a:p>
            <a:r>
              <a:rPr lang="en-US" sz="2400" dirty="0">
                <a:solidFill>
                  <a:srgbClr val="000000"/>
                </a:solidFill>
              </a:rPr>
              <a:t>The two rivers that fed the Lake were diverted, this is the result.</a:t>
            </a:r>
          </a:p>
          <a:p>
            <a:r>
              <a:rPr lang="en-US" sz="2400" dirty="0">
                <a:solidFill>
                  <a:srgbClr val="000000"/>
                </a:solidFill>
              </a:rPr>
              <a:t>60% less lake surface area &amp; habitat loss. Two distinct lakes exist now.</a:t>
            </a:r>
          </a:p>
          <a:p>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28600"/>
            <a:ext cx="7543800" cy="1371600"/>
          </a:xfrm>
        </p:spPr>
        <p:txBody>
          <a:bodyPr/>
          <a:lstStyle/>
          <a:p>
            <a:pPr>
              <a:defRPr/>
            </a:pPr>
            <a:r>
              <a:rPr lang="en-US" dirty="0" smtClean="0"/>
              <a:t>Freshwater Availability</a:t>
            </a:r>
            <a:endParaRPr lang="en-US" dirty="0"/>
          </a:p>
        </p:txBody>
      </p:sp>
      <p:pic>
        <p:nvPicPr>
          <p:cNvPr id="32771" name="Picture 2" descr="figure_09_15"/>
          <p:cNvPicPr>
            <a:picLocks noGrp="1" noChangeAspect="1" noChangeArrowheads="1"/>
          </p:cNvPicPr>
          <p:nvPr>
            <p:ph idx="1"/>
          </p:nvPr>
        </p:nvPicPr>
        <p:blipFill>
          <a:blip r:embed="rId2"/>
          <a:srcRect/>
          <a:stretch>
            <a:fillRect/>
          </a:stretch>
        </p:blipFill>
        <p:spPr>
          <a:xfrm>
            <a:off x="973138" y="1600200"/>
            <a:ext cx="7197725" cy="4708525"/>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28600"/>
            <a:ext cx="7543800" cy="1371600"/>
          </a:xfrm>
        </p:spPr>
        <p:txBody>
          <a:bodyPr>
            <a:normAutofit fontScale="90000"/>
          </a:bodyPr>
          <a:lstStyle/>
          <a:p>
            <a:pPr>
              <a:defRPr/>
            </a:pPr>
            <a:r>
              <a:rPr lang="en-US" dirty="0" smtClean="0"/>
              <a:t>Total per capita water use per day (L)</a:t>
            </a:r>
            <a:endParaRPr lang="en-US" dirty="0"/>
          </a:p>
        </p:txBody>
      </p:sp>
      <p:pic>
        <p:nvPicPr>
          <p:cNvPr id="33795" name="Picture 2" descr="figure_09_16"/>
          <p:cNvPicPr>
            <a:picLocks noGrp="1" noChangeAspect="1" noChangeArrowheads="1"/>
          </p:cNvPicPr>
          <p:nvPr>
            <p:ph idx="1"/>
          </p:nvPr>
        </p:nvPicPr>
        <p:blipFill>
          <a:blip r:embed="rId2"/>
          <a:srcRect/>
          <a:stretch>
            <a:fillRect/>
          </a:stretch>
        </p:blipFill>
        <p:spPr>
          <a:xfrm>
            <a:off x="2117725" y="1600200"/>
            <a:ext cx="4908550" cy="4708525"/>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1874" y="248690"/>
            <a:ext cx="3987925" cy="2989810"/>
          </a:xfrm>
          <a:prstGeom prst="rect">
            <a:avLst/>
          </a:prstGeom>
        </p:spPr>
      </p:pic>
      <p:pic>
        <p:nvPicPr>
          <p:cNvPr id="5" name="Picture 4"/>
          <p:cNvPicPr>
            <a:picLocks noChangeAspect="1"/>
          </p:cNvPicPr>
          <p:nvPr/>
        </p:nvPicPr>
        <p:blipFill>
          <a:blip r:embed="rId3"/>
          <a:stretch>
            <a:fillRect/>
          </a:stretch>
        </p:blipFill>
        <p:spPr>
          <a:xfrm>
            <a:off x="4768850" y="3429000"/>
            <a:ext cx="4108450" cy="3080169"/>
          </a:xfrm>
          <a:prstGeom prst="rect">
            <a:avLst/>
          </a:prstGeom>
        </p:spPr>
      </p:pic>
      <p:pic>
        <p:nvPicPr>
          <p:cNvPr id="6" name="Picture 5"/>
          <p:cNvPicPr>
            <a:picLocks noChangeAspect="1"/>
          </p:cNvPicPr>
          <p:nvPr/>
        </p:nvPicPr>
        <p:blipFill>
          <a:blip r:embed="rId4"/>
          <a:stretch>
            <a:fillRect/>
          </a:stretch>
        </p:blipFill>
        <p:spPr>
          <a:xfrm>
            <a:off x="368300" y="3457188"/>
            <a:ext cx="4222750" cy="3165861"/>
          </a:xfrm>
          <a:prstGeom prst="rect">
            <a:avLst/>
          </a:prstGeom>
        </p:spPr>
      </p:pic>
      <p:pic>
        <p:nvPicPr>
          <p:cNvPr id="7" name="Picture 6"/>
          <p:cNvPicPr>
            <a:picLocks noChangeAspect="1"/>
          </p:cNvPicPr>
          <p:nvPr/>
        </p:nvPicPr>
        <p:blipFill>
          <a:blip r:embed="rId5"/>
          <a:stretch>
            <a:fillRect/>
          </a:stretch>
        </p:blipFill>
        <p:spPr>
          <a:xfrm>
            <a:off x="5308600" y="159790"/>
            <a:ext cx="2946400" cy="393052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1295400"/>
            <a:ext cx="8229600" cy="1143000"/>
          </a:xfrm>
        </p:spPr>
        <p:txBody>
          <a:bodyPr/>
          <a:lstStyle/>
          <a:p>
            <a:pPr eaLnBrk="1" hangingPunct="1"/>
            <a:r>
              <a:rPr lang="en-US" sz="2400" b="1" dirty="0">
                <a:solidFill>
                  <a:srgbClr val="000000"/>
                </a:solidFill>
              </a:rPr>
              <a:t>Agriculture</a:t>
            </a:r>
            <a:r>
              <a:rPr lang="en-US" sz="2400" dirty="0">
                <a:solidFill>
                  <a:srgbClr val="000000"/>
                </a:solidFill>
              </a:rPr>
              <a:t>- the largest user of water around the world.  </a:t>
            </a:r>
          </a:p>
          <a:p>
            <a:pPr eaLnBrk="1" hangingPunct="1">
              <a:buFont typeface="Wingdings 2" pitchFamily="-107" charset="2"/>
              <a:buNone/>
            </a:pPr>
            <a:endParaRPr lang="en-US" dirty="0">
              <a:solidFill>
                <a:schemeClr val="bg1"/>
              </a:solidFill>
            </a:endParaRPr>
          </a:p>
        </p:txBody>
      </p:sp>
      <p:sp>
        <p:nvSpPr>
          <p:cNvPr id="34819" name="Text Box 7"/>
          <p:cNvSpPr txBox="1">
            <a:spLocks noChangeArrowheads="1"/>
          </p:cNvSpPr>
          <p:nvPr/>
        </p:nvSpPr>
        <p:spPr bwMode="auto">
          <a:xfrm>
            <a:off x="0" y="0"/>
            <a:ext cx="9144000" cy="1311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Agriculture, Industry and Household Needs</a:t>
            </a:r>
          </a:p>
        </p:txBody>
      </p:sp>
      <p:pic>
        <p:nvPicPr>
          <p:cNvPr id="34820" name="Picture 8"/>
          <p:cNvPicPr>
            <a:picLocks noChangeAspect="1" noChangeArrowheads="1"/>
          </p:cNvPicPr>
          <p:nvPr/>
        </p:nvPicPr>
        <p:blipFill>
          <a:blip r:embed="rId2"/>
          <a:srcRect/>
          <a:stretch>
            <a:fillRect/>
          </a:stretch>
        </p:blipFill>
        <p:spPr bwMode="auto">
          <a:xfrm>
            <a:off x="2057400" y="1841500"/>
            <a:ext cx="2743200" cy="2225675"/>
          </a:xfrm>
          <a:prstGeom prst="rect">
            <a:avLst/>
          </a:prstGeom>
          <a:noFill/>
          <a:ln w="9525">
            <a:noFill/>
            <a:miter lim="800000"/>
            <a:headEnd/>
            <a:tailEnd/>
          </a:ln>
        </p:spPr>
      </p:pic>
      <p:pic>
        <p:nvPicPr>
          <p:cNvPr id="34821" name="Picture 9"/>
          <p:cNvPicPr>
            <a:picLocks noChangeAspect="1" noChangeArrowheads="1"/>
          </p:cNvPicPr>
          <p:nvPr/>
        </p:nvPicPr>
        <p:blipFill>
          <a:blip r:embed="rId3"/>
          <a:srcRect/>
          <a:stretch>
            <a:fillRect/>
          </a:stretch>
        </p:blipFill>
        <p:spPr bwMode="auto">
          <a:xfrm>
            <a:off x="4800600" y="1841500"/>
            <a:ext cx="2590800" cy="2241550"/>
          </a:xfrm>
          <a:prstGeom prst="rect">
            <a:avLst/>
          </a:prstGeom>
          <a:noFill/>
          <a:ln w="9525">
            <a:noFill/>
            <a:miter lim="800000"/>
            <a:headEnd/>
            <a:tailEnd/>
          </a:ln>
        </p:spPr>
      </p:pic>
      <p:pic>
        <p:nvPicPr>
          <p:cNvPr id="34822" name="Picture 10"/>
          <p:cNvPicPr>
            <a:picLocks noChangeAspect="1" noChangeArrowheads="1"/>
          </p:cNvPicPr>
          <p:nvPr/>
        </p:nvPicPr>
        <p:blipFill>
          <a:blip r:embed="rId4"/>
          <a:srcRect/>
          <a:stretch>
            <a:fillRect/>
          </a:stretch>
        </p:blipFill>
        <p:spPr bwMode="auto">
          <a:xfrm>
            <a:off x="2057400" y="4067175"/>
            <a:ext cx="2667000" cy="2362200"/>
          </a:xfrm>
          <a:prstGeom prst="rect">
            <a:avLst/>
          </a:prstGeom>
          <a:noFill/>
          <a:ln w="9525">
            <a:noFill/>
            <a:miter lim="800000"/>
            <a:headEnd/>
            <a:tailEnd/>
          </a:ln>
        </p:spPr>
      </p:pic>
      <p:pic>
        <p:nvPicPr>
          <p:cNvPr id="34823" name="Picture 11"/>
          <p:cNvPicPr>
            <a:picLocks noChangeAspect="1" noChangeArrowheads="1"/>
          </p:cNvPicPr>
          <p:nvPr/>
        </p:nvPicPr>
        <p:blipFill>
          <a:blip r:embed="rId5"/>
          <a:srcRect/>
          <a:stretch>
            <a:fillRect/>
          </a:stretch>
        </p:blipFill>
        <p:spPr bwMode="auto">
          <a:xfrm>
            <a:off x="4724400" y="4067175"/>
            <a:ext cx="2667000" cy="2309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0" y="368300"/>
            <a:ext cx="9144000" cy="1689100"/>
          </a:xfrm>
        </p:spPr>
        <p:txBody>
          <a:bodyPr>
            <a:normAutofit fontScale="77500" lnSpcReduction="20000"/>
          </a:bodyPr>
          <a:lstStyle/>
          <a:p>
            <a:pPr eaLnBrk="1" hangingPunct="1"/>
            <a:r>
              <a:rPr lang="en-US" sz="3429" b="1" dirty="0">
                <a:solidFill>
                  <a:srgbClr val="000000"/>
                </a:solidFill>
              </a:rPr>
              <a:t>Industry</a:t>
            </a:r>
            <a:r>
              <a:rPr lang="en-US" sz="3429" dirty="0">
                <a:solidFill>
                  <a:srgbClr val="000000"/>
                </a:solidFill>
              </a:rPr>
              <a:t>- the second largest user of water worldwide.</a:t>
            </a:r>
          </a:p>
          <a:p>
            <a:pPr eaLnBrk="1" hangingPunct="1"/>
            <a:r>
              <a:rPr lang="en-US" sz="3429" dirty="0">
                <a:solidFill>
                  <a:srgbClr val="000000"/>
                </a:solidFill>
              </a:rPr>
              <a:t>Nuclear reactors heat water to make steam that turn electrical turbines and then the steam is cooled back down. Water vapor is released  in the process.</a:t>
            </a:r>
          </a:p>
          <a:p>
            <a:pPr eaLnBrk="1" hangingPunct="1"/>
            <a:endParaRPr lang="en-US" dirty="0">
              <a:solidFill>
                <a:schemeClr val="bg1"/>
              </a:solidFill>
            </a:endParaRPr>
          </a:p>
        </p:txBody>
      </p:sp>
      <p:pic>
        <p:nvPicPr>
          <p:cNvPr id="37892" name="Picture 8"/>
          <p:cNvPicPr>
            <a:picLocks noChangeAspect="1" noChangeArrowheads="1"/>
          </p:cNvPicPr>
          <p:nvPr/>
        </p:nvPicPr>
        <p:blipFill>
          <a:blip r:embed="rId2"/>
          <a:srcRect/>
          <a:stretch>
            <a:fillRect/>
          </a:stretch>
        </p:blipFill>
        <p:spPr bwMode="auto">
          <a:xfrm>
            <a:off x="0" y="2057400"/>
            <a:ext cx="5562600" cy="4030663"/>
          </a:xfrm>
          <a:prstGeom prst="rect">
            <a:avLst/>
          </a:prstGeom>
          <a:noFill/>
          <a:ln w="9525">
            <a:noFill/>
            <a:miter lim="800000"/>
            <a:headEnd/>
            <a:tailEnd/>
          </a:ln>
        </p:spPr>
      </p:pic>
      <p:sp>
        <p:nvSpPr>
          <p:cNvPr id="37893" name="TextBox 1"/>
          <p:cNvSpPr txBox="1">
            <a:spLocks noChangeArrowheads="1"/>
          </p:cNvSpPr>
          <p:nvPr/>
        </p:nvSpPr>
        <p:spPr bwMode="auto">
          <a:xfrm>
            <a:off x="5715000" y="2362200"/>
            <a:ext cx="3352800" cy="1938992"/>
          </a:xfrm>
          <a:prstGeom prst="rect">
            <a:avLst/>
          </a:prstGeom>
          <a:noFill/>
          <a:ln w="9525">
            <a:noFill/>
            <a:miter lim="800000"/>
            <a:headEnd/>
            <a:tailEnd/>
          </a:ln>
        </p:spPr>
        <p:txBody>
          <a:bodyPr>
            <a:prstTxWarp prst="textNoShape">
              <a:avLst/>
            </a:prstTxWarp>
            <a:spAutoFit/>
          </a:bodyPr>
          <a:lstStyle/>
          <a:p>
            <a:r>
              <a:rPr lang="en-US" sz="2400" u="sng" dirty="0">
                <a:solidFill>
                  <a:srgbClr val="000000"/>
                </a:solidFill>
              </a:rPr>
              <a:t>Industrial uses:</a:t>
            </a:r>
          </a:p>
          <a:p>
            <a:r>
              <a:rPr lang="en-US" sz="2400" dirty="0">
                <a:solidFill>
                  <a:srgbClr val="000000"/>
                </a:solidFill>
              </a:rPr>
              <a:t>Making paper, refining metals, use large amounts of water.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279400" y="342900"/>
            <a:ext cx="8153400" cy="1447800"/>
          </a:xfrm>
        </p:spPr>
        <p:txBody>
          <a:bodyPr/>
          <a:lstStyle/>
          <a:p>
            <a:pPr eaLnBrk="1" hangingPunct="1"/>
            <a:r>
              <a:rPr lang="en-US" sz="2400" b="1" dirty="0">
                <a:solidFill>
                  <a:srgbClr val="000000"/>
                </a:solidFill>
              </a:rPr>
              <a:t>Households</a:t>
            </a:r>
            <a:r>
              <a:rPr lang="en-US" sz="2400" dirty="0">
                <a:solidFill>
                  <a:srgbClr val="000000"/>
                </a:solidFill>
              </a:rPr>
              <a:t>- the third largest user of water worldwide .</a:t>
            </a:r>
          </a:p>
          <a:p>
            <a:pPr eaLnBrk="1" hangingPunct="1"/>
            <a:r>
              <a:rPr lang="en-US" sz="2400" dirty="0">
                <a:solidFill>
                  <a:srgbClr val="000000"/>
                </a:solidFill>
              </a:rPr>
              <a:t>Grey Water use</a:t>
            </a:r>
          </a:p>
          <a:p>
            <a:pPr eaLnBrk="1" hangingPunct="1"/>
            <a:endParaRPr lang="en-US" dirty="0">
              <a:solidFill>
                <a:schemeClr val="bg1"/>
              </a:solidFill>
            </a:endParaRPr>
          </a:p>
        </p:txBody>
      </p:sp>
      <p:pic>
        <p:nvPicPr>
          <p:cNvPr id="38916" name="Picture 10"/>
          <p:cNvPicPr>
            <a:picLocks noChangeAspect="1" noChangeArrowheads="1"/>
          </p:cNvPicPr>
          <p:nvPr/>
        </p:nvPicPr>
        <p:blipFill>
          <a:blip r:embed="rId3"/>
          <a:srcRect/>
          <a:stretch>
            <a:fillRect/>
          </a:stretch>
        </p:blipFill>
        <p:spPr bwMode="auto">
          <a:xfrm>
            <a:off x="279400" y="1790700"/>
            <a:ext cx="4192588" cy="4343400"/>
          </a:xfrm>
          <a:prstGeom prst="rect">
            <a:avLst/>
          </a:prstGeom>
          <a:noFill/>
          <a:ln w="9525">
            <a:noFill/>
            <a:miter lim="800000"/>
            <a:headEnd/>
            <a:tailEnd/>
          </a:ln>
        </p:spPr>
      </p:pic>
      <p:pic>
        <p:nvPicPr>
          <p:cNvPr id="38917" name="Picture 11"/>
          <p:cNvPicPr>
            <a:picLocks noChangeAspect="1" noChangeArrowheads="1"/>
          </p:cNvPicPr>
          <p:nvPr/>
        </p:nvPicPr>
        <p:blipFill>
          <a:blip r:embed="rId4"/>
          <a:srcRect/>
          <a:stretch>
            <a:fillRect/>
          </a:stretch>
        </p:blipFill>
        <p:spPr bwMode="auto">
          <a:xfrm>
            <a:off x="5029200" y="1790700"/>
            <a:ext cx="3248025"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defRPr/>
            </a:pPr>
            <a:r>
              <a:rPr lang="en-US" dirty="0" smtClean="0"/>
              <a:t>Activity – Water Conservation</a:t>
            </a:r>
            <a:endParaRPr lang="en-US" dirty="0"/>
          </a:p>
        </p:txBody>
      </p:sp>
      <p:pic>
        <p:nvPicPr>
          <p:cNvPr id="41987" name="Picture 2" descr="figure_09_24"/>
          <p:cNvPicPr>
            <a:picLocks noGrp="1" noChangeAspect="1" noChangeArrowheads="1"/>
          </p:cNvPicPr>
          <p:nvPr>
            <p:ph idx="1"/>
          </p:nvPr>
        </p:nvPicPr>
        <p:blipFill>
          <a:blip r:embed="rId2"/>
          <a:srcRect/>
          <a:stretch>
            <a:fillRect/>
          </a:stretch>
        </p:blipFill>
        <p:spPr>
          <a:xfrm>
            <a:off x="0" y="2171700"/>
            <a:ext cx="5313363" cy="3946525"/>
          </a:xfrm>
          <a:noFill/>
        </p:spPr>
      </p:pic>
      <p:pic>
        <p:nvPicPr>
          <p:cNvPr id="41988" name="Picture 2" descr="figure_09_25"/>
          <p:cNvPicPr>
            <a:picLocks noChangeAspect="1" noChangeArrowheads="1"/>
          </p:cNvPicPr>
          <p:nvPr/>
        </p:nvPicPr>
        <p:blipFill>
          <a:blip r:embed="rId3"/>
          <a:srcRect/>
          <a:stretch>
            <a:fillRect/>
          </a:stretch>
        </p:blipFill>
        <p:spPr bwMode="auto">
          <a:xfrm>
            <a:off x="5651500" y="1820863"/>
            <a:ext cx="3489325" cy="5037137"/>
          </a:xfrm>
          <a:prstGeom prst="rect">
            <a:avLst/>
          </a:prstGeom>
          <a:noFill/>
          <a:ln w="9525">
            <a:noFill/>
            <a:miter lim="800000"/>
            <a:headEnd/>
            <a:tailEnd/>
          </a:ln>
        </p:spPr>
      </p:pic>
      <p:sp>
        <p:nvSpPr>
          <p:cNvPr id="41989" name="TextBox 2"/>
          <p:cNvSpPr txBox="1">
            <a:spLocks noChangeArrowheads="1"/>
          </p:cNvSpPr>
          <p:nvPr/>
        </p:nvSpPr>
        <p:spPr bwMode="auto">
          <a:xfrm>
            <a:off x="165100" y="952500"/>
            <a:ext cx="9144000" cy="1200150"/>
          </a:xfrm>
          <a:prstGeom prst="rect">
            <a:avLst/>
          </a:prstGeom>
          <a:noFill/>
          <a:ln w="9525">
            <a:noFill/>
            <a:miter lim="800000"/>
            <a:headEnd/>
            <a:tailEnd/>
          </a:ln>
        </p:spPr>
        <p:txBody>
          <a:bodyPr wrap="square">
            <a:prstTxWarp prst="textNoShape">
              <a:avLst/>
            </a:prstTxWarp>
            <a:spAutoFit/>
          </a:bodyPr>
          <a:lstStyle/>
          <a:p>
            <a:r>
              <a:rPr lang="en-US" sz="2400" dirty="0">
                <a:solidFill>
                  <a:srgbClr val="000000"/>
                </a:solidFill>
              </a:rPr>
              <a:t>Despite  a growing population in the US, due to increased water conservation and new water efficient technology, water use has leveled off.</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54000"/>
            <a:ext cx="7543800" cy="1371600"/>
          </a:xfrm>
        </p:spPr>
        <p:txBody>
          <a:bodyPr/>
          <a:lstStyle/>
          <a:p>
            <a:r>
              <a:rPr lang="en-US" dirty="0" smtClean="0"/>
              <a:t>Midterm: FRQ B</a:t>
            </a:r>
            <a:endParaRPr lang="en-US" dirty="0"/>
          </a:p>
        </p:txBody>
      </p:sp>
      <p:pic>
        <p:nvPicPr>
          <p:cNvPr id="4" name="Picture 3"/>
          <p:cNvPicPr>
            <a:picLocks noChangeAspect="1"/>
          </p:cNvPicPr>
          <p:nvPr/>
        </p:nvPicPr>
        <p:blipFill>
          <a:blip r:embed="rId2"/>
          <a:stretch>
            <a:fillRect/>
          </a:stretch>
        </p:blipFill>
        <p:spPr>
          <a:xfrm>
            <a:off x="1308100" y="1470025"/>
            <a:ext cx="6019799" cy="451484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515950"/>
            <a:ext cx="7416799" cy="5562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3601" y="584268"/>
            <a:ext cx="7213510" cy="541013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30400" y="285750"/>
            <a:ext cx="5346700" cy="3614670"/>
          </a:xfrm>
          <a:prstGeom prst="rect">
            <a:avLst/>
          </a:prstGeom>
        </p:spPr>
      </p:pic>
      <p:sp>
        <p:nvSpPr>
          <p:cNvPr id="6" name="TextBox 5"/>
          <p:cNvSpPr txBox="1"/>
          <p:nvPr/>
        </p:nvSpPr>
        <p:spPr>
          <a:xfrm>
            <a:off x="279400" y="3964970"/>
            <a:ext cx="8864600" cy="1569660"/>
          </a:xfrm>
          <a:prstGeom prst="rect">
            <a:avLst/>
          </a:prstGeom>
          <a:noFill/>
        </p:spPr>
        <p:txBody>
          <a:bodyPr wrap="square" rtlCol="0">
            <a:spAutoFit/>
          </a:bodyPr>
          <a:lstStyle/>
          <a:p>
            <a:r>
              <a:rPr lang="en-US" sz="2400" dirty="0" smtClean="0"/>
              <a:t>-Some people drew a curved line= answer wasn’t correct </a:t>
            </a:r>
          </a:p>
          <a:p>
            <a:r>
              <a:rPr lang="en-US" sz="2400" dirty="0" smtClean="0"/>
              <a:t>-Just needed to draw a straight line through the points to get around 11 billion </a:t>
            </a:r>
          </a:p>
          <a:p>
            <a:r>
              <a:rPr lang="en-US" sz="2400" dirty="0" smtClean="0"/>
              <a:t>-Range between 9-11.5 billion</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482600"/>
            <a:ext cx="6480790" cy="539115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52400"/>
            <a:ext cx="7543800" cy="1371600"/>
          </a:xfrm>
        </p:spPr>
        <p:txBody>
          <a:bodyPr/>
          <a:lstStyle/>
          <a:p>
            <a:r>
              <a:rPr lang="en-US" dirty="0" smtClean="0"/>
              <a:t>Tips:</a:t>
            </a:r>
            <a:endParaRPr lang="en-US" dirty="0"/>
          </a:p>
        </p:txBody>
      </p:sp>
      <p:sp>
        <p:nvSpPr>
          <p:cNvPr id="3" name="Content Placeholder 2"/>
          <p:cNvSpPr>
            <a:spLocks noGrp="1"/>
          </p:cNvSpPr>
          <p:nvPr>
            <p:ph idx="1"/>
          </p:nvPr>
        </p:nvSpPr>
        <p:spPr>
          <a:xfrm>
            <a:off x="1600200" y="317500"/>
            <a:ext cx="7962900" cy="4511040"/>
          </a:xfrm>
        </p:spPr>
        <p:txBody>
          <a:bodyPr>
            <a:noAutofit/>
          </a:bodyPr>
          <a:lstStyle/>
          <a:p>
            <a:r>
              <a:rPr lang="en-US" sz="2400" dirty="0" smtClean="0"/>
              <a:t>Read through ENTIRE problem before doing anything! </a:t>
            </a:r>
          </a:p>
          <a:p>
            <a:r>
              <a:rPr lang="en-US" sz="2400" dirty="0" smtClean="0"/>
              <a:t>Box answers </a:t>
            </a:r>
          </a:p>
          <a:p>
            <a:pPr lvl="1"/>
            <a:r>
              <a:rPr lang="en-US" sz="2400" dirty="0" smtClean="0"/>
              <a:t>Clearly show answers/how you got to answer</a:t>
            </a:r>
          </a:p>
          <a:p>
            <a:r>
              <a:rPr lang="en-US" sz="2400" dirty="0" smtClean="0"/>
              <a:t>Write/ show work NEATLY</a:t>
            </a:r>
          </a:p>
          <a:p>
            <a:pPr lvl="1"/>
            <a:r>
              <a:rPr lang="en-US" sz="2200" dirty="0" smtClean="0"/>
              <a:t>I will stop hunting for answers next time </a:t>
            </a:r>
          </a:p>
          <a:p>
            <a:r>
              <a:rPr lang="en-US" sz="2400" dirty="0" smtClean="0"/>
              <a:t>Reason through answers </a:t>
            </a:r>
          </a:p>
          <a:p>
            <a:pPr lvl="1"/>
            <a:r>
              <a:rPr lang="en-US" sz="2400" dirty="0" smtClean="0"/>
              <a:t>Decades vs. years </a:t>
            </a:r>
          </a:p>
          <a:p>
            <a:pPr lvl="2"/>
            <a:r>
              <a:rPr lang="en-US" sz="2400" dirty="0" smtClean="0"/>
              <a:t>3.5 years vs. 3.5 decades for part A</a:t>
            </a:r>
          </a:p>
          <a:p>
            <a:pPr lvl="2"/>
            <a:r>
              <a:rPr lang="en-US" sz="2400" dirty="0" smtClean="0"/>
              <a:t>70 years vs. 70 decades for part B</a:t>
            </a:r>
          </a:p>
          <a:p>
            <a:pPr lvl="3"/>
            <a:r>
              <a:rPr lang="en-US" sz="2400" dirty="0" smtClean="0"/>
              <a:t>Which makes more sense? </a:t>
            </a:r>
          </a:p>
          <a:p>
            <a:pPr lvl="2"/>
            <a:r>
              <a:rPr lang="en-US" sz="2400" dirty="0" smtClean="0"/>
              <a:t>Jonathan picked up on this!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512" y="63500"/>
            <a:ext cx="9144000" cy="1981200"/>
          </a:xfrm>
        </p:spPr>
        <p:txBody>
          <a:bodyPr>
            <a:normAutofit fontScale="90000"/>
          </a:bodyPr>
          <a:lstStyle/>
          <a:p>
            <a:pPr eaLnBrk="1" hangingPunct="1">
              <a:defRPr/>
            </a:pPr>
            <a:r>
              <a:rPr lang="en-US" sz="2800" dirty="0" smtClean="0">
                <a:solidFill>
                  <a:srgbClr val="000000"/>
                </a:solidFill>
              </a:rPr>
              <a:t>10/20</a:t>
            </a:r>
            <a:r>
              <a:rPr lang="en-US" sz="2800" b="0" dirty="0" smtClean="0">
                <a:solidFill>
                  <a:srgbClr val="000000"/>
                </a:solidFill>
                <a:effectLst/>
              </a:rPr>
              <a:t> Water Resources CH 9</a:t>
            </a:r>
            <a:br>
              <a:rPr lang="en-US" sz="2800" b="0" dirty="0" smtClean="0">
                <a:solidFill>
                  <a:srgbClr val="000000"/>
                </a:solidFill>
                <a:effectLst/>
              </a:rPr>
            </a:br>
            <a:r>
              <a:rPr lang="en-US" sz="2800" b="0" dirty="0" smtClean="0">
                <a:solidFill>
                  <a:srgbClr val="000000"/>
                </a:solidFill>
                <a:effectLst/>
              </a:rPr>
              <a:t>Obj. TSW identify and describe water resources and the management of the water from their notes, lab, and homework P.8NB</a:t>
            </a:r>
            <a:r>
              <a:rPr lang="en-US" sz="2800" b="0" dirty="0" smtClean="0">
                <a:solidFill>
                  <a:schemeClr val="bg1"/>
                </a:solidFill>
                <a:effectLst/>
              </a:rPr>
              <a:t/>
            </a:r>
            <a:br>
              <a:rPr lang="en-US" sz="2800" b="0" dirty="0" smtClean="0">
                <a:solidFill>
                  <a:schemeClr val="bg1"/>
                </a:solidFill>
                <a:effectLst/>
              </a:rPr>
            </a:br>
            <a:endParaRPr lang="en-US" sz="2800" b="0" dirty="0">
              <a:solidFill>
                <a:schemeClr val="bg1"/>
              </a:solidFill>
              <a:effectLst/>
            </a:endParaRPr>
          </a:p>
        </p:txBody>
      </p:sp>
      <p:sp>
        <p:nvSpPr>
          <p:cNvPr id="4099" name="Content Placeholder 2"/>
          <p:cNvSpPr>
            <a:spLocks noGrp="1"/>
          </p:cNvSpPr>
          <p:nvPr>
            <p:ph idx="1"/>
          </p:nvPr>
        </p:nvSpPr>
        <p:spPr>
          <a:xfrm>
            <a:off x="4038600" y="1600200"/>
            <a:ext cx="5105400" cy="4525963"/>
          </a:xfrm>
        </p:spPr>
        <p:txBody>
          <a:bodyPr/>
          <a:lstStyle/>
          <a:p>
            <a:pPr marL="514350" indent="-514350" eaLnBrk="1" hangingPunct="1">
              <a:buFont typeface="Wingdings 2" pitchFamily="-107" charset="2"/>
              <a:buNone/>
            </a:pPr>
            <a:r>
              <a:rPr lang="en-US" sz="2400" dirty="0">
                <a:solidFill>
                  <a:srgbClr val="000000"/>
                </a:solidFill>
              </a:rPr>
              <a:t>1. Identify &amp; describe Earth’s Natural Sources of water.</a:t>
            </a:r>
          </a:p>
          <a:p>
            <a:pPr marL="514350" indent="-514350" eaLnBrk="1" hangingPunct="1">
              <a:buFont typeface="Wingdings 2" pitchFamily="-107" charset="2"/>
              <a:buNone/>
            </a:pPr>
            <a:r>
              <a:rPr lang="en-US" sz="2400" dirty="0">
                <a:solidFill>
                  <a:srgbClr val="000000"/>
                </a:solidFill>
              </a:rPr>
              <a:t>2. How do humans alter the availability of water? </a:t>
            </a:r>
          </a:p>
          <a:p>
            <a:pPr marL="514350" indent="-514350" eaLnBrk="1" hangingPunct="1">
              <a:buFont typeface="Wingdings 2" pitchFamily="-107" charset="2"/>
              <a:buNone/>
            </a:pPr>
            <a:r>
              <a:rPr lang="en-US" sz="2400" dirty="0">
                <a:solidFill>
                  <a:srgbClr val="000000"/>
                </a:solidFill>
              </a:rPr>
              <a:t>3. How is water used by humans in agriculture, industry, and in the house?</a:t>
            </a:r>
          </a:p>
        </p:txBody>
      </p:sp>
      <p:pic>
        <p:nvPicPr>
          <p:cNvPr id="4100" name="Picture 2" descr="hydroponics photo: Hydroponics 1 Hydroponics1.jpg"/>
          <p:cNvPicPr>
            <a:picLocks noChangeAspect="1" noChangeArrowheads="1"/>
          </p:cNvPicPr>
          <p:nvPr/>
        </p:nvPicPr>
        <p:blipFill>
          <a:blip r:embed="rId2"/>
          <a:srcRect/>
          <a:stretch>
            <a:fillRect/>
          </a:stretch>
        </p:blipFill>
        <p:spPr bwMode="auto">
          <a:xfrm>
            <a:off x="90488" y="1752600"/>
            <a:ext cx="4010025" cy="2781300"/>
          </a:xfrm>
          <a:prstGeom prst="rect">
            <a:avLst/>
          </a:prstGeom>
          <a:noFill/>
          <a:ln w="9525">
            <a:noFill/>
            <a:miter lim="800000"/>
            <a:headEnd/>
            <a:tailEnd/>
          </a:ln>
        </p:spPr>
      </p:pic>
      <p:pic>
        <p:nvPicPr>
          <p:cNvPr id="4101" name="Picture 4" descr="grand coulee dam photo: Grand Coulee Dam CoulieDam050.jpg"/>
          <p:cNvPicPr>
            <a:picLocks noChangeAspect="1" noChangeArrowheads="1"/>
          </p:cNvPicPr>
          <p:nvPr/>
        </p:nvPicPr>
        <p:blipFill>
          <a:blip r:embed="rId3"/>
          <a:srcRect/>
          <a:stretch>
            <a:fillRect/>
          </a:stretch>
        </p:blipFill>
        <p:spPr bwMode="auto">
          <a:xfrm>
            <a:off x="5943600" y="4475163"/>
            <a:ext cx="3178175" cy="2382837"/>
          </a:xfrm>
          <a:prstGeom prst="rect">
            <a:avLst/>
          </a:prstGeom>
          <a:noFill/>
          <a:ln w="9525">
            <a:noFill/>
            <a:miter lim="800000"/>
            <a:headEnd/>
            <a:tailEnd/>
          </a:ln>
        </p:spPr>
      </p:pic>
      <p:pic>
        <p:nvPicPr>
          <p:cNvPr id="4102" name="Picture 6" descr="http://placerbirding.com/AerialFolsomLake.JPG">
            <a:hlinkClick r:id="rId4"/>
          </p:cNvPr>
          <p:cNvPicPr>
            <a:picLocks noChangeAspect="1" noChangeArrowheads="1"/>
          </p:cNvPicPr>
          <p:nvPr/>
        </p:nvPicPr>
        <p:blipFill>
          <a:blip r:embed="rId5"/>
          <a:srcRect/>
          <a:stretch>
            <a:fillRect/>
          </a:stretch>
        </p:blipFill>
        <p:spPr bwMode="auto">
          <a:xfrm>
            <a:off x="685800" y="4191000"/>
            <a:ext cx="3733800" cy="248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25400"/>
            <a:ext cx="8686800" cy="1371600"/>
          </a:xfrm>
        </p:spPr>
        <p:txBody>
          <a:bodyPr>
            <a:normAutofit/>
          </a:bodyPr>
          <a:lstStyle/>
          <a:p>
            <a:r>
              <a:rPr lang="en-US" sz="3200" dirty="0" smtClean="0"/>
              <a:t>What’s your pH? Lab due Thursday, pg. 13</a:t>
            </a:r>
            <a:endParaRPr lang="en-US" sz="3200" dirty="0"/>
          </a:p>
        </p:txBody>
      </p:sp>
      <p:pic>
        <p:nvPicPr>
          <p:cNvPr id="4" name="Picture 3"/>
          <p:cNvPicPr>
            <a:picLocks noChangeAspect="1"/>
          </p:cNvPicPr>
          <p:nvPr/>
        </p:nvPicPr>
        <p:blipFill>
          <a:blip r:embed="rId3"/>
          <a:stretch>
            <a:fillRect/>
          </a:stretch>
        </p:blipFill>
        <p:spPr>
          <a:xfrm>
            <a:off x="1479550" y="1117600"/>
            <a:ext cx="6184900" cy="4978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79396" y="2333942"/>
          <a:ext cx="8572501" cy="2819399"/>
        </p:xfrm>
        <a:graphic>
          <a:graphicData uri="http://schemas.openxmlformats.org/drawingml/2006/table">
            <a:tbl>
              <a:tblPr firstRow="1" bandRow="1">
                <a:tableStyleId>{5C22544A-7EE6-4342-B048-85BDC9FD1C3A}</a:tableStyleId>
              </a:tblPr>
              <a:tblGrid>
                <a:gridCol w="1104904"/>
                <a:gridCol w="800097"/>
                <a:gridCol w="952500"/>
                <a:gridCol w="952500"/>
                <a:gridCol w="952500"/>
                <a:gridCol w="952500"/>
                <a:gridCol w="952500"/>
                <a:gridCol w="952500"/>
                <a:gridCol w="952500"/>
              </a:tblGrid>
              <a:tr h="735744">
                <a:tc>
                  <a:txBody>
                    <a:bodyPr/>
                    <a:lstStyle/>
                    <a:p>
                      <a:r>
                        <a:rPr lang="en-US" dirty="0" smtClean="0"/>
                        <a:t>Farmer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Soil pH</a:t>
                      </a:r>
                    </a:p>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96900">
                <a:tc>
                  <a:txBody>
                    <a:bodyPr/>
                    <a:lstStyle/>
                    <a:p>
                      <a:r>
                        <a:rPr lang="en-US" dirty="0" smtClean="0"/>
                        <a:t>Alice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09600">
                <a:tc>
                  <a:txBody>
                    <a:bodyPr/>
                    <a:lstStyle/>
                    <a:p>
                      <a:r>
                        <a:rPr lang="en-US" dirty="0" smtClean="0"/>
                        <a:t>Benny</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98500">
                <a:tc>
                  <a:txBody>
                    <a:bodyPr/>
                    <a:lstStyle/>
                    <a:p>
                      <a:r>
                        <a:rPr lang="en-US" dirty="0" smtClean="0"/>
                        <a:t>Carlotta</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5" name="TextBox 4"/>
          <p:cNvSpPr txBox="1"/>
          <p:nvPr/>
        </p:nvSpPr>
        <p:spPr>
          <a:xfrm>
            <a:off x="1473200" y="271839"/>
            <a:ext cx="6642100" cy="2062103"/>
          </a:xfrm>
          <a:prstGeom prst="rect">
            <a:avLst/>
          </a:prstGeom>
          <a:noFill/>
        </p:spPr>
        <p:txBody>
          <a:bodyPr wrap="square" rtlCol="0">
            <a:spAutoFit/>
          </a:bodyPr>
          <a:lstStyle/>
          <a:p>
            <a:r>
              <a:rPr lang="en-US" sz="3200" b="1" dirty="0" smtClean="0"/>
              <a:t>Data Table:</a:t>
            </a:r>
          </a:p>
          <a:p>
            <a:r>
              <a:rPr lang="en-US" sz="3200" dirty="0" smtClean="0"/>
              <a:t>-Record in pg. 13 NB</a:t>
            </a:r>
          </a:p>
          <a:p>
            <a:r>
              <a:rPr lang="en-US" sz="3200" dirty="0" smtClean="0"/>
              <a:t>-Find the Average soil pH for each farmer</a:t>
            </a:r>
            <a:endParaRPr lang="en-US" sz="3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543800" cy="1371600"/>
          </a:xfrm>
        </p:spPr>
        <p:txBody>
          <a:bodyPr>
            <a:normAutofit fontScale="90000"/>
          </a:bodyPr>
          <a:lstStyle/>
          <a:p>
            <a:pPr>
              <a:defRPr/>
            </a:pPr>
            <a:r>
              <a:rPr lang="en-US" dirty="0" smtClean="0"/>
              <a:t>What’s your pH? </a:t>
            </a:r>
            <a:br>
              <a:rPr lang="en-US" dirty="0" smtClean="0"/>
            </a:br>
            <a:r>
              <a:rPr lang="en-US" dirty="0" smtClean="0"/>
              <a:t>Lab due Thursday, pg. 13</a:t>
            </a:r>
            <a:endParaRPr lang="en-US" dirty="0"/>
          </a:p>
        </p:txBody>
      </p:sp>
      <p:graphicFrame>
        <p:nvGraphicFramePr>
          <p:cNvPr id="4" name="Content Placeholder 3"/>
          <p:cNvGraphicFramePr>
            <a:graphicFrameLocks noGrp="1"/>
          </p:cNvGraphicFramePr>
          <p:nvPr>
            <p:ph idx="1"/>
          </p:nvPr>
        </p:nvGraphicFramePr>
        <p:xfrm>
          <a:off x="2075180" y="1600200"/>
          <a:ext cx="4937760" cy="1752600"/>
        </p:xfrm>
        <a:graphic>
          <a:graphicData uri="http://schemas.openxmlformats.org/drawingml/2006/table">
            <a:tbl>
              <a:tblPr firstRow="1" bandRow="1">
                <a:tableStyleId>{5C22544A-7EE6-4342-B048-85BDC9FD1C3A}</a:tableStyleId>
              </a:tblPr>
              <a:tblGrid>
                <a:gridCol w="1645920"/>
                <a:gridCol w="1645920"/>
                <a:gridCol w="1645920"/>
              </a:tblGrid>
              <a:tr h="370840">
                <a:tc>
                  <a:txBody>
                    <a:bodyPr/>
                    <a:lstStyle/>
                    <a:p>
                      <a:r>
                        <a:rPr lang="en-US" dirty="0" smtClean="0"/>
                        <a:t>Farmer</a:t>
                      </a:r>
                      <a:endParaRPr lang="en-US" dirty="0"/>
                    </a:p>
                  </a:txBody>
                  <a:tcPr/>
                </a:tc>
                <a:tc>
                  <a:txBody>
                    <a:bodyPr/>
                    <a:lstStyle/>
                    <a:p>
                      <a:r>
                        <a:rPr lang="en-US" dirty="0" smtClean="0"/>
                        <a:t>Average Soil pH</a:t>
                      </a:r>
                      <a:endParaRPr lang="en-US" dirty="0"/>
                    </a:p>
                  </a:txBody>
                  <a:tcPr/>
                </a:tc>
                <a:tc>
                  <a:txBody>
                    <a:bodyPr/>
                    <a:lstStyle/>
                    <a:p>
                      <a:r>
                        <a:rPr lang="en-US" dirty="0" smtClean="0"/>
                        <a:t>Known</a:t>
                      </a:r>
                      <a:r>
                        <a:rPr lang="en-US" baseline="0" dirty="0" smtClean="0"/>
                        <a:t> substance</a:t>
                      </a:r>
                      <a:endParaRPr lang="en-US" dirty="0"/>
                    </a:p>
                  </a:txBody>
                  <a:tcPr/>
                </a:tc>
              </a:tr>
              <a:tr h="370840">
                <a:tc>
                  <a:txBody>
                    <a:bodyPr/>
                    <a:lstStyle/>
                    <a:p>
                      <a:r>
                        <a:rPr lang="en-US" dirty="0" smtClean="0"/>
                        <a:t>Alice</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Benny</a:t>
                      </a:r>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Carlotta</a:t>
                      </a:r>
                      <a:endParaRPr lang="en-US" dirty="0"/>
                    </a:p>
                  </a:txBody>
                  <a:tcPr/>
                </a:tc>
                <a:tc>
                  <a:txBody>
                    <a:bodyPr/>
                    <a:lstStyle/>
                    <a:p>
                      <a:endParaRPr lang="en-US" dirty="0" smtClean="0"/>
                    </a:p>
                  </a:txBody>
                  <a:tcPr/>
                </a:tc>
                <a:tc>
                  <a:txBody>
                    <a:bodyPr/>
                    <a:lstStyle/>
                    <a:p>
                      <a:endParaRPr lang="en-US" dirty="0"/>
                    </a:p>
                  </a:txBody>
                  <a:tcPr/>
                </a:tc>
              </a:tr>
            </a:tbl>
          </a:graphicData>
        </a:graphic>
      </p:graphicFrame>
      <p:sp>
        <p:nvSpPr>
          <p:cNvPr id="14373" name="TextBox 4"/>
          <p:cNvSpPr txBox="1">
            <a:spLocks noChangeArrowheads="1"/>
          </p:cNvSpPr>
          <p:nvPr/>
        </p:nvSpPr>
        <p:spPr bwMode="auto">
          <a:xfrm>
            <a:off x="1308100" y="3543300"/>
            <a:ext cx="6743700" cy="1938992"/>
          </a:xfrm>
          <a:prstGeom prst="rect">
            <a:avLst/>
          </a:prstGeom>
          <a:noFill/>
          <a:ln w="9525">
            <a:noFill/>
            <a:miter lim="800000"/>
            <a:headEnd/>
            <a:tailEnd/>
          </a:ln>
        </p:spPr>
        <p:txBody>
          <a:bodyPr wrap="square">
            <a:prstTxWarp prst="textNoShape">
              <a:avLst/>
            </a:prstTxWarp>
            <a:spAutoFit/>
          </a:bodyPr>
          <a:lstStyle/>
          <a:p>
            <a:r>
              <a:rPr lang="en-US" sz="2400" b="1" dirty="0">
                <a:solidFill>
                  <a:srgbClr val="000000"/>
                </a:solidFill>
              </a:rPr>
              <a:t>How does the pH alter the availability of nutrients in the soil?</a:t>
            </a:r>
            <a:r>
              <a:rPr lang="en-US" sz="2400" b="1" dirty="0" smtClean="0">
                <a:solidFill>
                  <a:srgbClr val="000000"/>
                </a:solidFill>
              </a:rPr>
              <a:t> </a:t>
            </a:r>
          </a:p>
          <a:p>
            <a:endParaRPr lang="en-US" sz="2400" b="1" dirty="0" smtClean="0">
              <a:solidFill>
                <a:srgbClr val="000000"/>
              </a:solidFill>
            </a:endParaRPr>
          </a:p>
          <a:p>
            <a:r>
              <a:rPr lang="en-US" sz="2400" b="1" dirty="0" smtClean="0">
                <a:solidFill>
                  <a:srgbClr val="000000"/>
                </a:solidFill>
              </a:rPr>
              <a:t>Why would it be important for farmers to know the pH of their soil?</a:t>
            </a:r>
            <a:endParaRPr lang="en-US" sz="2400" b="1" dirty="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6062"/>
            <a:ext cx="9144000" cy="1417638"/>
          </a:xfrm>
        </p:spPr>
        <p:txBody>
          <a:bodyPr/>
          <a:lstStyle/>
          <a:p>
            <a:pPr>
              <a:defRPr/>
            </a:pPr>
            <a:r>
              <a:rPr lang="en-US" sz="2400" dirty="0" smtClean="0">
                <a:solidFill>
                  <a:srgbClr val="000000"/>
                </a:solidFill>
              </a:rPr>
              <a:t>10</a:t>
            </a:r>
            <a:r>
              <a:rPr lang="en-US" sz="2400" b="0" dirty="0" smtClean="0">
                <a:solidFill>
                  <a:srgbClr val="000000"/>
                </a:solidFill>
                <a:effectLst/>
              </a:rPr>
              <a:t>/21 </a:t>
            </a:r>
            <a:r>
              <a:rPr lang="en-US" sz="2400" b="1" dirty="0" smtClean="0">
                <a:solidFill>
                  <a:srgbClr val="000000"/>
                </a:solidFill>
                <a:effectLst/>
              </a:rPr>
              <a:t>How Humans alter the availability of Water CH 9</a:t>
            </a:r>
            <a:r>
              <a:rPr lang="en-US" sz="2400" b="0" dirty="0" smtClean="0">
                <a:solidFill>
                  <a:srgbClr val="000000"/>
                </a:solidFill>
                <a:effectLst/>
              </a:rPr>
              <a:t/>
            </a:r>
            <a:br>
              <a:rPr lang="en-US" sz="2400" b="0" dirty="0" smtClean="0">
                <a:solidFill>
                  <a:srgbClr val="000000"/>
                </a:solidFill>
                <a:effectLst/>
              </a:rPr>
            </a:br>
            <a:r>
              <a:rPr lang="en-US" sz="2400" b="0" dirty="0" smtClean="0">
                <a:solidFill>
                  <a:srgbClr val="000000"/>
                </a:solidFill>
                <a:effectLst/>
              </a:rPr>
              <a:t>Obj. TSW learn how levees, dikes, dams, aqueducts &amp; desalination makes water available to us. P. </a:t>
            </a:r>
            <a:r>
              <a:rPr lang="en-US" sz="2400" dirty="0" smtClean="0">
                <a:solidFill>
                  <a:srgbClr val="000000"/>
                </a:solidFill>
              </a:rPr>
              <a:t>10</a:t>
            </a:r>
            <a:r>
              <a:rPr lang="en-US" sz="2400" b="0" dirty="0" smtClean="0">
                <a:solidFill>
                  <a:srgbClr val="000000"/>
                </a:solidFill>
                <a:effectLst/>
              </a:rPr>
              <a:t> NB</a:t>
            </a:r>
            <a:endParaRPr lang="en-US" sz="2400" b="0" dirty="0">
              <a:solidFill>
                <a:srgbClr val="000000"/>
              </a:solidFill>
              <a:effectLst/>
            </a:endParaRPr>
          </a:p>
        </p:txBody>
      </p:sp>
      <p:sp>
        <p:nvSpPr>
          <p:cNvPr id="5123" name="Content Placeholder 2"/>
          <p:cNvSpPr>
            <a:spLocks noGrp="1"/>
          </p:cNvSpPr>
          <p:nvPr>
            <p:ph idx="1"/>
          </p:nvPr>
        </p:nvSpPr>
        <p:spPr>
          <a:xfrm>
            <a:off x="1231900" y="1663700"/>
            <a:ext cx="7543800" cy="3931920"/>
          </a:xfrm>
        </p:spPr>
        <p:txBody>
          <a:bodyPr>
            <a:normAutofit/>
          </a:bodyPr>
          <a:lstStyle/>
          <a:p>
            <a:pPr marL="650875" indent="-514350">
              <a:buFont typeface="Lucida Sans" pitchFamily="-107" charset="0"/>
              <a:buAutoNum type="arabicPeriod"/>
            </a:pPr>
            <a:r>
              <a:rPr lang="en-US" sz="2600" dirty="0">
                <a:solidFill>
                  <a:srgbClr val="000000"/>
                </a:solidFill>
              </a:rPr>
              <a:t>How do levees, dikes, dams &amp; aqueducts differ from one another?</a:t>
            </a:r>
          </a:p>
          <a:p>
            <a:pPr marL="650875" indent="-514350">
              <a:buFont typeface="Lucida Sans" pitchFamily="-107" charset="0"/>
              <a:buAutoNum type="arabicPeriod"/>
            </a:pPr>
            <a:r>
              <a:rPr lang="en-US" sz="2600" dirty="0">
                <a:solidFill>
                  <a:srgbClr val="000000"/>
                </a:solidFill>
              </a:rPr>
              <a:t>What is the primary purpose of each?</a:t>
            </a:r>
          </a:p>
          <a:p>
            <a:pPr marL="650875" indent="-514350">
              <a:buFont typeface="Lucida Sans" pitchFamily="-107" charset="0"/>
              <a:buAutoNum type="arabicPeriod"/>
            </a:pPr>
            <a:r>
              <a:rPr lang="en-US" sz="2600" dirty="0">
                <a:solidFill>
                  <a:srgbClr val="000000"/>
                </a:solidFill>
              </a:rPr>
              <a:t>Why is it necessary to desalinize water?</a:t>
            </a:r>
          </a:p>
        </p:txBody>
      </p:sp>
      <p:pic>
        <p:nvPicPr>
          <p:cNvPr id="5124" name="Picture 9"/>
          <p:cNvPicPr>
            <a:picLocks noChangeAspect="1" noChangeArrowheads="1"/>
          </p:cNvPicPr>
          <p:nvPr/>
        </p:nvPicPr>
        <p:blipFill>
          <a:blip r:embed="rId2"/>
          <a:srcRect/>
          <a:stretch>
            <a:fillRect/>
          </a:stretch>
        </p:blipFill>
        <p:spPr bwMode="auto">
          <a:xfrm>
            <a:off x="228600" y="3810000"/>
            <a:ext cx="3505200"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143000"/>
            <a:ext cx="8305800" cy="2362200"/>
          </a:xfrm>
        </p:spPr>
        <p:txBody>
          <a:bodyPr>
            <a:normAutofit lnSpcReduction="10000"/>
          </a:bodyPr>
          <a:lstStyle/>
          <a:p>
            <a:pPr eaLnBrk="1" hangingPunct="1"/>
            <a:r>
              <a:rPr lang="en-US" sz="2400" b="1" dirty="0">
                <a:solidFill>
                  <a:srgbClr val="000000"/>
                </a:solidFill>
              </a:rPr>
              <a:t>Levees</a:t>
            </a:r>
            <a:r>
              <a:rPr lang="en-US" sz="2400" dirty="0">
                <a:solidFill>
                  <a:srgbClr val="000000"/>
                </a:solidFill>
              </a:rPr>
              <a:t>- an enlarged bank built up on each side of the river. </a:t>
            </a:r>
            <a:r>
              <a:rPr lang="en-US" sz="2400" dirty="0" smtClean="0">
                <a:solidFill>
                  <a:srgbClr val="000000"/>
                </a:solidFill>
              </a:rPr>
              <a:t>Hurricane Katrina </a:t>
            </a:r>
            <a:r>
              <a:rPr lang="en-US" sz="2400" dirty="0" err="1" smtClean="0">
                <a:solidFill>
                  <a:srgbClr val="000000"/>
                </a:solidFill>
              </a:rPr>
              <a:t>devestation</a:t>
            </a:r>
            <a:endParaRPr lang="en-US" sz="2400" dirty="0" smtClean="0">
              <a:solidFill>
                <a:srgbClr val="000000"/>
              </a:solidFill>
            </a:endParaRPr>
          </a:p>
          <a:p>
            <a:pPr eaLnBrk="1" hangingPunct="1"/>
            <a:r>
              <a:rPr lang="en-US" sz="2400" b="1" dirty="0" smtClean="0">
                <a:solidFill>
                  <a:srgbClr val="000000"/>
                </a:solidFill>
              </a:rPr>
              <a:t>Dikes</a:t>
            </a:r>
            <a:r>
              <a:rPr lang="en-US" sz="2400" dirty="0" smtClean="0">
                <a:solidFill>
                  <a:srgbClr val="000000"/>
                </a:solidFill>
              </a:rPr>
              <a:t>- </a:t>
            </a:r>
            <a:r>
              <a:rPr lang="en-US" sz="2400" dirty="0">
                <a:solidFill>
                  <a:srgbClr val="000000"/>
                </a:solidFill>
              </a:rPr>
              <a:t>similar to a levee but built to prevent ocean waters from flooding adjacent land. </a:t>
            </a:r>
            <a:r>
              <a:rPr lang="en-US" sz="2400" dirty="0" smtClean="0">
                <a:solidFill>
                  <a:srgbClr val="000000"/>
                </a:solidFill>
              </a:rPr>
              <a:t> </a:t>
            </a:r>
          </a:p>
          <a:p>
            <a:r>
              <a:rPr lang="en-US" sz="2400" dirty="0" smtClean="0">
                <a:solidFill>
                  <a:srgbClr val="000000"/>
                </a:solidFill>
              </a:rPr>
              <a:t>Used to manage or prevent water flow into specific land regions</a:t>
            </a:r>
          </a:p>
          <a:p>
            <a:pPr eaLnBrk="1" hangingPunct="1">
              <a:buFont typeface="Wingdings 2" pitchFamily="-107" charset="2"/>
              <a:buNone/>
            </a:pPr>
            <a:endParaRPr lang="en-US" dirty="0"/>
          </a:p>
        </p:txBody>
      </p:sp>
      <p:sp>
        <p:nvSpPr>
          <p:cNvPr id="26627"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6628" name="Picture 9"/>
          <p:cNvPicPr>
            <a:picLocks noChangeAspect="1" noChangeArrowheads="1"/>
          </p:cNvPicPr>
          <p:nvPr/>
        </p:nvPicPr>
        <p:blipFill>
          <a:blip r:embed="rId2"/>
          <a:srcRect/>
          <a:stretch>
            <a:fillRect/>
          </a:stretch>
        </p:blipFill>
        <p:spPr bwMode="auto">
          <a:xfrm>
            <a:off x="3020830" y="3100066"/>
            <a:ext cx="4655129" cy="34155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228600" y="889000"/>
            <a:ext cx="8623300" cy="2057400"/>
          </a:xfrm>
        </p:spPr>
        <p:txBody>
          <a:bodyPr>
            <a:normAutofit fontScale="92500"/>
          </a:bodyPr>
          <a:lstStyle/>
          <a:p>
            <a:pPr eaLnBrk="1" hangingPunct="1"/>
            <a:r>
              <a:rPr lang="en-US" sz="2400" b="1" dirty="0">
                <a:solidFill>
                  <a:srgbClr val="000000"/>
                </a:solidFill>
              </a:rPr>
              <a:t>Dams</a:t>
            </a:r>
            <a:r>
              <a:rPr lang="en-US" sz="2400" dirty="0">
                <a:solidFill>
                  <a:srgbClr val="000000"/>
                </a:solidFill>
              </a:rPr>
              <a:t>- a barrier that runs across a river or stream to control the flow of water. 95% energy efficient</a:t>
            </a:r>
          </a:p>
          <a:p>
            <a:pPr lvl="1"/>
            <a:r>
              <a:rPr lang="en-US" sz="2200" dirty="0">
                <a:solidFill>
                  <a:srgbClr val="000000"/>
                </a:solidFill>
              </a:rPr>
              <a:t>Detrimental to surrounding habitat, &amp; fish in turbine</a:t>
            </a:r>
            <a:r>
              <a:rPr lang="en-US" sz="2200" dirty="0" smtClean="0">
                <a:solidFill>
                  <a:srgbClr val="000000"/>
                </a:solidFill>
              </a:rPr>
              <a:t>.</a:t>
            </a:r>
          </a:p>
          <a:p>
            <a:pPr lvl="1"/>
            <a:r>
              <a:rPr lang="en-US" sz="2200" dirty="0" smtClean="0">
                <a:solidFill>
                  <a:srgbClr val="000000"/>
                </a:solidFill>
              </a:rPr>
              <a:t>Purpose of retaining water</a:t>
            </a:r>
          </a:p>
          <a:p>
            <a:pPr eaLnBrk="1" hangingPunct="1"/>
            <a:r>
              <a:rPr lang="en-US" sz="2400" b="1" dirty="0">
                <a:solidFill>
                  <a:srgbClr val="000000"/>
                </a:solidFill>
              </a:rPr>
              <a:t>Reservoir</a:t>
            </a:r>
            <a:r>
              <a:rPr lang="en-US" sz="2400" dirty="0">
                <a:solidFill>
                  <a:srgbClr val="000000"/>
                </a:solidFill>
              </a:rPr>
              <a:t>- the area where water is stored behind the dam.</a:t>
            </a:r>
          </a:p>
          <a:p>
            <a:pPr eaLnBrk="1" hangingPunct="1">
              <a:buFont typeface="Wingdings 2" pitchFamily="-107" charset="2"/>
              <a:buNone/>
            </a:pPr>
            <a:endParaRPr lang="en-US" dirty="0">
              <a:solidFill>
                <a:schemeClr val="bg1"/>
              </a:solidFill>
            </a:endParaRPr>
          </a:p>
        </p:txBody>
      </p:sp>
      <p:sp>
        <p:nvSpPr>
          <p:cNvPr id="27651" name="Text Box 7"/>
          <p:cNvSpPr txBox="1">
            <a:spLocks noChangeArrowheads="1"/>
          </p:cNvSpPr>
          <p:nvPr/>
        </p:nvSpPr>
        <p:spPr bwMode="auto">
          <a:xfrm>
            <a:off x="-30163" y="187325"/>
            <a:ext cx="9144001"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solidFill>
                  <a:srgbClr val="000000"/>
                </a:solidFill>
                <a:latin typeface="+mj-lt"/>
              </a:rPr>
              <a:t>Altering the Availability of Water</a:t>
            </a:r>
          </a:p>
        </p:txBody>
      </p:sp>
      <p:pic>
        <p:nvPicPr>
          <p:cNvPr id="27652" name="Picture 8"/>
          <p:cNvPicPr>
            <a:picLocks noChangeAspect="1" noChangeArrowheads="1"/>
          </p:cNvPicPr>
          <p:nvPr/>
        </p:nvPicPr>
        <p:blipFill>
          <a:blip r:embed="rId2"/>
          <a:srcRect/>
          <a:stretch>
            <a:fillRect/>
          </a:stretch>
        </p:blipFill>
        <p:spPr bwMode="auto">
          <a:xfrm>
            <a:off x="3898900" y="2946400"/>
            <a:ext cx="4953000" cy="360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1303610"/>
            <a:ext cx="5263244" cy="4174251"/>
          </a:xfrm>
        </p:spPr>
        <p:txBody>
          <a:bodyPr>
            <a:normAutofit lnSpcReduction="10000"/>
          </a:bodyPr>
          <a:lstStyle/>
          <a:p>
            <a:pPr eaLnBrk="1" hangingPunct="1"/>
            <a:r>
              <a:rPr lang="en-US" sz="2595" b="1" dirty="0">
                <a:solidFill>
                  <a:srgbClr val="000000"/>
                </a:solidFill>
              </a:rPr>
              <a:t>Fish ladders- </a:t>
            </a:r>
            <a:r>
              <a:rPr lang="en-US" sz="2595" dirty="0">
                <a:solidFill>
                  <a:srgbClr val="000000"/>
                </a:solidFill>
              </a:rPr>
              <a:t>a set of stairs with water flowing over them that have been added to some dams to help migrating fish such as salmon get </a:t>
            </a:r>
            <a:r>
              <a:rPr lang="en-US" sz="2595" dirty="0" smtClean="0">
                <a:solidFill>
                  <a:srgbClr val="000000"/>
                </a:solidFill>
              </a:rPr>
              <a:t>upstream</a:t>
            </a:r>
          </a:p>
          <a:p>
            <a:pPr eaLnBrk="1" hangingPunct="1"/>
            <a:r>
              <a:rPr lang="en-US" sz="2595" dirty="0" smtClean="0">
                <a:solidFill>
                  <a:srgbClr val="000000"/>
                </a:solidFill>
              </a:rPr>
              <a:t>Efficient as they can be</a:t>
            </a:r>
          </a:p>
          <a:p>
            <a:pPr eaLnBrk="1" hangingPunct="1"/>
            <a:r>
              <a:rPr lang="en-US" sz="2595" dirty="0" smtClean="0">
                <a:solidFill>
                  <a:srgbClr val="000000"/>
                </a:solidFill>
              </a:rPr>
              <a:t>Blocking the natural flow of fish populations</a:t>
            </a:r>
          </a:p>
          <a:p>
            <a:pPr eaLnBrk="1" hangingPunct="1"/>
            <a:r>
              <a:rPr lang="en-US" sz="2595" dirty="0" smtClean="0">
                <a:solidFill>
                  <a:srgbClr val="000000"/>
                </a:solidFill>
              </a:rPr>
              <a:t>No matter what you do, not the same!</a:t>
            </a:r>
          </a:p>
          <a:p>
            <a:pPr eaLnBrk="1" hangingPunct="1">
              <a:buFont typeface="Wingdings 2" pitchFamily="-107" charset="2"/>
              <a:buNone/>
            </a:pPr>
            <a:endParaRPr lang="en-US" dirty="0">
              <a:solidFill>
                <a:schemeClr val="bg1"/>
              </a:solidFill>
            </a:endParaRPr>
          </a:p>
        </p:txBody>
      </p:sp>
      <p:sp>
        <p:nvSpPr>
          <p:cNvPr id="28675"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8676" name="Picture 9"/>
          <p:cNvPicPr>
            <a:picLocks noChangeAspect="1" noChangeArrowheads="1"/>
          </p:cNvPicPr>
          <p:nvPr/>
        </p:nvPicPr>
        <p:blipFill>
          <a:blip r:embed="rId2"/>
          <a:srcRect/>
          <a:stretch>
            <a:fillRect/>
          </a:stretch>
        </p:blipFill>
        <p:spPr bwMode="auto">
          <a:xfrm>
            <a:off x="6240462" y="1518891"/>
            <a:ext cx="244633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33400" y="990600"/>
            <a:ext cx="8153400" cy="1219200"/>
          </a:xfrm>
        </p:spPr>
        <p:txBody>
          <a:bodyPr>
            <a:noAutofit/>
          </a:bodyPr>
          <a:lstStyle/>
          <a:p>
            <a:pPr eaLnBrk="1" hangingPunct="1"/>
            <a:r>
              <a:rPr lang="en-US" sz="2400" b="1" dirty="0">
                <a:solidFill>
                  <a:srgbClr val="000000"/>
                </a:solidFill>
              </a:rPr>
              <a:t>Aqueducts</a:t>
            </a:r>
            <a:r>
              <a:rPr lang="en-US" sz="2400" dirty="0">
                <a:solidFill>
                  <a:srgbClr val="000000"/>
                </a:solidFill>
              </a:rPr>
              <a:t>- canals or ditches used to carry water from one location to another. </a:t>
            </a:r>
          </a:p>
          <a:p>
            <a:pPr eaLnBrk="1" hangingPunct="1"/>
            <a:r>
              <a:rPr lang="en-US" sz="2400" dirty="0">
                <a:solidFill>
                  <a:srgbClr val="000000"/>
                </a:solidFill>
              </a:rPr>
              <a:t>LA Aqueduct / Colorado River</a:t>
            </a:r>
          </a:p>
          <a:p>
            <a:pPr eaLnBrk="1" hangingPunct="1"/>
            <a:r>
              <a:rPr lang="en-US" sz="2400" dirty="0" smtClean="0">
                <a:solidFill>
                  <a:srgbClr val="000000"/>
                </a:solidFill>
              </a:rPr>
              <a:t>Efficiency?</a:t>
            </a:r>
          </a:p>
          <a:p>
            <a:pPr eaLnBrk="1" hangingPunct="1"/>
            <a:r>
              <a:rPr lang="en-US" sz="2400" dirty="0" smtClean="0">
                <a:solidFill>
                  <a:srgbClr val="000000"/>
                </a:solidFill>
              </a:rPr>
              <a:t>Putting band-aid over developing</a:t>
            </a:r>
          </a:p>
          <a:p>
            <a:pPr eaLnBrk="1" hangingPunct="1">
              <a:buNone/>
            </a:pPr>
            <a:r>
              <a:rPr lang="en-US" sz="2400" dirty="0" smtClean="0">
                <a:solidFill>
                  <a:srgbClr val="000000"/>
                </a:solidFill>
              </a:rPr>
              <a:t>communities in water resource </a:t>
            </a:r>
          </a:p>
          <a:p>
            <a:pPr eaLnBrk="1" hangingPunct="1">
              <a:buNone/>
            </a:pPr>
            <a:r>
              <a:rPr lang="en-US" sz="2400" dirty="0" smtClean="0">
                <a:solidFill>
                  <a:srgbClr val="000000"/>
                </a:solidFill>
              </a:rPr>
              <a:t>insufficient locations </a:t>
            </a:r>
          </a:p>
        </p:txBody>
      </p:sp>
      <p:sp>
        <p:nvSpPr>
          <p:cNvPr id="29699"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9700" name="Picture 8"/>
          <p:cNvPicPr>
            <a:picLocks noChangeAspect="1" noChangeArrowheads="1"/>
          </p:cNvPicPr>
          <p:nvPr/>
        </p:nvPicPr>
        <p:blipFill>
          <a:blip r:embed="rId3"/>
          <a:srcRect/>
          <a:stretch>
            <a:fillRect/>
          </a:stretch>
        </p:blipFill>
        <p:spPr bwMode="auto">
          <a:xfrm>
            <a:off x="5830887" y="1370788"/>
            <a:ext cx="331311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1295400"/>
            <a:ext cx="8305800" cy="1143000"/>
          </a:xfrm>
        </p:spPr>
        <p:txBody>
          <a:bodyPr>
            <a:noAutofit/>
          </a:bodyPr>
          <a:lstStyle/>
          <a:p>
            <a:pPr eaLnBrk="1" hangingPunct="1"/>
            <a:r>
              <a:rPr lang="en-US" sz="2400" b="1" dirty="0">
                <a:solidFill>
                  <a:srgbClr val="000000"/>
                </a:solidFill>
              </a:rPr>
              <a:t>Desalination-</a:t>
            </a:r>
            <a:r>
              <a:rPr lang="en-US" sz="2400" dirty="0">
                <a:solidFill>
                  <a:srgbClr val="000000"/>
                </a:solidFill>
              </a:rPr>
              <a:t> removing the salt from salt water to obtain fresh water</a:t>
            </a:r>
            <a:r>
              <a:rPr lang="en-US" sz="2400" dirty="0" smtClean="0">
                <a:solidFill>
                  <a:srgbClr val="000000"/>
                </a:solidFill>
              </a:rPr>
              <a:t>.</a:t>
            </a:r>
          </a:p>
          <a:p>
            <a:pPr lvl="1"/>
            <a:r>
              <a:rPr lang="en-US" sz="2200" dirty="0" smtClean="0">
                <a:solidFill>
                  <a:srgbClr val="000000"/>
                </a:solidFill>
              </a:rPr>
              <a:t>Cannot drink the sea</a:t>
            </a:r>
          </a:p>
          <a:p>
            <a:pPr lvl="1"/>
            <a:r>
              <a:rPr lang="en-US" sz="2200" dirty="0" smtClean="0">
                <a:solidFill>
                  <a:srgbClr val="000000"/>
                </a:solidFill>
              </a:rPr>
              <a:t>Very expensive</a:t>
            </a:r>
          </a:p>
          <a:p>
            <a:pPr eaLnBrk="1" hangingPunct="1"/>
            <a:r>
              <a:rPr lang="en-US" sz="2400" b="1" dirty="0">
                <a:solidFill>
                  <a:srgbClr val="000000"/>
                </a:solidFill>
              </a:rPr>
              <a:t>Saudi </a:t>
            </a:r>
            <a:r>
              <a:rPr lang="en-US" sz="2400" b="1" dirty="0" smtClean="0">
                <a:solidFill>
                  <a:srgbClr val="000000"/>
                </a:solidFill>
              </a:rPr>
              <a:t>Arabia</a:t>
            </a:r>
          </a:p>
          <a:p>
            <a:pPr lvl="1"/>
            <a:r>
              <a:rPr lang="en-US" sz="2200" dirty="0" smtClean="0">
                <a:solidFill>
                  <a:srgbClr val="000000"/>
                </a:solidFill>
              </a:rPr>
              <a:t>Big desert= scarcity of fresh water</a:t>
            </a:r>
          </a:p>
          <a:p>
            <a:pPr lvl="1"/>
            <a:r>
              <a:rPr lang="en-US" sz="2200" dirty="0" smtClean="0">
                <a:solidFill>
                  <a:srgbClr val="000000"/>
                </a:solidFill>
              </a:rPr>
              <a:t>Need water for drinking, </a:t>
            </a:r>
          </a:p>
          <a:p>
            <a:pPr lvl="1">
              <a:buNone/>
            </a:pPr>
            <a:r>
              <a:rPr lang="en-US" sz="2200" dirty="0" smtClean="0">
                <a:solidFill>
                  <a:srgbClr val="000000"/>
                </a:solidFill>
              </a:rPr>
              <a:t>Washing, growing crops, etc.</a:t>
            </a:r>
          </a:p>
          <a:p>
            <a:pPr lvl="1"/>
            <a:endParaRPr lang="en-US" sz="2200" dirty="0">
              <a:solidFill>
                <a:srgbClr val="000000"/>
              </a:solidFill>
            </a:endParaRPr>
          </a:p>
        </p:txBody>
      </p:sp>
      <p:sp>
        <p:nvSpPr>
          <p:cNvPr id="31747"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31748" name="Picture 8"/>
          <p:cNvPicPr>
            <a:picLocks noChangeAspect="1" noChangeArrowheads="1"/>
          </p:cNvPicPr>
          <p:nvPr/>
        </p:nvPicPr>
        <p:blipFill>
          <a:blip r:embed="rId3"/>
          <a:srcRect/>
          <a:stretch>
            <a:fillRect/>
          </a:stretch>
        </p:blipFill>
        <p:spPr bwMode="auto">
          <a:xfrm>
            <a:off x="5624687" y="1879600"/>
            <a:ext cx="329565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300"/>
            <a:ext cx="7088188" cy="914400"/>
          </a:xfrm>
        </p:spPr>
        <p:txBody>
          <a:bodyPr>
            <a:normAutofit fontScale="90000"/>
          </a:bodyPr>
          <a:lstStyle/>
          <a:p>
            <a:pPr>
              <a:defRPr/>
            </a:pPr>
            <a:r>
              <a:rPr lang="en-US" sz="3600" b="1" dirty="0" smtClean="0"/>
              <a:t>Consequences of River Diversion</a:t>
            </a:r>
            <a:endParaRPr lang="en-US" sz="3600" b="1" dirty="0"/>
          </a:p>
        </p:txBody>
      </p:sp>
      <p:pic>
        <p:nvPicPr>
          <p:cNvPr id="30723" name="Picture 2" descr="figure_09_13"/>
          <p:cNvPicPr>
            <a:picLocks noGrp="1" noChangeAspect="1" noChangeArrowheads="1"/>
          </p:cNvPicPr>
          <p:nvPr>
            <p:ph idx="1"/>
          </p:nvPr>
        </p:nvPicPr>
        <p:blipFill>
          <a:blip r:embed="rId2"/>
          <a:srcRect/>
          <a:stretch>
            <a:fillRect/>
          </a:stretch>
        </p:blipFill>
        <p:spPr>
          <a:xfrm>
            <a:off x="0" y="1244600"/>
            <a:ext cx="7088188" cy="4708525"/>
          </a:xfrm>
          <a:noFill/>
        </p:spPr>
      </p:pic>
      <p:sp>
        <p:nvSpPr>
          <p:cNvPr id="30724" name="TextBox 4"/>
          <p:cNvSpPr txBox="1">
            <a:spLocks noChangeArrowheads="1"/>
          </p:cNvSpPr>
          <p:nvPr/>
        </p:nvSpPr>
        <p:spPr bwMode="auto">
          <a:xfrm>
            <a:off x="7010400" y="241300"/>
            <a:ext cx="2133600" cy="6370974"/>
          </a:xfrm>
          <a:prstGeom prst="rect">
            <a:avLst/>
          </a:prstGeom>
          <a:noFill/>
          <a:ln w="9525">
            <a:noFill/>
            <a:miter lim="800000"/>
            <a:headEnd/>
            <a:tailEnd/>
          </a:ln>
        </p:spPr>
        <p:txBody>
          <a:bodyPr>
            <a:prstTxWarp prst="textNoShape">
              <a:avLst/>
            </a:prstTxWarp>
            <a:spAutoFit/>
          </a:bodyPr>
          <a:lstStyle/>
          <a:p>
            <a:r>
              <a:rPr lang="en-US" sz="2400" dirty="0">
                <a:solidFill>
                  <a:srgbClr val="000000"/>
                </a:solidFill>
              </a:rPr>
              <a:t>Aral Sea once the 4</a:t>
            </a:r>
            <a:r>
              <a:rPr lang="en-US" sz="2400" baseline="30000" dirty="0">
                <a:solidFill>
                  <a:srgbClr val="000000"/>
                </a:solidFill>
              </a:rPr>
              <a:t>th</a:t>
            </a:r>
            <a:r>
              <a:rPr lang="en-US" sz="2400" dirty="0">
                <a:solidFill>
                  <a:srgbClr val="000000"/>
                </a:solidFill>
              </a:rPr>
              <a:t> largest lake in the world.</a:t>
            </a:r>
          </a:p>
          <a:p>
            <a:r>
              <a:rPr lang="en-US" sz="2400" dirty="0">
                <a:solidFill>
                  <a:srgbClr val="000000"/>
                </a:solidFill>
              </a:rPr>
              <a:t>The two rivers that fed the Lake were diverted, this is the result.</a:t>
            </a:r>
          </a:p>
          <a:p>
            <a:r>
              <a:rPr lang="en-US" sz="2400" dirty="0">
                <a:solidFill>
                  <a:srgbClr val="000000"/>
                </a:solidFill>
              </a:rPr>
              <a:t>60% less lake surface area &amp; habitat loss. Two distinct lakes exist now.</a:t>
            </a:r>
          </a:p>
          <a:p>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153988" y="579437"/>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Century Gothic"/>
                <a:cs typeface="Century Gothic"/>
              </a:rPr>
              <a:t>Usable Water is Rare</a:t>
            </a:r>
          </a:p>
        </p:txBody>
      </p:sp>
      <p:pic>
        <p:nvPicPr>
          <p:cNvPr id="14339" name="Picture 8"/>
          <p:cNvPicPr>
            <a:picLocks noChangeAspect="1" noChangeArrowheads="1"/>
          </p:cNvPicPr>
          <p:nvPr/>
        </p:nvPicPr>
        <p:blipFill>
          <a:blip r:embed="rId2"/>
          <a:srcRect/>
          <a:stretch>
            <a:fillRect/>
          </a:stretch>
        </p:blipFill>
        <p:spPr bwMode="auto">
          <a:xfrm>
            <a:off x="1219200" y="1600200"/>
            <a:ext cx="6935788" cy="399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b="1" dirty="0" smtClean="0"/>
              <a:t>Porosity &amp; Permeability Lab, </a:t>
            </a:r>
            <a:r>
              <a:rPr lang="en-US" sz="3200" dirty="0" smtClean="0"/>
              <a:t>pg. 15</a:t>
            </a:r>
            <a:br>
              <a:rPr lang="en-US" sz="3200" dirty="0" smtClean="0"/>
            </a:br>
            <a:r>
              <a:rPr lang="en-US" sz="3200" dirty="0" smtClean="0"/>
              <a:t>Students include this in your lab write up.</a:t>
            </a:r>
            <a:endParaRPr lang="en-US" sz="3200" dirty="0"/>
          </a:p>
        </p:txBody>
      </p:sp>
      <p:sp>
        <p:nvSpPr>
          <p:cNvPr id="10243" name="Content Placeholder 2"/>
          <p:cNvSpPr>
            <a:spLocks noGrp="1"/>
          </p:cNvSpPr>
          <p:nvPr>
            <p:ph idx="1"/>
          </p:nvPr>
        </p:nvSpPr>
        <p:spPr>
          <a:xfrm>
            <a:off x="800100" y="2222500"/>
            <a:ext cx="7543800" cy="3931920"/>
          </a:xfrm>
        </p:spPr>
        <p:txBody>
          <a:bodyPr>
            <a:normAutofit/>
          </a:bodyPr>
          <a:lstStyle/>
          <a:p>
            <a:r>
              <a:rPr lang="en-US" sz="2400" dirty="0"/>
              <a:t>How does the pH of the soil affect the nutrient availability for plants?</a:t>
            </a:r>
          </a:p>
          <a:p>
            <a:r>
              <a:rPr lang="en-US" sz="2400" dirty="0"/>
              <a:t>How does the porosity and permeability affect the pH or contaminant?</a:t>
            </a:r>
          </a:p>
          <a:p>
            <a:r>
              <a:rPr lang="en-US" sz="2400" dirty="0"/>
              <a:t>Explain what aquifer is and why it is important.  How can it be polluted?</a:t>
            </a:r>
          </a:p>
          <a:p>
            <a:r>
              <a:rPr lang="en-US" sz="2400" dirty="0"/>
              <a:t>Discuss several benefits of having wetlands.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How does Ground Water filter contaminants?</a:t>
            </a:r>
            <a:br>
              <a:rPr lang="en-US" b="1" dirty="0"/>
            </a:br>
            <a:endParaRPr lang="en-US" dirty="0"/>
          </a:p>
        </p:txBody>
      </p:sp>
      <p:sp>
        <p:nvSpPr>
          <p:cNvPr id="3" name="Content Placeholder 2"/>
          <p:cNvSpPr>
            <a:spLocks noGrp="1"/>
          </p:cNvSpPr>
          <p:nvPr>
            <p:ph idx="1"/>
          </p:nvPr>
        </p:nvSpPr>
        <p:spPr/>
        <p:txBody>
          <a:bodyPr/>
          <a:lstStyle/>
          <a:p>
            <a:pPr>
              <a:lnSpc>
                <a:spcPct val="80000"/>
              </a:lnSpc>
              <a:buFont typeface="Wingdings 2" pitchFamily="-107" charset="2"/>
              <a:buNone/>
            </a:pPr>
            <a:r>
              <a:rPr lang="en-US" sz="3200" dirty="0"/>
              <a:t>6</a:t>
            </a:r>
            <a:r>
              <a:rPr lang="en-US" sz="3200" dirty="0" smtClean="0"/>
              <a:t> </a:t>
            </a:r>
            <a:r>
              <a:rPr lang="en-US" sz="3200" dirty="0"/>
              <a:t>Stations, Get into groups of </a:t>
            </a:r>
            <a:r>
              <a:rPr lang="en-US" sz="3200" dirty="0" smtClean="0"/>
              <a:t>3.  </a:t>
            </a:r>
            <a:r>
              <a:rPr lang="en-US" sz="3200" dirty="0"/>
              <a:t>Everyone should have a lab.  Describe your contaminant (qualitative data). Measure the pH of your contaminant 15 ml in a 50 beaker.  Record pH &amp; observational data on page  </a:t>
            </a:r>
            <a:r>
              <a:rPr lang="en-US" sz="3200" dirty="0" smtClean="0"/>
              <a:t>15 </a:t>
            </a:r>
            <a:r>
              <a:rPr lang="en-US" sz="3200" dirty="0"/>
              <a:t>NB</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50493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286" y="609600"/>
            <a:ext cx="7242628" cy="609600"/>
          </a:xfrm>
        </p:spPr>
        <p:txBody>
          <a:bodyPr>
            <a:normAutofit fontScale="90000"/>
          </a:bodyPr>
          <a:lstStyle/>
          <a:p>
            <a:pPr>
              <a:defRPr/>
            </a:pPr>
            <a:r>
              <a:rPr lang="en-US" sz="3200" b="0" dirty="0" smtClean="0">
                <a:effectLst/>
              </a:rPr>
              <a:t>Gravel Filters  P. 15 NB</a:t>
            </a:r>
            <a:br>
              <a:rPr lang="en-US" sz="3200" b="0" dirty="0" smtClean="0">
                <a:effectLst/>
              </a:rPr>
            </a:br>
            <a:r>
              <a:rPr lang="en-US" sz="3200" dirty="0"/>
              <a:t>Record pH &amp; observational data </a:t>
            </a:r>
            <a:endParaRPr lang="en-US" sz="3200" b="0" dirty="0">
              <a:effectLst/>
            </a:endParaRPr>
          </a:p>
        </p:txBody>
      </p:sp>
      <p:graphicFrame>
        <p:nvGraphicFramePr>
          <p:cNvPr id="4" name="Table 3"/>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0857547"/>
              </p:ext>
            </p:extLst>
          </p:nvPr>
        </p:nvGraphicFramePr>
        <p:xfrm>
          <a:off x="290286" y="1538514"/>
          <a:ext cx="8694057" cy="4037059"/>
        </p:xfrm>
        <a:graphic>
          <a:graphicData uri="http://schemas.openxmlformats.org/drawingml/2006/table">
            <a:tbl>
              <a:tblPr firstRow="1" bandRow="1">
                <a:tableStyleId>{5C22544A-7EE6-4342-B048-85BDC9FD1C3A}</a:tableStyleId>
              </a:tblPr>
              <a:tblGrid>
                <a:gridCol w="2898019"/>
                <a:gridCol w="2898019"/>
                <a:gridCol w="2898019"/>
              </a:tblGrid>
              <a:tr h="549657">
                <a:tc>
                  <a:txBody>
                    <a:bodyPr/>
                    <a:lstStyle/>
                    <a:p>
                      <a:r>
                        <a:rPr lang="en-US" sz="1800" dirty="0" smtClean="0"/>
                        <a:t>Contaminant</a:t>
                      </a:r>
                      <a:endParaRPr lang="en-US" sz="1800" dirty="0"/>
                    </a:p>
                  </a:txBody>
                  <a:tcPr marT="45723" marB="45723"/>
                </a:tc>
                <a:tc>
                  <a:txBody>
                    <a:bodyPr/>
                    <a:lstStyle/>
                    <a:p>
                      <a:r>
                        <a:rPr lang="en-US" sz="1800" dirty="0" smtClean="0"/>
                        <a:t>pH Before Filtration</a:t>
                      </a:r>
                      <a:endParaRPr lang="en-US" sz="1800" dirty="0"/>
                    </a:p>
                  </a:txBody>
                  <a:tcPr marT="45723" marB="45723"/>
                </a:tc>
                <a:tc>
                  <a:txBody>
                    <a:bodyPr/>
                    <a:lstStyle/>
                    <a:p>
                      <a:r>
                        <a:rPr lang="en-US" sz="1800" dirty="0" smtClean="0"/>
                        <a:t>pH After Filtration</a:t>
                      </a:r>
                      <a:endParaRPr lang="en-US" sz="1800" dirty="0"/>
                    </a:p>
                  </a:txBody>
                  <a:tcPr marT="45723" marB="45723"/>
                </a:tc>
              </a:tr>
              <a:tr h="450680">
                <a:tc>
                  <a:txBody>
                    <a:bodyPr/>
                    <a:lstStyle/>
                    <a:p>
                      <a:r>
                        <a:rPr lang="en-US" sz="1800" dirty="0" smtClean="0"/>
                        <a:t>Glucose</a:t>
                      </a:r>
                      <a:endParaRPr lang="en-US" sz="1800" dirty="0"/>
                    </a:p>
                  </a:txBody>
                  <a:tcPr marT="45723" marB="45723"/>
                </a:tc>
                <a:tc>
                  <a:txBody>
                    <a:bodyPr/>
                    <a:lstStyle/>
                    <a:p>
                      <a:endParaRPr lang="en-US" dirty="0"/>
                    </a:p>
                  </a:txBody>
                  <a:tcPr marT="45723" marB="45723"/>
                </a:tc>
                <a:tc>
                  <a:txBody>
                    <a:bodyPr/>
                    <a:lstStyle/>
                    <a:p>
                      <a:endParaRPr lang="en-US" dirty="0"/>
                    </a:p>
                  </a:txBody>
                  <a:tcPr marT="45723" marB="45723"/>
                </a:tc>
              </a:tr>
              <a:tr h="593916">
                <a:tc>
                  <a:txBody>
                    <a:bodyPr/>
                    <a:lstStyle/>
                    <a:p>
                      <a:r>
                        <a:rPr lang="en-US" sz="1800" dirty="0" smtClean="0"/>
                        <a:t>Food Coloring- Red</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593916">
                <a:tc>
                  <a:txBody>
                    <a:bodyPr/>
                    <a:lstStyle/>
                    <a:p>
                      <a:r>
                        <a:rPr lang="en-US" sz="1800" dirty="0" smtClean="0"/>
                        <a:t>Water Control</a:t>
                      </a:r>
                    </a:p>
                    <a:p>
                      <a:r>
                        <a:rPr lang="en-US" sz="1800" dirty="0" smtClean="0"/>
                        <a:t>Deionized</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450680">
                <a:tc>
                  <a:txBody>
                    <a:bodyPr/>
                    <a:lstStyle/>
                    <a:p>
                      <a:r>
                        <a:rPr lang="en-US" sz="1800" dirty="0" smtClean="0"/>
                        <a:t>salt</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450680">
                <a:tc>
                  <a:txBody>
                    <a:bodyPr/>
                    <a:lstStyle/>
                    <a:p>
                      <a:r>
                        <a:rPr lang="en-US" sz="1800" dirty="0" smtClean="0"/>
                        <a:t>Vinegar</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450680">
                <a:tc>
                  <a:txBody>
                    <a:bodyPr/>
                    <a:lstStyle/>
                    <a:p>
                      <a:r>
                        <a:rPr lang="en-US" sz="1800" dirty="0" smtClean="0"/>
                        <a:t>Detergent</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450680">
                <a:tc>
                  <a:txBody>
                    <a:bodyPr/>
                    <a:lstStyle/>
                    <a:p>
                      <a:r>
                        <a:rPr lang="en-US" sz="1800" smtClean="0"/>
                        <a:t>Coffee</a:t>
                      </a:r>
                      <a:endParaRPr lang="en-US" sz="1800" dirty="0" smtClean="0"/>
                    </a:p>
                  </a:txBody>
                  <a:tcPr marT="45723" marB="45723"/>
                </a:tc>
                <a:tc>
                  <a:txBody>
                    <a:bodyPr/>
                    <a:lstStyle/>
                    <a:p>
                      <a:endParaRPr lang="en-US"/>
                    </a:p>
                  </a:txBody>
                  <a:tcPr marT="45723" marB="45723"/>
                </a:tc>
                <a:tc>
                  <a:txBody>
                    <a:bodyPr/>
                    <a:lstStyle/>
                    <a:p>
                      <a:endParaRPr lang="en-US" dirty="0"/>
                    </a:p>
                  </a:txBody>
                  <a:tcPr marT="45723" marB="45723"/>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7543800" cy="1371600"/>
          </a:xfrm>
        </p:spPr>
        <p:txBody>
          <a:bodyPr/>
          <a:lstStyle/>
          <a:p>
            <a:r>
              <a:rPr lang="en-US" dirty="0" smtClean="0"/>
              <a:t>In the News...</a:t>
            </a:r>
            <a:endParaRPr lang="en-US" dirty="0"/>
          </a:p>
        </p:txBody>
      </p:sp>
      <p:pic>
        <p:nvPicPr>
          <p:cNvPr id="6" name="Picture 5" descr="Screen Shot 2014-10-14 at 3.49.22 PM.png"/>
          <p:cNvPicPr>
            <a:picLocks noChangeAspect="1"/>
          </p:cNvPicPr>
          <p:nvPr/>
        </p:nvPicPr>
        <p:blipFill>
          <a:blip r:embed="rId3"/>
          <a:stretch>
            <a:fillRect/>
          </a:stretch>
        </p:blipFill>
        <p:spPr>
          <a:xfrm>
            <a:off x="0" y="1371600"/>
            <a:ext cx="9144000" cy="882805"/>
          </a:xfrm>
          <a:prstGeom prst="rect">
            <a:avLst/>
          </a:prstGeom>
        </p:spPr>
      </p:pic>
      <p:pic>
        <p:nvPicPr>
          <p:cNvPr id="8" name="Picture 7" descr="Screen Shot 2014-10-14 at 3.49.12 PM.png"/>
          <p:cNvPicPr>
            <a:picLocks noChangeAspect="1"/>
          </p:cNvPicPr>
          <p:nvPr/>
        </p:nvPicPr>
        <p:blipFill>
          <a:blip r:embed="rId4"/>
          <a:stretch>
            <a:fillRect/>
          </a:stretch>
        </p:blipFill>
        <p:spPr>
          <a:xfrm>
            <a:off x="514350" y="2457605"/>
            <a:ext cx="8115300" cy="28448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10-14 at 3.49.07 PM.png"/>
          <p:cNvPicPr>
            <a:picLocks noChangeAspect="1"/>
          </p:cNvPicPr>
          <p:nvPr/>
        </p:nvPicPr>
        <p:blipFill>
          <a:blip r:embed="rId2"/>
          <a:stretch>
            <a:fillRect/>
          </a:stretch>
        </p:blipFill>
        <p:spPr>
          <a:xfrm>
            <a:off x="438150" y="768195"/>
            <a:ext cx="8267700" cy="4064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4-10-14 at 3.49.28 PM.png"/>
          <p:cNvPicPr>
            <a:picLocks noChangeAspect="1"/>
          </p:cNvPicPr>
          <p:nvPr/>
        </p:nvPicPr>
        <p:blipFill>
          <a:blip r:embed="rId2"/>
          <a:stretch>
            <a:fillRect/>
          </a:stretch>
        </p:blipFill>
        <p:spPr>
          <a:xfrm>
            <a:off x="0" y="768205"/>
            <a:ext cx="9144000" cy="532159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55562"/>
            <a:ext cx="9144000" cy="1417638"/>
          </a:xfrm>
        </p:spPr>
        <p:txBody>
          <a:bodyPr/>
          <a:lstStyle/>
          <a:p>
            <a:pPr>
              <a:defRPr/>
            </a:pPr>
            <a:r>
              <a:rPr lang="en-US" sz="2400" b="1" dirty="0" smtClean="0">
                <a:solidFill>
                  <a:srgbClr val="000000"/>
                </a:solidFill>
              </a:rPr>
              <a:t>10</a:t>
            </a:r>
            <a:r>
              <a:rPr lang="en-US" sz="2400" b="1" dirty="0" smtClean="0">
                <a:solidFill>
                  <a:srgbClr val="000000"/>
                </a:solidFill>
                <a:effectLst/>
              </a:rPr>
              <a:t>/</a:t>
            </a:r>
            <a:r>
              <a:rPr lang="en-US" sz="2400" b="1" dirty="0" smtClean="0">
                <a:solidFill>
                  <a:srgbClr val="000000"/>
                </a:solidFill>
              </a:rPr>
              <a:t>2</a:t>
            </a:r>
            <a:r>
              <a:rPr lang="en-US" sz="2400" b="1" dirty="0" smtClean="0">
                <a:solidFill>
                  <a:srgbClr val="000000"/>
                </a:solidFill>
                <a:effectLst/>
              </a:rPr>
              <a:t>2 Water usage in Agriculture, Industry &amp; Households</a:t>
            </a:r>
            <a:br>
              <a:rPr lang="en-US" sz="2400" b="1" dirty="0" smtClean="0">
                <a:solidFill>
                  <a:srgbClr val="000000"/>
                </a:solidFill>
                <a:effectLst/>
              </a:rPr>
            </a:br>
            <a:r>
              <a:rPr lang="en-US" sz="2400" b="0" dirty="0" smtClean="0">
                <a:solidFill>
                  <a:srgbClr val="000000"/>
                </a:solidFill>
                <a:effectLst/>
              </a:rPr>
              <a:t>Obj. TSW learn how water is used in  Agriculture, Industry &amp; household use. P. </a:t>
            </a:r>
            <a:r>
              <a:rPr lang="en-US" sz="2400" dirty="0" smtClean="0">
                <a:solidFill>
                  <a:srgbClr val="000000"/>
                </a:solidFill>
              </a:rPr>
              <a:t>12</a:t>
            </a:r>
            <a:r>
              <a:rPr lang="en-US" sz="2400" b="0" dirty="0" smtClean="0">
                <a:solidFill>
                  <a:srgbClr val="000000"/>
                </a:solidFill>
                <a:effectLst/>
              </a:rPr>
              <a:t> NB</a:t>
            </a:r>
            <a:endParaRPr lang="en-US" sz="2400" b="0" dirty="0">
              <a:solidFill>
                <a:srgbClr val="000000"/>
              </a:solidFill>
              <a:effectLst/>
            </a:endParaRPr>
          </a:p>
        </p:txBody>
      </p:sp>
      <p:sp>
        <p:nvSpPr>
          <p:cNvPr id="6147" name="Content Placeholder 2"/>
          <p:cNvSpPr>
            <a:spLocks noGrp="1"/>
          </p:cNvSpPr>
          <p:nvPr>
            <p:ph idx="1"/>
          </p:nvPr>
        </p:nvSpPr>
        <p:spPr>
          <a:xfrm>
            <a:off x="4495800" y="1186543"/>
            <a:ext cx="4648200" cy="4860925"/>
          </a:xfrm>
        </p:spPr>
        <p:txBody>
          <a:bodyPr>
            <a:normAutofit/>
          </a:bodyPr>
          <a:lstStyle/>
          <a:p>
            <a:pPr marL="650875" indent="-514350">
              <a:buFont typeface="Lucida Sans" pitchFamily="-107" charset="0"/>
              <a:buAutoNum type="arabicPeriod"/>
            </a:pPr>
            <a:r>
              <a:rPr lang="en-US" sz="2600" dirty="0" smtClean="0">
                <a:solidFill>
                  <a:srgbClr val="000000"/>
                </a:solidFill>
              </a:rPr>
              <a:t>Go test your pH! Explain </a:t>
            </a:r>
            <a:r>
              <a:rPr lang="en-US" sz="2600" smtClean="0">
                <a:solidFill>
                  <a:srgbClr val="000000"/>
                </a:solidFill>
              </a:rPr>
              <a:t>what happened </a:t>
            </a:r>
            <a:r>
              <a:rPr lang="en-US" sz="2600" dirty="0" smtClean="0">
                <a:solidFill>
                  <a:srgbClr val="000000"/>
                </a:solidFill>
              </a:rPr>
              <a:t>to your pH </a:t>
            </a:r>
            <a:r>
              <a:rPr lang="en-US" sz="2600" smtClean="0">
                <a:solidFill>
                  <a:srgbClr val="000000"/>
                </a:solidFill>
              </a:rPr>
              <a:t>and why </a:t>
            </a:r>
            <a:r>
              <a:rPr lang="en-US" sz="2600" dirty="0" smtClean="0">
                <a:solidFill>
                  <a:srgbClr val="000000"/>
                </a:solidFill>
              </a:rPr>
              <a:t>you think that happened?</a:t>
            </a:r>
          </a:p>
          <a:p>
            <a:pPr marL="650875" indent="-514350">
              <a:buFont typeface="Lucida Sans" pitchFamily="-107" charset="0"/>
              <a:buAutoNum type="arabicPeriod"/>
            </a:pPr>
            <a:r>
              <a:rPr lang="en-US" sz="2600" dirty="0" smtClean="0">
                <a:solidFill>
                  <a:srgbClr val="000000"/>
                </a:solidFill>
              </a:rPr>
              <a:t>ID </a:t>
            </a:r>
            <a:r>
              <a:rPr lang="en-US" sz="2600" dirty="0">
                <a:solidFill>
                  <a:srgbClr val="000000"/>
                </a:solidFill>
              </a:rPr>
              <a:t>some irrigation techniques that use water.  Which is more efficient?</a:t>
            </a:r>
            <a:endParaRPr lang="en-US" sz="2600" dirty="0" smtClean="0">
              <a:solidFill>
                <a:srgbClr val="000000"/>
              </a:solidFill>
            </a:endParaRPr>
          </a:p>
          <a:p>
            <a:pPr marL="650875" indent="-514350">
              <a:buFont typeface="Lucida Sans" pitchFamily="-107" charset="0"/>
              <a:buAutoNum type="arabicPeriod"/>
            </a:pPr>
            <a:r>
              <a:rPr lang="en-US" sz="2600" dirty="0" smtClean="0">
                <a:solidFill>
                  <a:srgbClr val="000000"/>
                </a:solidFill>
              </a:rPr>
              <a:t>Discuss </a:t>
            </a:r>
            <a:r>
              <a:rPr lang="en-US" sz="2600" dirty="0">
                <a:solidFill>
                  <a:srgbClr val="000000"/>
                </a:solidFill>
              </a:rPr>
              <a:t>water conservation, why is it important?</a:t>
            </a:r>
          </a:p>
        </p:txBody>
      </p:sp>
      <p:pic>
        <p:nvPicPr>
          <p:cNvPr id="6148" name="Picture 6"/>
          <p:cNvPicPr>
            <a:picLocks noChangeAspect="1" noChangeArrowheads="1"/>
          </p:cNvPicPr>
          <p:nvPr/>
        </p:nvPicPr>
        <p:blipFill>
          <a:blip r:embed="rId2"/>
          <a:srcRect/>
          <a:stretch>
            <a:fillRect/>
          </a:stretch>
        </p:blipFill>
        <p:spPr bwMode="auto">
          <a:xfrm>
            <a:off x="0" y="1371600"/>
            <a:ext cx="4495800" cy="3375025"/>
          </a:xfrm>
          <a:prstGeom prst="rect">
            <a:avLst/>
          </a:prstGeom>
          <a:noFill/>
          <a:ln w="9525">
            <a:noFill/>
            <a:miter lim="800000"/>
            <a:headEnd/>
            <a:tailEnd/>
          </a:ln>
        </p:spPr>
      </p:pic>
      <p:pic>
        <p:nvPicPr>
          <p:cNvPr id="6149" name="Picture 8"/>
          <p:cNvPicPr>
            <a:picLocks noChangeAspect="1" noChangeArrowheads="1"/>
          </p:cNvPicPr>
          <p:nvPr/>
        </p:nvPicPr>
        <p:blipFill>
          <a:blip r:embed="rId3"/>
          <a:srcRect/>
          <a:stretch>
            <a:fillRect/>
          </a:stretch>
        </p:blipFill>
        <p:spPr bwMode="auto">
          <a:xfrm>
            <a:off x="0" y="4135438"/>
            <a:ext cx="3886200" cy="272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34594"/>
            <a:ext cx="7543800" cy="1371600"/>
          </a:xfrm>
        </p:spPr>
        <p:txBody>
          <a:bodyPr>
            <a:normAutofit/>
          </a:bodyPr>
          <a:lstStyle/>
          <a:p>
            <a:r>
              <a:rPr lang="en-US" sz="3200" b="1" dirty="0"/>
              <a:t>How does Ground Water filter contaminants?</a:t>
            </a:r>
            <a:endParaRPr lang="en-US" sz="3200" dirty="0"/>
          </a:p>
        </p:txBody>
      </p:sp>
      <p:sp>
        <p:nvSpPr>
          <p:cNvPr id="3" name="Content Placeholder 2"/>
          <p:cNvSpPr>
            <a:spLocks noGrp="1"/>
          </p:cNvSpPr>
          <p:nvPr>
            <p:ph idx="1"/>
          </p:nvPr>
        </p:nvSpPr>
        <p:spPr>
          <a:xfrm>
            <a:off x="393700" y="1202468"/>
            <a:ext cx="8416471" cy="3931920"/>
          </a:xfrm>
        </p:spPr>
        <p:txBody>
          <a:bodyPr>
            <a:noAutofit/>
          </a:bodyPr>
          <a:lstStyle/>
          <a:p>
            <a:r>
              <a:rPr lang="en-US" sz="2400" dirty="0" smtClean="0"/>
              <a:t>Soil would moderate the pH of your solution </a:t>
            </a:r>
          </a:p>
          <a:p>
            <a:pPr lvl="1"/>
            <a:r>
              <a:rPr lang="en-US" sz="2400" dirty="0" smtClean="0"/>
              <a:t>Trying to get as close to neutral as possible (pH 7)</a:t>
            </a:r>
          </a:p>
          <a:p>
            <a:r>
              <a:rPr lang="en-US" sz="2400" dirty="0" smtClean="0"/>
              <a:t>If you had a very basic solution, soil would decrease the pH </a:t>
            </a:r>
          </a:p>
          <a:p>
            <a:r>
              <a:rPr lang="en-US" sz="2400" dirty="0" smtClean="0"/>
              <a:t>If you had a very acidic solution, soil would increase the pH</a:t>
            </a:r>
          </a:p>
          <a:p>
            <a:r>
              <a:rPr lang="en-US" sz="2400" dirty="0" smtClean="0"/>
              <a:t>Those of you who put TONS of clay:</a:t>
            </a:r>
          </a:p>
          <a:p>
            <a:pPr lvl="1"/>
            <a:r>
              <a:rPr lang="en-US" sz="2400" dirty="0" smtClean="0"/>
              <a:t>Mimicked a </a:t>
            </a:r>
            <a:r>
              <a:rPr lang="en-US" sz="2400" u="sng" dirty="0" smtClean="0"/>
              <a:t>confined aquifer </a:t>
            </a:r>
            <a:r>
              <a:rPr lang="en-US" sz="2400" dirty="0" smtClean="0"/>
              <a:t>(must talk about in lab report if you had this!)</a:t>
            </a:r>
          </a:p>
          <a:p>
            <a:r>
              <a:rPr lang="en-US" sz="2400" dirty="0" smtClean="0"/>
              <a:t>Reason we didn’t see huge changes:</a:t>
            </a:r>
          </a:p>
          <a:p>
            <a:pPr lvl="1"/>
            <a:r>
              <a:rPr lang="en-US" sz="2400" dirty="0" smtClean="0"/>
              <a:t>Not enough soil to moderate the pH</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6387929"/>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0" y="685800"/>
            <a:ext cx="8229600" cy="4708525"/>
          </a:xfrm>
        </p:spPr>
        <p:txBody>
          <a:bodyPr/>
          <a:lstStyle/>
          <a:p>
            <a:pPr eaLnBrk="1" hangingPunct="1"/>
            <a:r>
              <a:rPr lang="en-US" sz="2400" b="1" dirty="0">
                <a:solidFill>
                  <a:srgbClr val="000000"/>
                </a:solidFill>
              </a:rPr>
              <a:t>Irrigation techniques-</a:t>
            </a:r>
          </a:p>
          <a:p>
            <a:pPr lvl="2" eaLnBrk="1" hangingPunct="1"/>
            <a:r>
              <a:rPr lang="en-US" sz="2400" b="1" dirty="0">
                <a:solidFill>
                  <a:srgbClr val="000000"/>
                </a:solidFill>
              </a:rPr>
              <a:t>Furrow irrigation- </a:t>
            </a:r>
            <a:r>
              <a:rPr lang="en-US" sz="2400" dirty="0">
                <a:solidFill>
                  <a:srgbClr val="000000"/>
                </a:solidFill>
              </a:rPr>
              <a:t>a trench that is flooded with water.</a:t>
            </a:r>
          </a:p>
          <a:p>
            <a:pPr lvl="2" eaLnBrk="1" hangingPunct="1"/>
            <a:r>
              <a:rPr lang="en-US" sz="2400" b="1" dirty="0">
                <a:solidFill>
                  <a:srgbClr val="000000"/>
                </a:solidFill>
              </a:rPr>
              <a:t>Flood irrigation- </a:t>
            </a:r>
            <a:r>
              <a:rPr lang="en-US" sz="2400" dirty="0">
                <a:solidFill>
                  <a:srgbClr val="000000"/>
                </a:solidFill>
              </a:rPr>
              <a:t>the entire field is flooded with water.</a:t>
            </a:r>
          </a:p>
          <a:p>
            <a:pPr lvl="2" eaLnBrk="1" hangingPunct="1"/>
            <a:r>
              <a:rPr lang="en-US" sz="2400" b="1" dirty="0">
                <a:solidFill>
                  <a:srgbClr val="000000"/>
                </a:solidFill>
              </a:rPr>
              <a:t>Spray irrigation- </a:t>
            </a:r>
            <a:r>
              <a:rPr lang="en-US" sz="2400" dirty="0">
                <a:solidFill>
                  <a:srgbClr val="000000"/>
                </a:solidFill>
              </a:rPr>
              <a:t>an apparatus that sprays water across a field.</a:t>
            </a:r>
          </a:p>
          <a:p>
            <a:pPr lvl="2" eaLnBrk="1" hangingPunct="1"/>
            <a:r>
              <a:rPr lang="en-US" sz="2400" b="1" dirty="0">
                <a:solidFill>
                  <a:srgbClr val="000000"/>
                </a:solidFill>
              </a:rPr>
              <a:t>Drip irrigation- </a:t>
            </a:r>
            <a:r>
              <a:rPr lang="en-US" sz="2400" dirty="0">
                <a:solidFill>
                  <a:srgbClr val="000000"/>
                </a:solidFill>
              </a:rPr>
              <a:t>using a slow dripping hose that is laid on or buried beneath the soil.</a:t>
            </a:r>
          </a:p>
          <a:p>
            <a:pPr lvl="2" eaLnBrk="1" hangingPunct="1"/>
            <a:r>
              <a:rPr lang="en-US" sz="2400" b="1" dirty="0">
                <a:solidFill>
                  <a:srgbClr val="000000"/>
                </a:solidFill>
              </a:rPr>
              <a:t>Hydroponic agriculture- </a:t>
            </a:r>
            <a:r>
              <a:rPr lang="en-US" sz="2400" dirty="0">
                <a:solidFill>
                  <a:srgbClr val="000000"/>
                </a:solidFill>
              </a:rPr>
              <a:t>crops grown in fertilized water and no soil.</a:t>
            </a:r>
          </a:p>
        </p:txBody>
      </p:sp>
      <p:sp>
        <p:nvSpPr>
          <p:cNvPr id="35843" name="Text Box 5"/>
          <p:cNvSpPr txBox="1">
            <a:spLocks noChangeArrowheads="1"/>
          </p:cNvSpPr>
          <p:nvPr/>
        </p:nvSpPr>
        <p:spPr bwMode="auto">
          <a:xfrm>
            <a:off x="0" y="228600"/>
            <a:ext cx="9144000" cy="5238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dirty="0">
                <a:latin typeface="+mj-lt"/>
              </a:rPr>
              <a:t>Agriculture, Industry and Household Needs</a:t>
            </a:r>
          </a:p>
        </p:txBody>
      </p:sp>
      <p:pic>
        <p:nvPicPr>
          <p:cNvPr id="35844" name="Picture 7" descr="Photo: Plant being watered with drip irrigation"/>
          <p:cNvPicPr>
            <a:picLocks noChangeAspect="1" noChangeArrowheads="1"/>
          </p:cNvPicPr>
          <p:nvPr/>
        </p:nvPicPr>
        <p:blipFill>
          <a:blip r:embed="rId2"/>
          <a:srcRect/>
          <a:stretch>
            <a:fillRect/>
          </a:stretch>
        </p:blipFill>
        <p:spPr bwMode="auto">
          <a:xfrm>
            <a:off x="0" y="5143500"/>
            <a:ext cx="2286000" cy="1714500"/>
          </a:xfrm>
          <a:prstGeom prst="rect">
            <a:avLst/>
          </a:prstGeom>
          <a:noFill/>
          <a:ln w="9525">
            <a:noFill/>
            <a:miter lim="800000"/>
            <a:headEnd/>
            <a:tailEnd/>
          </a:ln>
        </p:spPr>
      </p:pic>
      <p:pic>
        <p:nvPicPr>
          <p:cNvPr id="35845" name="Picture 9" descr="http://images.nationalgeographic.com/wpf/media-live/photos/000/132/cache/dams02-irrigation-africa_13207_600x450.jpg"/>
          <p:cNvPicPr>
            <a:picLocks noChangeAspect="1" noChangeArrowheads="1"/>
          </p:cNvPicPr>
          <p:nvPr/>
        </p:nvPicPr>
        <p:blipFill>
          <a:blip r:embed="rId3"/>
          <a:srcRect/>
          <a:stretch>
            <a:fillRect/>
          </a:stretch>
        </p:blipFill>
        <p:spPr bwMode="auto">
          <a:xfrm>
            <a:off x="2286000" y="5143500"/>
            <a:ext cx="2286000" cy="1714500"/>
          </a:xfrm>
          <a:prstGeom prst="rect">
            <a:avLst/>
          </a:prstGeom>
          <a:noFill/>
          <a:ln w="9525">
            <a:noFill/>
            <a:miter lim="800000"/>
            <a:headEnd/>
            <a:tailEnd/>
          </a:ln>
        </p:spPr>
      </p:pic>
      <p:pic>
        <p:nvPicPr>
          <p:cNvPr id="35846" name="Picture 11" descr="http://www.greenprophet.com/wp-content/uploads/2010/06/pivot-irrigation-jordan.jpg"/>
          <p:cNvPicPr>
            <a:picLocks noChangeAspect="1" noChangeArrowheads="1"/>
          </p:cNvPicPr>
          <p:nvPr/>
        </p:nvPicPr>
        <p:blipFill>
          <a:blip r:embed="rId4"/>
          <a:srcRect/>
          <a:stretch>
            <a:fillRect/>
          </a:stretch>
        </p:blipFill>
        <p:spPr bwMode="auto">
          <a:xfrm>
            <a:off x="4572000" y="4724400"/>
            <a:ext cx="2647950" cy="1765300"/>
          </a:xfrm>
          <a:prstGeom prst="rect">
            <a:avLst/>
          </a:prstGeom>
          <a:noFill/>
          <a:ln w="9525">
            <a:noFill/>
            <a:miter lim="800000"/>
            <a:headEnd/>
            <a:tailEnd/>
          </a:ln>
        </p:spPr>
      </p:pic>
      <p:pic>
        <p:nvPicPr>
          <p:cNvPr id="35847" name="Picture 13" descr="http://www.tlirr.com/assets/uploads/beauty_shot.jpg"/>
          <p:cNvPicPr>
            <a:picLocks noChangeAspect="1" noChangeArrowheads="1"/>
          </p:cNvPicPr>
          <p:nvPr/>
        </p:nvPicPr>
        <p:blipFill>
          <a:blip r:embed="rId5"/>
          <a:srcRect/>
          <a:stretch>
            <a:fillRect/>
          </a:stretch>
        </p:blipFill>
        <p:spPr bwMode="auto">
          <a:xfrm>
            <a:off x="7162800" y="4724400"/>
            <a:ext cx="1981200" cy="1316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422003"/>
            <a:ext cx="9144000" cy="1143000"/>
          </a:xfrm>
        </p:spPr>
        <p:txBody>
          <a:bodyPr>
            <a:normAutofit/>
          </a:bodyPr>
          <a:lstStyle/>
          <a:p>
            <a:pPr>
              <a:defRPr/>
            </a:pPr>
            <a:r>
              <a:rPr lang="en-US" sz="2800" dirty="0" smtClean="0"/>
              <a:t>Hydroponics </a:t>
            </a:r>
            <a:br>
              <a:rPr lang="en-US" sz="2800" dirty="0" smtClean="0"/>
            </a:br>
            <a:r>
              <a:rPr lang="en-US" sz="2800" dirty="0" smtClean="0"/>
              <a:t>Can us up to 95% less water than traditional farms</a:t>
            </a:r>
            <a:endParaRPr lang="en-US" sz="2800" dirty="0"/>
          </a:p>
        </p:txBody>
      </p:sp>
      <p:pic>
        <p:nvPicPr>
          <p:cNvPr id="36868" name="Picture 2" descr="figure_09_18"/>
          <p:cNvPicPr>
            <a:picLocks noChangeAspect="1" noChangeArrowheads="1"/>
          </p:cNvPicPr>
          <p:nvPr/>
        </p:nvPicPr>
        <p:blipFill>
          <a:blip r:embed="rId3"/>
          <a:srcRect/>
          <a:stretch>
            <a:fillRect/>
          </a:stretch>
        </p:blipFill>
        <p:spPr bwMode="auto">
          <a:xfrm>
            <a:off x="364966" y="1623060"/>
            <a:ext cx="5527595" cy="4007108"/>
          </a:xfrm>
          <a:prstGeom prst="rect">
            <a:avLst/>
          </a:prstGeom>
          <a:noFill/>
          <a:ln w="9525">
            <a:noFill/>
            <a:miter lim="800000"/>
            <a:headEnd/>
            <a:tailEnd/>
          </a:ln>
        </p:spPr>
      </p:pic>
      <p:sp>
        <p:nvSpPr>
          <p:cNvPr id="3" name="TextBox 2"/>
          <p:cNvSpPr txBox="1"/>
          <p:nvPr/>
        </p:nvSpPr>
        <p:spPr>
          <a:xfrm>
            <a:off x="6008675" y="1857829"/>
            <a:ext cx="2670867" cy="3046988"/>
          </a:xfrm>
          <a:prstGeom prst="rect">
            <a:avLst/>
          </a:prstGeom>
          <a:noFill/>
        </p:spPr>
        <p:txBody>
          <a:bodyPr wrap="square" rtlCol="0">
            <a:spAutoFit/>
          </a:bodyPr>
          <a:lstStyle/>
          <a:p>
            <a:r>
              <a:rPr lang="en-US" sz="2400" dirty="0"/>
              <a:t>While it can produce more plants per </a:t>
            </a:r>
            <a:r>
              <a:rPr lang="en-US" sz="2400" dirty="0" smtClean="0"/>
              <a:t>hectare=</a:t>
            </a:r>
          </a:p>
          <a:p>
            <a:r>
              <a:rPr lang="en-US" sz="2400" dirty="0" smtClean="0"/>
              <a:t>Can cost </a:t>
            </a:r>
            <a:r>
              <a:rPr lang="en-US" sz="2400" dirty="0"/>
              <a:t>more because the equipment is so expensive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431800" y="1485900"/>
            <a:ext cx="8229600" cy="4937125"/>
          </a:xfrm>
        </p:spPr>
        <p:txBody>
          <a:bodyPr>
            <a:normAutofit/>
          </a:bodyPr>
          <a:lstStyle/>
          <a:p>
            <a:pPr eaLnBrk="1" hangingPunct="1"/>
            <a:r>
              <a:rPr lang="en-US" sz="3200" b="1" dirty="0">
                <a:solidFill>
                  <a:srgbClr val="000000"/>
                </a:solidFill>
              </a:rPr>
              <a:t>Aquifers-</a:t>
            </a:r>
            <a:r>
              <a:rPr lang="en-US" sz="3200" dirty="0">
                <a:solidFill>
                  <a:srgbClr val="000000"/>
                </a:solidFill>
              </a:rPr>
              <a:t> small spaces found within permeable layers of rock and sediment where water is found.</a:t>
            </a:r>
          </a:p>
          <a:p>
            <a:pPr eaLnBrk="1" hangingPunct="1"/>
            <a:r>
              <a:rPr lang="en-US" sz="3200" b="1" dirty="0">
                <a:solidFill>
                  <a:srgbClr val="000000"/>
                </a:solidFill>
              </a:rPr>
              <a:t>Unconfined aquifers- </a:t>
            </a:r>
            <a:r>
              <a:rPr lang="en-US" sz="3200" dirty="0">
                <a:solidFill>
                  <a:srgbClr val="000000"/>
                </a:solidFill>
              </a:rPr>
              <a:t>an aquifer that is simply porous rock covered by soil.</a:t>
            </a:r>
          </a:p>
          <a:p>
            <a:pPr eaLnBrk="1" hangingPunct="1"/>
            <a:r>
              <a:rPr lang="en-US" sz="3200" b="1" dirty="0">
                <a:solidFill>
                  <a:srgbClr val="000000"/>
                </a:solidFill>
              </a:rPr>
              <a:t>Confined aquifers- </a:t>
            </a:r>
            <a:r>
              <a:rPr lang="en-US" sz="3200" dirty="0">
                <a:solidFill>
                  <a:srgbClr val="000000"/>
                </a:solidFill>
              </a:rPr>
              <a:t>an aquifer surrounded by a layer of impermeable rock or clay.</a:t>
            </a:r>
          </a:p>
        </p:txBody>
      </p:sp>
      <p:sp>
        <p:nvSpPr>
          <p:cNvPr id="19459" name="Text Box 5"/>
          <p:cNvSpPr txBox="1">
            <a:spLocks noChangeArrowheads="1"/>
          </p:cNvSpPr>
          <p:nvPr/>
        </p:nvSpPr>
        <p:spPr bwMode="auto">
          <a:xfrm>
            <a:off x="1066800" y="381000"/>
            <a:ext cx="40386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200" b="1" dirty="0" smtClean="0">
                <a:latin typeface="+mj-lt"/>
                <a:cs typeface="Century go "/>
              </a:rPr>
              <a:t>Groundwater</a:t>
            </a:r>
            <a:endParaRPr lang="en-US" sz="4200" b="1" dirty="0">
              <a:latin typeface="+mj-lt"/>
              <a:cs typeface="Century go "/>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0"/>
            <a:ext cx="7543800" cy="1371600"/>
          </a:xfrm>
        </p:spPr>
        <p:txBody>
          <a:bodyPr>
            <a:normAutofit fontScale="90000"/>
          </a:bodyPr>
          <a:lstStyle/>
          <a:p>
            <a:pPr>
              <a:defRPr/>
            </a:pPr>
            <a:r>
              <a:rPr lang="en-US" dirty="0" smtClean="0"/>
              <a:t>Himalayan River – India</a:t>
            </a:r>
            <a:br>
              <a:rPr lang="en-US" dirty="0" smtClean="0"/>
            </a:br>
            <a:r>
              <a:rPr lang="en-US" dirty="0" smtClean="0"/>
              <a:t>Who owns it?</a:t>
            </a:r>
            <a:endParaRPr lang="en-US" dirty="0"/>
          </a:p>
        </p:txBody>
      </p:sp>
      <p:pic>
        <p:nvPicPr>
          <p:cNvPr id="39939" name="Picture 2" descr="figure_09_22"/>
          <p:cNvPicPr>
            <a:picLocks noGrp="1" noChangeAspect="1" noChangeArrowheads="1"/>
          </p:cNvPicPr>
          <p:nvPr>
            <p:ph idx="1"/>
          </p:nvPr>
        </p:nvPicPr>
        <p:blipFill>
          <a:blip r:embed="rId2"/>
          <a:srcRect/>
          <a:stretch>
            <a:fillRect/>
          </a:stretch>
        </p:blipFill>
        <p:spPr>
          <a:xfrm>
            <a:off x="1323975" y="1600200"/>
            <a:ext cx="6496050" cy="4708525"/>
          </a:xfr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533400" y="1066800"/>
            <a:ext cx="8305800" cy="2438400"/>
          </a:xfrm>
        </p:spPr>
        <p:txBody>
          <a:bodyPr/>
          <a:lstStyle/>
          <a:p>
            <a:pPr eaLnBrk="1" hangingPunct="1"/>
            <a:r>
              <a:rPr lang="en-US" sz="2400" b="1" dirty="0">
                <a:solidFill>
                  <a:srgbClr val="000000"/>
                </a:solidFill>
              </a:rPr>
              <a:t>Water ownership- </a:t>
            </a:r>
            <a:r>
              <a:rPr lang="en-US" sz="2400" dirty="0">
                <a:solidFill>
                  <a:srgbClr val="000000"/>
                </a:solidFill>
              </a:rPr>
              <a:t>people can have rights to water use, but they do not own the water.</a:t>
            </a:r>
          </a:p>
          <a:p>
            <a:pPr eaLnBrk="1" hangingPunct="1"/>
            <a:r>
              <a:rPr lang="en-US" sz="2400" b="1" dirty="0">
                <a:solidFill>
                  <a:srgbClr val="000000"/>
                </a:solidFill>
              </a:rPr>
              <a:t>Water conservation- </a:t>
            </a:r>
            <a:r>
              <a:rPr lang="en-US" sz="2400" dirty="0">
                <a:solidFill>
                  <a:srgbClr val="000000"/>
                </a:solidFill>
              </a:rPr>
              <a:t>using techniques such as more efficient water fixtures, faucets and washing machines.  </a:t>
            </a:r>
          </a:p>
          <a:p>
            <a:pPr eaLnBrk="1" hangingPunct="1">
              <a:buFont typeface="Wingdings 2" pitchFamily="-107" charset="2"/>
              <a:buNone/>
            </a:pPr>
            <a:endParaRPr lang="en-US" dirty="0"/>
          </a:p>
        </p:txBody>
      </p:sp>
      <p:sp>
        <p:nvSpPr>
          <p:cNvPr id="40963" name="Text Box 7"/>
          <p:cNvSpPr txBox="1">
            <a:spLocks noChangeArrowheads="1"/>
          </p:cNvSpPr>
          <p:nvPr/>
        </p:nvSpPr>
        <p:spPr bwMode="auto">
          <a:xfrm>
            <a:off x="0" y="2286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The Future of Water Availability</a:t>
            </a:r>
          </a:p>
        </p:txBody>
      </p:sp>
      <p:pic>
        <p:nvPicPr>
          <p:cNvPr id="40964" name="Picture 8"/>
          <p:cNvPicPr>
            <a:picLocks noChangeAspect="1" noChangeArrowheads="1"/>
          </p:cNvPicPr>
          <p:nvPr/>
        </p:nvPicPr>
        <p:blipFill>
          <a:blip r:embed="rId2"/>
          <a:srcRect/>
          <a:stretch>
            <a:fillRect/>
          </a:stretch>
        </p:blipFill>
        <p:spPr bwMode="auto">
          <a:xfrm>
            <a:off x="2438400" y="3548063"/>
            <a:ext cx="4724400" cy="330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65100"/>
            <a:ext cx="7543800" cy="1371600"/>
          </a:xfrm>
        </p:spPr>
        <p:txBody>
          <a:bodyPr/>
          <a:lstStyle/>
          <a:p>
            <a:pPr eaLnBrk="1" hangingPunct="1">
              <a:defRPr/>
            </a:pPr>
            <a:r>
              <a:rPr lang="en-US" b="1" dirty="0" smtClean="0"/>
              <a:t>Modern Marvels: Water</a:t>
            </a:r>
            <a:endParaRPr lang="en-US" b="1" dirty="0"/>
          </a:p>
        </p:txBody>
      </p:sp>
      <p:sp>
        <p:nvSpPr>
          <p:cNvPr id="3" name="Content Placeholder 2"/>
          <p:cNvSpPr>
            <a:spLocks noGrp="1"/>
          </p:cNvSpPr>
          <p:nvPr>
            <p:ph idx="1"/>
          </p:nvPr>
        </p:nvSpPr>
        <p:spPr>
          <a:xfrm>
            <a:off x="393700" y="1371600"/>
            <a:ext cx="8039100" cy="4754563"/>
          </a:xfrm>
        </p:spPr>
        <p:txBody>
          <a:bodyPr>
            <a:normAutofit fontScale="77500" lnSpcReduction="20000"/>
          </a:bodyPr>
          <a:lstStyle/>
          <a:p>
            <a:pPr eaLnBrk="1" hangingPunct="1">
              <a:lnSpc>
                <a:spcPct val="90000"/>
              </a:lnSpc>
            </a:pPr>
            <a:r>
              <a:rPr lang="en-US" sz="4000" dirty="0">
                <a:hlinkClick r:id="rId2"/>
              </a:rPr>
              <a:t>Flood Control on the Mississippi </a:t>
            </a:r>
            <a:r>
              <a:rPr lang="en-US" sz="4000" dirty="0"/>
              <a:t>(3 minutes)</a:t>
            </a:r>
          </a:p>
          <a:p>
            <a:pPr lvl="1" eaLnBrk="1" hangingPunct="1">
              <a:lnSpc>
                <a:spcPct val="90000"/>
              </a:lnSpc>
            </a:pPr>
            <a:r>
              <a:rPr lang="en-US" sz="4000" dirty="0"/>
              <a:t>What are the benefits of the Atchafalaya Swamp?</a:t>
            </a:r>
          </a:p>
          <a:p>
            <a:pPr lvl="1" eaLnBrk="1" hangingPunct="1">
              <a:lnSpc>
                <a:spcPct val="90000"/>
              </a:lnSpc>
            </a:pPr>
            <a:r>
              <a:rPr lang="en-US" sz="4000" dirty="0"/>
              <a:t>What could be concerns to laying concrete mats?</a:t>
            </a:r>
          </a:p>
          <a:p>
            <a:pPr lvl="1" eaLnBrk="1" hangingPunct="1">
              <a:lnSpc>
                <a:spcPct val="90000"/>
              </a:lnSpc>
            </a:pPr>
            <a:r>
              <a:rPr lang="en-US" sz="4000" dirty="0"/>
              <a:t>What are some possible job opportunities in the Field of </a:t>
            </a:r>
            <a:r>
              <a:rPr lang="en-US" sz="4000" dirty="0" err="1"/>
              <a:t>Env</a:t>
            </a:r>
            <a:r>
              <a:rPr lang="en-US" sz="4000" dirty="0"/>
              <a:t>. </a:t>
            </a:r>
            <a:r>
              <a:rPr lang="en-US" sz="4000" dirty="0" err="1"/>
              <a:t>Sci</a:t>
            </a:r>
            <a:r>
              <a:rPr lang="en-US" sz="4000" dirty="0"/>
              <a:t>?</a:t>
            </a:r>
            <a:endParaRPr lang="en-US" sz="4000" dirty="0" smtClean="0"/>
          </a:p>
          <a:p>
            <a:pPr eaLnBrk="1" hangingPunct="1">
              <a:lnSpc>
                <a:spcPct val="90000"/>
              </a:lnSpc>
            </a:pPr>
            <a:r>
              <a:rPr lang="en-US" sz="4000" dirty="0" smtClean="0">
                <a:hlinkClick r:id="rId3"/>
              </a:rPr>
              <a:t>Hoover </a:t>
            </a:r>
            <a:r>
              <a:rPr lang="en-US" sz="4000" dirty="0">
                <a:hlinkClick r:id="rId3"/>
              </a:rPr>
              <a:t>Dam </a:t>
            </a:r>
            <a:r>
              <a:rPr lang="en-US" sz="4000" dirty="0"/>
              <a:t>(4 minutes)</a:t>
            </a:r>
          </a:p>
          <a:p>
            <a:pPr lvl="1" eaLnBrk="1" hangingPunct="1">
              <a:lnSpc>
                <a:spcPct val="90000"/>
              </a:lnSpc>
            </a:pPr>
            <a:r>
              <a:rPr lang="en-US" sz="4000" dirty="0"/>
              <a:t>List &amp; explain three benefits and three costs to building a dam.</a:t>
            </a:r>
          </a:p>
          <a:p>
            <a:pPr lvl="1" eaLnBrk="1" hangingPunct="1">
              <a:lnSpc>
                <a:spcPct val="90000"/>
              </a:lnSpc>
            </a:pP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0"/>
            <a:ext cx="7543800" cy="1371600"/>
          </a:xfrm>
        </p:spPr>
        <p:txBody>
          <a:bodyPr>
            <a:normAutofit/>
          </a:bodyPr>
          <a:lstStyle/>
          <a:p>
            <a:r>
              <a:rPr lang="en-US" sz="3200" b="1" dirty="0" smtClean="0"/>
              <a:t>How to Cite Your Sources, pg. 17NB</a:t>
            </a:r>
            <a:endParaRPr lang="en-US" sz="3200" b="1" dirty="0"/>
          </a:p>
        </p:txBody>
      </p:sp>
      <p:sp>
        <p:nvSpPr>
          <p:cNvPr id="3" name="Content Placeholder 2"/>
          <p:cNvSpPr>
            <a:spLocks noGrp="1"/>
          </p:cNvSpPr>
          <p:nvPr>
            <p:ph idx="1"/>
          </p:nvPr>
        </p:nvSpPr>
        <p:spPr>
          <a:xfrm>
            <a:off x="635000" y="1181100"/>
            <a:ext cx="8039100" cy="3931920"/>
          </a:xfrm>
        </p:spPr>
        <p:txBody>
          <a:bodyPr>
            <a:normAutofit fontScale="25000" lnSpcReduction="20000"/>
          </a:bodyPr>
          <a:lstStyle/>
          <a:p>
            <a:r>
              <a:rPr lang="en-US" sz="9600" dirty="0" smtClean="0"/>
              <a:t>Take 2 minutes to discuss these questions with a partner:</a:t>
            </a:r>
          </a:p>
          <a:p>
            <a:pPr>
              <a:buNone/>
            </a:pPr>
            <a:endParaRPr lang="en-US" sz="9600" dirty="0" smtClean="0"/>
          </a:p>
          <a:p>
            <a:r>
              <a:rPr lang="en-US" sz="9600" dirty="0" smtClean="0"/>
              <a:t>Could anything bad happen to you if you copied someone else’s idea or words and didn’t give them credit?</a:t>
            </a:r>
          </a:p>
          <a:p>
            <a:endParaRPr lang="en-US" sz="9600" dirty="0" smtClean="0"/>
          </a:p>
          <a:p>
            <a:r>
              <a:rPr lang="en-US" sz="9600" dirty="0" smtClean="0"/>
              <a:t>How does it help YOU when you cite sources? How might it help your reader if you cite sources?</a:t>
            </a:r>
          </a:p>
          <a:p>
            <a:endParaRPr lang="en-US" sz="9600" dirty="0" smtClean="0"/>
          </a:p>
          <a:p>
            <a:r>
              <a:rPr lang="en-US" sz="9600" dirty="0" smtClean="0"/>
              <a:t>How would you feel if you posted something really cool on </a:t>
            </a:r>
            <a:r>
              <a:rPr lang="en-US" sz="9600" dirty="0" err="1" smtClean="0"/>
              <a:t>Facebook</a:t>
            </a:r>
            <a:r>
              <a:rPr lang="en-US" sz="9600" dirty="0" smtClean="0"/>
              <a:t> and a bunch of people shared it as if it was their own witty comment, not giving you credit?</a:t>
            </a:r>
            <a:endParaRPr lang="en-US" dirty="0" smtClean="0"/>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77800"/>
            <a:ext cx="8496300" cy="1371600"/>
          </a:xfrm>
        </p:spPr>
        <p:txBody>
          <a:bodyPr>
            <a:normAutofit fontScale="90000"/>
          </a:bodyPr>
          <a:lstStyle/>
          <a:p>
            <a:r>
              <a:rPr lang="en-US" b="1" dirty="0" smtClean="0"/>
              <a:t>Give Credit When Credit is Due </a:t>
            </a:r>
            <a:endParaRPr lang="en-US" b="1" dirty="0"/>
          </a:p>
        </p:txBody>
      </p:sp>
      <p:sp>
        <p:nvSpPr>
          <p:cNvPr id="3" name="Content Placeholder 2"/>
          <p:cNvSpPr>
            <a:spLocks noGrp="1"/>
          </p:cNvSpPr>
          <p:nvPr>
            <p:ph idx="1"/>
          </p:nvPr>
        </p:nvSpPr>
        <p:spPr>
          <a:xfrm>
            <a:off x="800100" y="1739900"/>
            <a:ext cx="7543800" cy="3931920"/>
          </a:xfrm>
        </p:spPr>
        <p:txBody>
          <a:bodyPr>
            <a:noAutofit/>
          </a:bodyPr>
          <a:lstStyle/>
          <a:p>
            <a:r>
              <a:rPr lang="en-US" sz="2400" dirty="0" smtClean="0"/>
              <a:t>Give credit whenever you use:</a:t>
            </a:r>
          </a:p>
          <a:p>
            <a:r>
              <a:rPr lang="en-US" sz="2400" dirty="0" smtClean="0"/>
              <a:t>1. Another person's idea, opinion, or theory.</a:t>
            </a:r>
          </a:p>
          <a:p>
            <a:r>
              <a:rPr lang="en-US" sz="2400" dirty="0" smtClean="0"/>
              <a:t>2. Any facts, statistics, graphs, drawings-any pieces of information-that are not common knowledge.</a:t>
            </a:r>
          </a:p>
          <a:p>
            <a:r>
              <a:rPr lang="en-US" sz="2400" dirty="0" smtClean="0"/>
              <a:t>3. Quotations of another person's actual spoken or written words.</a:t>
            </a:r>
          </a:p>
          <a:p>
            <a:r>
              <a:rPr lang="en-US" sz="2400" dirty="0" smtClean="0"/>
              <a:t>4. Paraphrases of another person's spoken or written words</a:t>
            </a:r>
            <a:endParaRPr lang="en-US" sz="2400" dirty="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84300" y="-393700"/>
            <a:ext cx="7543800" cy="1371600"/>
          </a:xfrm>
        </p:spPr>
        <p:txBody>
          <a:bodyPr>
            <a:normAutofit/>
          </a:bodyPr>
          <a:lstStyle/>
          <a:p>
            <a:r>
              <a:rPr lang="en-US" sz="2400" b="1" dirty="0" smtClean="0"/>
              <a:t>In-text citations: Author-page style</a:t>
            </a:r>
            <a:endParaRPr lang="en-US" sz="2400" b="1" dirty="0"/>
          </a:p>
        </p:txBody>
      </p:sp>
      <p:sp>
        <p:nvSpPr>
          <p:cNvPr id="3" name="Content Placeholder 2"/>
          <p:cNvSpPr>
            <a:spLocks noGrp="1"/>
          </p:cNvSpPr>
          <p:nvPr>
            <p:ph idx="1"/>
          </p:nvPr>
        </p:nvSpPr>
        <p:spPr>
          <a:xfrm>
            <a:off x="215900" y="419100"/>
            <a:ext cx="8928100" cy="5054600"/>
          </a:xfrm>
        </p:spPr>
        <p:txBody>
          <a:bodyPr>
            <a:noAutofit/>
          </a:bodyPr>
          <a:lstStyle/>
          <a:p>
            <a:pPr>
              <a:buNone/>
            </a:pPr>
            <a:r>
              <a:rPr lang="en-US" sz="2400" dirty="0" smtClean="0"/>
              <a:t>MLA format follows the author-page method of in-text citation. This means that </a:t>
            </a:r>
            <a:r>
              <a:rPr lang="en-US" sz="2400" b="1" dirty="0" smtClean="0"/>
              <a:t>the author's last name and the page </a:t>
            </a:r>
            <a:r>
              <a:rPr lang="en-US" sz="2400" b="1" dirty="0" err="1" smtClean="0"/>
              <a:t>number(s</a:t>
            </a:r>
            <a:r>
              <a:rPr lang="en-US" sz="2400" b="1" dirty="0" smtClean="0"/>
              <a:t>) </a:t>
            </a:r>
            <a:r>
              <a:rPr lang="en-US" sz="2400" dirty="0" smtClean="0"/>
              <a:t>from which the quotation or paraphrase is taken must appear in the text, and a complete reference should appear on your </a:t>
            </a:r>
            <a:r>
              <a:rPr lang="en-US" sz="2400" b="1" dirty="0" smtClean="0"/>
              <a:t>Works Cited page</a:t>
            </a:r>
            <a:r>
              <a:rPr lang="en-US" sz="2400" dirty="0" smtClean="0"/>
              <a:t>. The author's name may appear either in the sentence itself or in parentheses following the quotation or paraphrase, but the </a:t>
            </a:r>
            <a:r>
              <a:rPr lang="en-US" sz="2400" b="1" dirty="0" smtClean="0"/>
              <a:t>page </a:t>
            </a:r>
            <a:r>
              <a:rPr lang="en-US" sz="2400" b="1" dirty="0" err="1" smtClean="0"/>
              <a:t>number(s</a:t>
            </a:r>
            <a:r>
              <a:rPr lang="en-US" sz="2400" b="1" dirty="0" smtClean="0"/>
              <a:t>) should always appear in the parentheses</a:t>
            </a:r>
            <a:r>
              <a:rPr lang="en-US" sz="2400" dirty="0" smtClean="0"/>
              <a:t>, not in the text of your sentence. For example:</a:t>
            </a:r>
          </a:p>
          <a:p>
            <a:r>
              <a:rPr lang="en-US" sz="2400" dirty="0" smtClean="0"/>
              <a:t>(1)Wordsworth stated that Romantic poetry was marked by a "spontaneous overflow of powerful feelings" (263). </a:t>
            </a:r>
          </a:p>
          <a:p>
            <a:r>
              <a:rPr lang="en-US" sz="2400" dirty="0" smtClean="0"/>
              <a:t>(2) Romantic poetry is characterized by the "spontaneous overflow of powerful feelings" (Wordsworth 263).</a:t>
            </a:r>
          </a:p>
          <a:p>
            <a:r>
              <a:rPr lang="en-US" sz="2400" dirty="0" smtClean="0"/>
              <a:t>(3) Wordsworth extensively explored the role of emotion in the creative process (263).</a:t>
            </a: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Resources </a:t>
            </a:r>
            <a:endParaRPr lang="en-US" b="1" dirty="0"/>
          </a:p>
        </p:txBody>
      </p:sp>
      <p:sp>
        <p:nvSpPr>
          <p:cNvPr id="3" name="Content Placeholder 2"/>
          <p:cNvSpPr>
            <a:spLocks noGrp="1"/>
          </p:cNvSpPr>
          <p:nvPr>
            <p:ph idx="1"/>
          </p:nvPr>
        </p:nvSpPr>
        <p:spPr>
          <a:xfrm>
            <a:off x="800100" y="2014194"/>
            <a:ext cx="7543800" cy="3931920"/>
          </a:xfrm>
        </p:spPr>
        <p:txBody>
          <a:bodyPr>
            <a:normAutofit fontScale="92500" lnSpcReduction="20000"/>
          </a:bodyPr>
          <a:lstStyle/>
          <a:p>
            <a:pPr>
              <a:buNone/>
            </a:pPr>
            <a:r>
              <a:rPr lang="en-US" sz="3000" dirty="0" smtClean="0"/>
              <a:t>MLA vs. APA</a:t>
            </a:r>
          </a:p>
          <a:p>
            <a:r>
              <a:rPr lang="en-US" sz="3000" dirty="0" smtClean="0"/>
              <a:t>Purdue Online Writing Lab (OWL)</a:t>
            </a:r>
          </a:p>
          <a:p>
            <a:pPr lvl="1"/>
            <a:r>
              <a:rPr lang="en-US" sz="3000" dirty="0" smtClean="0">
                <a:hlinkClick r:id="rId2"/>
              </a:rPr>
              <a:t>https://owl.english.purdue.edu/owl/resource/747/01/</a:t>
            </a:r>
            <a:endParaRPr lang="en-US" sz="3000" dirty="0" smtClean="0"/>
          </a:p>
          <a:p>
            <a:r>
              <a:rPr lang="en-US" sz="3000" dirty="0" smtClean="0"/>
              <a:t>Easy bib </a:t>
            </a:r>
          </a:p>
          <a:p>
            <a:pPr lvl="1"/>
            <a:r>
              <a:rPr lang="en-US" sz="3000" dirty="0" smtClean="0">
                <a:hlinkClick r:id="rId3"/>
              </a:rPr>
              <a:t>http://www.easybib.com/</a:t>
            </a:r>
            <a:endParaRPr lang="en-US" sz="3000" dirty="0" smtClean="0"/>
          </a:p>
          <a:p>
            <a:pPr lvl="1"/>
            <a:r>
              <a:rPr lang="en-US" sz="3000" dirty="0" smtClean="0"/>
              <a:t>EX)</a:t>
            </a:r>
          </a:p>
          <a:p>
            <a:pPr lvl="1"/>
            <a:r>
              <a:rPr lang="en-US" sz="3000" dirty="0" smtClean="0">
                <a:hlinkClick r:id="rId4"/>
              </a:rPr>
              <a:t>http://www.cnn.com/2014/08/05/tech/gulf-of-mexico-dead-zone/</a:t>
            </a:r>
            <a:endParaRPr lang="en-US" sz="3000" dirty="0" smtClean="0"/>
          </a:p>
          <a:p>
            <a:pPr lvl="1"/>
            <a:endParaRPr lang="en-US" sz="3000" dirty="0" smtClean="0"/>
          </a:p>
          <a:p>
            <a:pPr lvl="1"/>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to include in your lab reports?</a:t>
            </a:r>
            <a:endParaRPr lang="en-US" dirty="0"/>
          </a:p>
        </p:txBody>
      </p:sp>
      <p:sp>
        <p:nvSpPr>
          <p:cNvPr id="3" name="Content Placeholder 2"/>
          <p:cNvSpPr>
            <a:spLocks noGrp="1"/>
          </p:cNvSpPr>
          <p:nvPr>
            <p:ph idx="1"/>
          </p:nvPr>
        </p:nvSpPr>
        <p:spPr/>
        <p:txBody>
          <a:bodyPr>
            <a:normAutofit/>
          </a:bodyPr>
          <a:lstStyle/>
          <a:p>
            <a:r>
              <a:rPr lang="en-US" sz="2800" dirty="0" smtClean="0"/>
              <a:t>In-text citations!!! </a:t>
            </a:r>
          </a:p>
          <a:p>
            <a:r>
              <a:rPr lang="en-US" sz="2800" dirty="0" smtClean="0"/>
              <a:t>Works Cited page</a:t>
            </a:r>
          </a:p>
          <a:p>
            <a:pPr lvl="1"/>
            <a:r>
              <a:rPr lang="en-US" sz="2800" dirty="0" smtClean="0"/>
              <a:t>Easy bib can do this for you very easily </a:t>
            </a:r>
          </a:p>
          <a:p>
            <a:r>
              <a:rPr lang="en-US" sz="2800" dirty="0" smtClean="0"/>
              <a:t>If you do not have either of these you will receive NO CREDIT for your lab reports</a:t>
            </a:r>
            <a:endParaRPr 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1371600"/>
          </a:xfrm>
        </p:spPr>
        <p:txBody>
          <a:bodyPr/>
          <a:lstStyle/>
          <a:p>
            <a:r>
              <a:rPr lang="en-US" dirty="0" smtClean="0"/>
              <a:t>Cite Your Source Activity </a:t>
            </a:r>
            <a:endParaRPr lang="en-US" dirty="0"/>
          </a:p>
        </p:txBody>
      </p:sp>
      <p:sp>
        <p:nvSpPr>
          <p:cNvPr id="3" name="Content Placeholder 2"/>
          <p:cNvSpPr>
            <a:spLocks noGrp="1"/>
          </p:cNvSpPr>
          <p:nvPr>
            <p:ph idx="1"/>
          </p:nvPr>
        </p:nvSpPr>
        <p:spPr>
          <a:xfrm>
            <a:off x="457200" y="1130300"/>
            <a:ext cx="8153400" cy="3931920"/>
          </a:xfrm>
        </p:spPr>
        <p:txBody>
          <a:bodyPr>
            <a:noAutofit/>
          </a:bodyPr>
          <a:lstStyle/>
          <a:p>
            <a:r>
              <a:rPr lang="en-US" sz="2400" dirty="0" smtClean="0"/>
              <a:t>(1) Use one of the computers in the room to find a source </a:t>
            </a:r>
          </a:p>
          <a:p>
            <a:r>
              <a:rPr lang="en-US" sz="2400" dirty="0" smtClean="0"/>
              <a:t>(2) Write a sentence or two that use the information </a:t>
            </a:r>
          </a:p>
          <a:p>
            <a:r>
              <a:rPr lang="en-US" sz="2400" dirty="0" smtClean="0"/>
              <a:t>(3) Then cite it in a Works Cited page/area</a:t>
            </a:r>
          </a:p>
          <a:p>
            <a:r>
              <a:rPr lang="en-US" sz="2400" dirty="0" smtClean="0"/>
              <a:t>It can be a random course OR it can be for your Permeability/Porosity lab </a:t>
            </a:r>
          </a:p>
          <a:p>
            <a:r>
              <a:rPr lang="en-US" sz="2400" dirty="0" smtClean="0"/>
              <a:t>Must include AUTHOR (or title if no author) and DATE within your sentences</a:t>
            </a:r>
          </a:p>
          <a:p>
            <a:r>
              <a:rPr lang="en-US" sz="2400" dirty="0" smtClean="0"/>
              <a:t>Must include WORKS CITED page </a:t>
            </a:r>
          </a:p>
          <a:p>
            <a:r>
              <a:rPr lang="en-US" sz="2400" dirty="0" smtClean="0"/>
              <a:t>Email: </a:t>
            </a:r>
            <a:r>
              <a:rPr lang="en-US" sz="2400" dirty="0" smtClean="0">
                <a:hlinkClick r:id="rId2"/>
              </a:rPr>
              <a:t>ksbenner@ucdavis.edu</a:t>
            </a:r>
            <a:r>
              <a:rPr lang="en-US" sz="2400" dirty="0" smtClean="0"/>
              <a:t> or print out and turn in!</a:t>
            </a:r>
          </a:p>
          <a:p>
            <a:r>
              <a:rPr lang="en-US" sz="2400" dirty="0" smtClean="0"/>
              <a:t>Worth 10 points of your project/homework grade!</a:t>
            </a:r>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6926" y="280950"/>
            <a:ext cx="7543800" cy="1371600"/>
          </a:xfrm>
        </p:spPr>
        <p:txBody>
          <a:bodyPr>
            <a:normAutofit/>
          </a:bodyPr>
          <a:lstStyle/>
          <a:p>
            <a:r>
              <a:rPr lang="en-US" sz="3200" dirty="0" smtClean="0"/>
              <a:t>In the News...</a:t>
            </a:r>
            <a:endParaRPr lang="en-US" sz="3200" dirty="0"/>
          </a:p>
        </p:txBody>
      </p:sp>
      <p:pic>
        <p:nvPicPr>
          <p:cNvPr id="4" name="Picture 3" descr="Screen Shot 2014-10-21 at 2.48.57 PM.png"/>
          <p:cNvPicPr>
            <a:picLocks noChangeAspect="1"/>
          </p:cNvPicPr>
          <p:nvPr/>
        </p:nvPicPr>
        <p:blipFill>
          <a:blip r:embed="rId2"/>
          <a:stretch>
            <a:fillRect/>
          </a:stretch>
        </p:blipFill>
        <p:spPr>
          <a:xfrm>
            <a:off x="3057671" y="269712"/>
            <a:ext cx="5816600" cy="1231900"/>
          </a:xfrm>
          <a:prstGeom prst="rect">
            <a:avLst/>
          </a:prstGeom>
        </p:spPr>
      </p:pic>
      <p:pic>
        <p:nvPicPr>
          <p:cNvPr id="5" name="Picture 4" descr="Screen Shot 2014-10-21 at 2.51.02 PM.png"/>
          <p:cNvPicPr>
            <a:picLocks noChangeAspect="1"/>
          </p:cNvPicPr>
          <p:nvPr/>
        </p:nvPicPr>
        <p:blipFill>
          <a:blip r:embed="rId3"/>
          <a:stretch>
            <a:fillRect/>
          </a:stretch>
        </p:blipFill>
        <p:spPr>
          <a:xfrm>
            <a:off x="493127" y="1421440"/>
            <a:ext cx="6921500" cy="2197100"/>
          </a:xfrm>
          <a:prstGeom prst="rect">
            <a:avLst/>
          </a:prstGeom>
        </p:spPr>
      </p:pic>
      <p:pic>
        <p:nvPicPr>
          <p:cNvPr id="6" name="Picture 5" descr="Screen Shot 2014-10-21 at 2.51.26 PM.png"/>
          <p:cNvPicPr>
            <a:picLocks noChangeAspect="1"/>
          </p:cNvPicPr>
          <p:nvPr/>
        </p:nvPicPr>
        <p:blipFill>
          <a:blip r:embed="rId4"/>
          <a:stretch>
            <a:fillRect/>
          </a:stretch>
        </p:blipFill>
        <p:spPr>
          <a:xfrm>
            <a:off x="560946" y="5085936"/>
            <a:ext cx="6985000" cy="1409700"/>
          </a:xfrm>
          <a:prstGeom prst="rect">
            <a:avLst/>
          </a:prstGeom>
        </p:spPr>
      </p:pic>
      <p:pic>
        <p:nvPicPr>
          <p:cNvPr id="7" name="Picture 6" descr="Screen Shot 2014-10-21 at 2.51.32 PM.png"/>
          <p:cNvPicPr>
            <a:picLocks noChangeAspect="1"/>
          </p:cNvPicPr>
          <p:nvPr/>
        </p:nvPicPr>
        <p:blipFill>
          <a:blip r:embed="rId5"/>
          <a:stretch>
            <a:fillRect/>
          </a:stretch>
        </p:blipFill>
        <p:spPr>
          <a:xfrm>
            <a:off x="2701231" y="3338031"/>
            <a:ext cx="6173040" cy="177038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6"/>
          <p:cNvPicPr>
            <a:picLocks noChangeAspect="1" noChangeArrowheads="1"/>
          </p:cNvPicPr>
          <p:nvPr/>
        </p:nvPicPr>
        <p:blipFill>
          <a:blip r:embed="rId2"/>
          <a:srcRect/>
          <a:stretch>
            <a:fillRect/>
          </a:stretch>
        </p:blipFill>
        <p:spPr bwMode="auto">
          <a:xfrm>
            <a:off x="1143000" y="762000"/>
            <a:ext cx="6858000" cy="5148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10-21 at 2.48.18 PM.png"/>
          <p:cNvPicPr>
            <a:picLocks noChangeAspect="1"/>
          </p:cNvPicPr>
          <p:nvPr/>
        </p:nvPicPr>
        <p:blipFill>
          <a:blip r:embed="rId2"/>
          <a:stretch>
            <a:fillRect/>
          </a:stretch>
        </p:blipFill>
        <p:spPr>
          <a:xfrm>
            <a:off x="2180291" y="407271"/>
            <a:ext cx="4867601" cy="605436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Topic IV </a:t>
            </a:r>
            <a:br>
              <a:rPr lang="en-US" dirty="0" smtClean="0"/>
            </a:br>
            <a:r>
              <a:rPr lang="en-US" dirty="0" smtClean="0"/>
              <a:t>Ch 8: Mining</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a:xfrm>
            <a:off x="205740" y="352425"/>
            <a:ext cx="9144000" cy="1692275"/>
          </a:xfrm>
        </p:spPr>
        <p:txBody>
          <a:bodyPr/>
          <a:lstStyle/>
          <a:p>
            <a:r>
              <a:rPr lang="en-US" sz="2400" b="1" dirty="0" smtClean="0">
                <a:solidFill>
                  <a:srgbClr val="000000"/>
                </a:solidFill>
              </a:rPr>
              <a:t>10/23 </a:t>
            </a:r>
            <a:r>
              <a:rPr lang="en-US" sz="2400" b="1" dirty="0">
                <a:solidFill>
                  <a:srgbClr val="000000"/>
                </a:solidFill>
              </a:rPr>
              <a:t>Mineral Resources CH 8</a:t>
            </a:r>
            <a:r>
              <a:rPr lang="en-US" sz="2400" dirty="0">
                <a:solidFill>
                  <a:srgbClr val="000000"/>
                </a:solidFill>
              </a:rPr>
              <a:t/>
            </a:r>
            <a:br>
              <a:rPr lang="en-US" sz="2400" dirty="0">
                <a:solidFill>
                  <a:srgbClr val="000000"/>
                </a:solidFill>
              </a:rPr>
            </a:br>
            <a:r>
              <a:rPr lang="en-US" sz="2400" dirty="0">
                <a:solidFill>
                  <a:srgbClr val="000000"/>
                </a:solidFill>
              </a:rPr>
              <a:t>Obj. TSW</a:t>
            </a:r>
            <a:r>
              <a:rPr lang="en-US" sz="2400" dirty="0" smtClean="0">
                <a:solidFill>
                  <a:srgbClr val="000000"/>
                </a:solidFill>
              </a:rPr>
              <a:t> identify and explain the different mineral </a:t>
            </a:r>
            <a:r>
              <a:rPr lang="en-US" sz="2400" dirty="0">
                <a:solidFill>
                  <a:srgbClr val="000000"/>
                </a:solidFill>
              </a:rPr>
              <a:t>resources in mining and the types of mining. P.</a:t>
            </a:r>
            <a:r>
              <a:rPr lang="en-US" sz="2400" dirty="0" smtClean="0">
                <a:solidFill>
                  <a:srgbClr val="000000"/>
                </a:solidFill>
              </a:rPr>
              <a:t> 14 </a:t>
            </a:r>
            <a:r>
              <a:rPr lang="en-US" sz="2400" dirty="0">
                <a:solidFill>
                  <a:srgbClr val="000000"/>
                </a:solidFill>
              </a:rPr>
              <a:t>NB</a:t>
            </a:r>
          </a:p>
        </p:txBody>
      </p:sp>
      <p:sp>
        <p:nvSpPr>
          <p:cNvPr id="35843" name="Content Placeholder 2"/>
          <p:cNvSpPr>
            <a:spLocks noGrp="1"/>
          </p:cNvSpPr>
          <p:nvPr>
            <p:ph idx="1"/>
          </p:nvPr>
        </p:nvSpPr>
        <p:spPr>
          <a:xfrm>
            <a:off x="3822700" y="2044700"/>
            <a:ext cx="5321300" cy="5410200"/>
          </a:xfrm>
        </p:spPr>
        <p:txBody>
          <a:bodyPr>
            <a:normAutofit/>
          </a:bodyPr>
          <a:lstStyle/>
          <a:p>
            <a:pPr marL="638175" indent="-514350">
              <a:buFont typeface="Lucida Grande" pitchFamily="-107" charset="0"/>
              <a:buAutoNum type="arabicPeriod"/>
            </a:pPr>
            <a:r>
              <a:rPr lang="en-US" sz="2400" dirty="0" smtClean="0">
                <a:solidFill>
                  <a:srgbClr val="000000"/>
                </a:solidFill>
              </a:rPr>
              <a:t>Why </a:t>
            </a:r>
            <a:r>
              <a:rPr lang="en-US" sz="2400" dirty="0">
                <a:solidFill>
                  <a:srgbClr val="000000"/>
                </a:solidFill>
              </a:rPr>
              <a:t>are economically valuable mineral resources distributed unevenly on the planet</a:t>
            </a:r>
            <a:r>
              <a:rPr lang="en-US" sz="2400" dirty="0" smtClean="0">
                <a:solidFill>
                  <a:srgbClr val="000000"/>
                </a:solidFill>
              </a:rPr>
              <a:t>? </a:t>
            </a:r>
          </a:p>
          <a:p>
            <a:pPr marL="638175" indent="-514350">
              <a:buFont typeface="Lucida Grande" pitchFamily="-107" charset="0"/>
              <a:buAutoNum type="arabicPeriod"/>
            </a:pPr>
            <a:r>
              <a:rPr lang="en-US" sz="2400" dirty="0" smtClean="0">
                <a:solidFill>
                  <a:srgbClr val="000000"/>
                </a:solidFill>
              </a:rPr>
              <a:t>Explain Surface Mining and give examples</a:t>
            </a:r>
          </a:p>
          <a:p>
            <a:pPr marL="638175" indent="-514350">
              <a:buFont typeface="Lucida Grande" pitchFamily="-107" charset="0"/>
              <a:buAutoNum type="arabicPeriod"/>
            </a:pPr>
            <a:r>
              <a:rPr lang="en-US" sz="2400" dirty="0" smtClean="0">
                <a:solidFill>
                  <a:srgbClr val="000000"/>
                </a:solidFill>
              </a:rPr>
              <a:t>Explain Subsurface Mining and give examples</a:t>
            </a:r>
          </a:p>
          <a:p>
            <a:pPr marL="638175" indent="-514350">
              <a:buFont typeface="Lucida Grande" pitchFamily="-107" charset="0"/>
              <a:buAutoNum type="arabicPeriod"/>
            </a:pPr>
            <a:endParaRPr lang="en-US" sz="2400" dirty="0" smtClean="0">
              <a:solidFill>
                <a:srgbClr val="000000"/>
              </a:solidFill>
            </a:endParaRPr>
          </a:p>
          <a:p>
            <a:pPr marL="638175" indent="-514350">
              <a:buFont typeface="Lucida Grande" pitchFamily="-107" charset="0"/>
              <a:buAutoNum type="arabicPeriod"/>
            </a:pPr>
            <a:endParaRPr lang="en-US" sz="2400" dirty="0">
              <a:solidFill>
                <a:srgbClr val="000000"/>
              </a:solidFill>
            </a:endParaRPr>
          </a:p>
        </p:txBody>
      </p:sp>
      <p:sp>
        <p:nvSpPr>
          <p:cNvPr id="35844" name="Slide Number Placeholder 3"/>
          <p:cNvSpPr>
            <a:spLocks noGrp="1"/>
          </p:cNvSpPr>
          <p:nvPr>
            <p:ph type="sldNum" sz="quarter" idx="10"/>
          </p:nvPr>
        </p:nvSpPr>
        <p:spPr>
          <a:noFill/>
        </p:spPr>
        <p:txBody>
          <a:bodyPr/>
          <a:lstStyle/>
          <a:p>
            <a:fld id="{F030DE07-6D1F-CD49-80D7-BD3482E741AC}" type="slidenum">
              <a:rPr lang="en-US"/>
              <a:pPr/>
              <a:t>62</a:t>
            </a:fld>
            <a:endParaRPr lang="en-US"/>
          </a:p>
        </p:txBody>
      </p:sp>
      <p:pic>
        <p:nvPicPr>
          <p:cNvPr id="35845" name="Picture 8"/>
          <p:cNvPicPr>
            <a:picLocks noChangeAspect="1" noChangeArrowheads="1"/>
          </p:cNvPicPr>
          <p:nvPr/>
        </p:nvPicPr>
        <p:blipFill>
          <a:blip r:embed="rId2"/>
          <a:srcRect/>
          <a:stretch>
            <a:fillRect/>
          </a:stretch>
        </p:blipFill>
        <p:spPr bwMode="auto">
          <a:xfrm>
            <a:off x="205740" y="2044700"/>
            <a:ext cx="3732213" cy="3222625"/>
          </a:xfrm>
          <a:prstGeom prst="rect">
            <a:avLst/>
          </a:prstGeom>
          <a:noFill/>
          <a:ln w="9525">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64090" y="247236"/>
            <a:ext cx="7543800" cy="1371600"/>
          </a:xfrm>
        </p:spPr>
        <p:txBody>
          <a:bodyPr>
            <a:noAutofit/>
          </a:bodyPr>
          <a:lstStyle/>
          <a:p>
            <a:r>
              <a:rPr lang="en-US" sz="3200" b="1" dirty="0" smtClean="0">
                <a:solidFill>
                  <a:srgbClr val="000000"/>
                </a:solidFill>
              </a:rPr>
              <a:t>Distribution of Mineral Resources</a:t>
            </a:r>
            <a:endParaRPr lang="en-US" sz="3200" b="1" dirty="0"/>
          </a:p>
        </p:txBody>
      </p:sp>
      <p:sp>
        <p:nvSpPr>
          <p:cNvPr id="3" name="Content Placeholder 2"/>
          <p:cNvSpPr>
            <a:spLocks noGrp="1"/>
          </p:cNvSpPr>
          <p:nvPr>
            <p:ph idx="1"/>
          </p:nvPr>
        </p:nvSpPr>
        <p:spPr>
          <a:xfrm>
            <a:off x="564091" y="1483417"/>
            <a:ext cx="3637412" cy="4663777"/>
          </a:xfrm>
        </p:spPr>
        <p:txBody>
          <a:bodyPr/>
          <a:lstStyle/>
          <a:p>
            <a:r>
              <a:rPr lang="en-US" sz="2400" dirty="0" smtClean="0"/>
              <a:t>Tectonic Cycle, Rock Cycle, Soil Formation, Erosion</a:t>
            </a:r>
          </a:p>
          <a:p>
            <a:r>
              <a:rPr lang="en-US" sz="2400" dirty="0" smtClean="0"/>
              <a:t>Early Earth cooled and differentiated into distinct vertical zones </a:t>
            </a:r>
          </a:p>
          <a:p>
            <a:r>
              <a:rPr lang="en-US" sz="2400" dirty="0" smtClean="0"/>
              <a:t>Heavy elements sank toward core </a:t>
            </a:r>
            <a:r>
              <a:rPr lang="en-US" sz="2400" dirty="0" err="1" smtClean="0">
                <a:sym typeface="Wingdings"/>
              </a:rPr>
              <a:t></a:t>
            </a:r>
            <a:r>
              <a:rPr lang="en-US" sz="2400" dirty="0" smtClean="0">
                <a:sym typeface="Wingdings"/>
              </a:rPr>
              <a:t> lighter elements rose toward the crust </a:t>
            </a:r>
            <a:endParaRPr lang="en-US" sz="2400" dirty="0" smtClean="0"/>
          </a:p>
          <a:p>
            <a:endParaRPr lang="en-US" dirty="0"/>
          </a:p>
        </p:txBody>
      </p:sp>
      <p:pic>
        <p:nvPicPr>
          <p:cNvPr id="4" name="Picture 8"/>
          <p:cNvPicPr>
            <a:picLocks noChangeAspect="1" noChangeArrowheads="1"/>
          </p:cNvPicPr>
          <p:nvPr/>
        </p:nvPicPr>
        <p:blipFill>
          <a:blip r:embed="rId2"/>
          <a:srcRect/>
          <a:stretch>
            <a:fillRect/>
          </a:stretch>
        </p:blipFill>
        <p:spPr bwMode="auto">
          <a:xfrm>
            <a:off x="4201503" y="1887986"/>
            <a:ext cx="4645456" cy="4011201"/>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p>
            <a:fld id="{84D8DBB1-E4D4-6447-BD55-C0DC7C8415E3}" type="slidenum">
              <a:rPr lang="en-US"/>
              <a:pPr/>
              <a:t>64</a:t>
            </a:fld>
            <a:endParaRPr lang="en-US"/>
          </a:p>
        </p:txBody>
      </p:sp>
      <p:sp>
        <p:nvSpPr>
          <p:cNvPr id="37891" name="Rectangle 1"/>
          <p:cNvSpPr>
            <a:spLocks noGrp="1" noChangeArrowheads="1"/>
          </p:cNvSpPr>
          <p:nvPr>
            <p:ph type="title"/>
          </p:nvPr>
        </p:nvSpPr>
        <p:spPr>
          <a:xfrm>
            <a:off x="304800" y="228600"/>
            <a:ext cx="8229600" cy="990600"/>
          </a:xfrm>
        </p:spPr>
        <p:txBody>
          <a:bodyPr rIns="132080"/>
          <a:lstStyle/>
          <a:p>
            <a:pPr eaLnBrk="1" hangingPunct="1"/>
            <a:r>
              <a:rPr lang="en-US" sz="4800" b="1" dirty="0">
                <a:solidFill>
                  <a:srgbClr val="000000"/>
                </a:solidFill>
              </a:rPr>
              <a:t>Reserves</a:t>
            </a:r>
          </a:p>
        </p:txBody>
      </p:sp>
      <p:sp>
        <p:nvSpPr>
          <p:cNvPr id="37892" name="Rectangle 2"/>
          <p:cNvSpPr>
            <a:spLocks noGrp="1" noChangeArrowheads="1"/>
          </p:cNvSpPr>
          <p:nvPr>
            <p:ph type="body" idx="1"/>
          </p:nvPr>
        </p:nvSpPr>
        <p:spPr>
          <a:xfrm>
            <a:off x="304800" y="1066800"/>
            <a:ext cx="8839200" cy="1828800"/>
          </a:xfrm>
        </p:spPr>
        <p:txBody>
          <a:bodyPr rIns="132080"/>
          <a:lstStyle/>
          <a:p>
            <a:pPr marL="587375" eaLnBrk="1" hangingPunct="1">
              <a:lnSpc>
                <a:spcPct val="90000"/>
              </a:lnSpc>
            </a:pPr>
            <a:r>
              <a:rPr lang="en-US" sz="3600" dirty="0" smtClean="0">
                <a:solidFill>
                  <a:srgbClr val="000000"/>
                </a:solidFill>
                <a:latin typeface="+mj-lt"/>
              </a:rPr>
              <a:t>The </a:t>
            </a:r>
            <a:r>
              <a:rPr lang="en-US" sz="3600" dirty="0">
                <a:solidFill>
                  <a:srgbClr val="000000"/>
                </a:solidFill>
                <a:latin typeface="+mj-lt"/>
              </a:rPr>
              <a:t>known quantity of a resource that can be economically recovered.</a:t>
            </a:r>
          </a:p>
        </p:txBody>
      </p:sp>
      <p:sp>
        <p:nvSpPr>
          <p:cNvPr id="37893" name="Text Box 3"/>
          <p:cNvSpPr txBox="1">
            <a:spLocks noChangeArrowheads="1"/>
          </p:cNvSpPr>
          <p:nvPr/>
        </p:nvSpPr>
        <p:spPr bwMode="auto">
          <a:xfrm>
            <a:off x="8202613" y="6591300"/>
            <a:ext cx="204787" cy="190500"/>
          </a:xfrm>
          <a:prstGeom prst="rect">
            <a:avLst/>
          </a:prstGeom>
          <a:noFill/>
          <a:ln w="12700">
            <a:noFill/>
            <a:miter lim="800000"/>
            <a:headEnd/>
            <a:tailEnd/>
          </a:ln>
        </p:spPr>
        <p:txBody>
          <a:bodyPr wrap="none" anchor="b">
            <a:prstTxWarp prst="textNoShape">
              <a:avLst/>
            </a:prstTxWarp>
          </a:bodyPr>
          <a:lstStyle/>
          <a:p>
            <a:pPr algn="ctr"/>
            <a:fld id="{88B2F8B8-1DE5-9741-8C5B-90FBD121EFB7}" type="slidenum">
              <a:rPr lang="en-US" sz="1200">
                <a:solidFill>
                  <a:srgbClr val="BCBCBC"/>
                </a:solidFill>
              </a:rPr>
              <a:pPr algn="ctr"/>
              <a:t>64</a:t>
            </a:fld>
            <a:endParaRPr lang="en-US" sz="1200">
              <a:solidFill>
                <a:srgbClr val="BCBCBC"/>
              </a:solidFill>
            </a:endParaRPr>
          </a:p>
        </p:txBody>
      </p:sp>
      <p:pic>
        <p:nvPicPr>
          <p:cNvPr id="37894" name="Picture 7"/>
          <p:cNvPicPr>
            <a:picLocks noChangeAspect="1" noChangeArrowheads="1"/>
          </p:cNvPicPr>
          <p:nvPr/>
        </p:nvPicPr>
        <p:blipFill>
          <a:blip r:embed="rId2"/>
          <a:srcRect/>
          <a:stretch>
            <a:fillRect/>
          </a:stretch>
        </p:blipFill>
        <p:spPr bwMode="auto">
          <a:xfrm>
            <a:off x="304800" y="2757487"/>
            <a:ext cx="5257800" cy="3833813"/>
          </a:xfrm>
          <a:prstGeom prst="rect">
            <a:avLst/>
          </a:prstGeom>
          <a:noFill/>
          <a:ln w="9525">
            <a:noFill/>
            <a:miter lim="800000"/>
            <a:headEnd/>
            <a:tailEnd/>
          </a:ln>
        </p:spPr>
      </p:pic>
      <p:sp>
        <p:nvSpPr>
          <p:cNvPr id="7" name="TextBox 6"/>
          <p:cNvSpPr txBox="1"/>
          <p:nvPr/>
        </p:nvSpPr>
        <p:spPr>
          <a:xfrm>
            <a:off x="6169987" y="2326270"/>
            <a:ext cx="2596115" cy="3785652"/>
          </a:xfrm>
          <a:prstGeom prst="rect">
            <a:avLst/>
          </a:prstGeom>
          <a:noFill/>
        </p:spPr>
        <p:txBody>
          <a:bodyPr wrap="square" rtlCol="0">
            <a:spAutoFit/>
          </a:bodyPr>
          <a:lstStyle/>
          <a:p>
            <a:pPr>
              <a:buFont typeface="Arial"/>
              <a:buChar char="•"/>
            </a:pPr>
            <a:r>
              <a:rPr lang="en-US" sz="2400" dirty="0" smtClean="0"/>
              <a:t>Within those reserves= Ores</a:t>
            </a:r>
          </a:p>
          <a:p>
            <a:pPr>
              <a:buFont typeface="Arial"/>
              <a:buChar char="•"/>
            </a:pPr>
            <a:r>
              <a:rPr lang="en-US" sz="2400" dirty="0" smtClean="0"/>
              <a:t>Naturally occurring solid material from which a metal or valuable mineral can be profitably extracted </a:t>
            </a:r>
            <a:endParaRPr lang="en-US" sz="2400"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5" name="Rectangle 1"/>
          <p:cNvSpPr>
            <a:spLocks noGrp="1" noChangeArrowheads="1"/>
          </p:cNvSpPr>
          <p:nvPr>
            <p:ph type="title"/>
          </p:nvPr>
        </p:nvSpPr>
        <p:spPr>
          <a:xfrm>
            <a:off x="457200" y="139700"/>
            <a:ext cx="8382000" cy="1143000"/>
          </a:xfrm>
        </p:spPr>
        <p:txBody>
          <a:bodyPr rIns="132080"/>
          <a:lstStyle/>
          <a:p>
            <a:pPr eaLnBrk="1" hangingPunct="1"/>
            <a:r>
              <a:rPr lang="en-US" sz="4800" b="1" dirty="0"/>
              <a:t>Types of Mining</a:t>
            </a:r>
          </a:p>
        </p:txBody>
      </p:sp>
      <p:sp>
        <p:nvSpPr>
          <p:cNvPr id="38916" name="Rectangle 2"/>
          <p:cNvSpPr>
            <a:spLocks noGrp="1" noChangeArrowheads="1"/>
          </p:cNvSpPr>
          <p:nvPr>
            <p:ph type="body" idx="1"/>
          </p:nvPr>
        </p:nvSpPr>
        <p:spPr>
          <a:xfrm>
            <a:off x="292100" y="1206500"/>
            <a:ext cx="8394700" cy="5689600"/>
          </a:xfrm>
        </p:spPr>
        <p:txBody>
          <a:bodyPr rIns="132080">
            <a:normAutofit/>
          </a:bodyPr>
          <a:lstStyle/>
          <a:p>
            <a:pPr marL="587375" eaLnBrk="1" hangingPunct="1"/>
            <a:r>
              <a:rPr lang="en-US" sz="2400" b="1" dirty="0">
                <a:solidFill>
                  <a:srgbClr val="000000"/>
                </a:solidFill>
              </a:rPr>
              <a:t>Surface mining</a:t>
            </a:r>
            <a:r>
              <a:rPr lang="en-US" sz="2400" dirty="0">
                <a:solidFill>
                  <a:srgbClr val="000000"/>
                </a:solidFill>
              </a:rPr>
              <a:t>- removing minerals that are close to Earth’s surface.</a:t>
            </a:r>
          </a:p>
          <a:p>
            <a:pPr marL="1173163" lvl="2" eaLnBrk="1" hangingPunct="1"/>
            <a:r>
              <a:rPr lang="en-US" sz="2400" u="sng" dirty="0">
                <a:solidFill>
                  <a:srgbClr val="000000"/>
                </a:solidFill>
              </a:rPr>
              <a:t>Strip mining</a:t>
            </a:r>
            <a:r>
              <a:rPr lang="en-US" sz="2400" dirty="0">
                <a:solidFill>
                  <a:srgbClr val="000000"/>
                </a:solidFill>
              </a:rPr>
              <a:t>- removing strips of soil and rock to expose ore.</a:t>
            </a:r>
          </a:p>
          <a:p>
            <a:pPr marL="1173163" lvl="2" eaLnBrk="1" hangingPunct="1"/>
            <a:r>
              <a:rPr lang="en-US" sz="2400" u="sng" dirty="0">
                <a:solidFill>
                  <a:srgbClr val="000000"/>
                </a:solidFill>
              </a:rPr>
              <a:t>Open pit mining</a:t>
            </a:r>
            <a:r>
              <a:rPr lang="en-US" sz="2400" dirty="0">
                <a:solidFill>
                  <a:srgbClr val="000000"/>
                </a:solidFill>
              </a:rPr>
              <a:t>-  the creation of a large pit or hole in the ground that is visible from the surface.</a:t>
            </a:r>
          </a:p>
          <a:p>
            <a:pPr marL="1173163" lvl="2" eaLnBrk="1" hangingPunct="1"/>
            <a:r>
              <a:rPr lang="en-US" sz="2400" u="sng" dirty="0">
                <a:solidFill>
                  <a:srgbClr val="000000"/>
                </a:solidFill>
              </a:rPr>
              <a:t>Mountain top removal</a:t>
            </a:r>
            <a:r>
              <a:rPr lang="en-US" sz="2400" dirty="0">
                <a:solidFill>
                  <a:srgbClr val="000000"/>
                </a:solidFill>
              </a:rPr>
              <a:t>- removing the entire top of a mountain with explosives.</a:t>
            </a:r>
          </a:p>
          <a:p>
            <a:pPr marL="1173163" lvl="2" eaLnBrk="1" hangingPunct="1"/>
            <a:r>
              <a:rPr lang="en-US" sz="2400" u="sng" dirty="0">
                <a:solidFill>
                  <a:srgbClr val="000000"/>
                </a:solidFill>
              </a:rPr>
              <a:t>Placer mining</a:t>
            </a:r>
            <a:r>
              <a:rPr lang="en-US" sz="2400" dirty="0">
                <a:solidFill>
                  <a:srgbClr val="000000"/>
                </a:solidFill>
              </a:rPr>
              <a:t>-  looking for metals and stones in river sediments.  </a:t>
            </a:r>
          </a:p>
        </p:txBody>
      </p:sp>
      <p:sp>
        <p:nvSpPr>
          <p:cNvPr id="38917" name="Text Box 3"/>
          <p:cNvSpPr txBox="1">
            <a:spLocks noChangeArrowheads="1"/>
          </p:cNvSpPr>
          <p:nvPr/>
        </p:nvSpPr>
        <p:spPr bwMode="auto">
          <a:xfrm>
            <a:off x="8202613" y="6591300"/>
            <a:ext cx="204787" cy="190500"/>
          </a:xfrm>
          <a:prstGeom prst="rect">
            <a:avLst/>
          </a:prstGeom>
          <a:noFill/>
          <a:ln w="12700">
            <a:noFill/>
            <a:miter lim="800000"/>
            <a:headEnd/>
            <a:tailEnd/>
          </a:ln>
        </p:spPr>
        <p:txBody>
          <a:bodyPr wrap="none" anchor="b">
            <a:prstTxWarp prst="textNoShape">
              <a:avLst/>
            </a:prstTxWarp>
          </a:bodyPr>
          <a:lstStyle/>
          <a:p>
            <a:pPr algn="ctr"/>
            <a:fld id="{09BCA3FC-0BD3-4441-BAEC-1C812F9AFED1}" type="slidenum">
              <a:rPr lang="en-US" sz="1200">
                <a:solidFill>
                  <a:srgbClr val="BCBCBC"/>
                </a:solidFill>
              </a:rPr>
              <a:pPr algn="ctr"/>
              <a:t>65</a:t>
            </a:fld>
            <a:endParaRPr lang="en-US" sz="1200">
              <a:solidFill>
                <a:srgbClr val="BCBCBC"/>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p>
            <a:fld id="{99E0DF9F-6B30-C046-9AD9-DAA859A94A0F}" type="slidenum">
              <a:rPr lang="en-US"/>
              <a:pPr/>
              <a:t>66</a:t>
            </a:fld>
            <a:endParaRPr lang="en-US"/>
          </a:p>
        </p:txBody>
      </p:sp>
      <p:sp>
        <p:nvSpPr>
          <p:cNvPr id="39939" name="Rectangle 1"/>
          <p:cNvSpPr>
            <a:spLocks noGrp="1" noChangeArrowheads="1"/>
          </p:cNvSpPr>
          <p:nvPr>
            <p:ph type="title"/>
          </p:nvPr>
        </p:nvSpPr>
        <p:spPr>
          <a:xfrm>
            <a:off x="457200" y="152400"/>
            <a:ext cx="8229600" cy="1143000"/>
          </a:xfrm>
        </p:spPr>
        <p:txBody>
          <a:bodyPr rIns="132080"/>
          <a:lstStyle/>
          <a:p>
            <a:pPr eaLnBrk="1" hangingPunct="1"/>
            <a:r>
              <a:rPr lang="en-US" sz="4800" b="1" dirty="0"/>
              <a:t>Types of Mining</a:t>
            </a:r>
          </a:p>
        </p:txBody>
      </p:sp>
      <p:sp>
        <p:nvSpPr>
          <p:cNvPr id="39940" name="Rectangle 2"/>
          <p:cNvSpPr>
            <a:spLocks noGrp="1" noChangeArrowheads="1"/>
          </p:cNvSpPr>
          <p:nvPr>
            <p:ph type="body" idx="1"/>
          </p:nvPr>
        </p:nvSpPr>
        <p:spPr>
          <a:xfrm>
            <a:off x="381000" y="1219199"/>
            <a:ext cx="8382000" cy="4602093"/>
          </a:xfrm>
        </p:spPr>
        <p:txBody>
          <a:bodyPr rIns="132080">
            <a:normAutofit fontScale="92500" lnSpcReduction="20000"/>
          </a:bodyPr>
          <a:lstStyle/>
          <a:p>
            <a:pPr marL="587375" eaLnBrk="1" hangingPunct="1"/>
            <a:r>
              <a:rPr lang="en-US" sz="3200" b="1" dirty="0"/>
              <a:t>Subsurface </a:t>
            </a:r>
            <a:r>
              <a:rPr lang="en-US" sz="3200" b="1" dirty="0" smtClean="0"/>
              <a:t>mining</a:t>
            </a:r>
            <a:r>
              <a:rPr lang="en-US" sz="3200" dirty="0" smtClean="0"/>
              <a:t>:</a:t>
            </a:r>
          </a:p>
          <a:p>
            <a:pPr marL="861695" lvl="1"/>
            <a:r>
              <a:rPr lang="en-US" sz="3000" dirty="0" smtClean="0"/>
              <a:t>Mining </a:t>
            </a:r>
            <a:r>
              <a:rPr lang="en-US" sz="3000" dirty="0"/>
              <a:t>for resources that are</a:t>
            </a:r>
            <a:r>
              <a:rPr lang="en-US" sz="3000" dirty="0" smtClean="0"/>
              <a:t> at least 100 meters </a:t>
            </a:r>
            <a:r>
              <a:rPr lang="en-US" sz="3000" dirty="0"/>
              <a:t>below Earth’s </a:t>
            </a:r>
            <a:r>
              <a:rPr lang="en-US" sz="3000" dirty="0" smtClean="0"/>
              <a:t>surface</a:t>
            </a:r>
          </a:p>
          <a:p>
            <a:pPr marL="861695" lvl="1"/>
            <a:r>
              <a:rPr lang="en-US" sz="3000" dirty="0" smtClean="0"/>
              <a:t>Begins with a horizontal tunnel dug into the side of the mountain or feature containing the resource</a:t>
            </a:r>
          </a:p>
          <a:p>
            <a:pPr marL="861695" lvl="1"/>
            <a:r>
              <a:rPr lang="en-US" sz="3000" dirty="0" smtClean="0"/>
              <a:t>Vertical shafts are drilled</a:t>
            </a:r>
          </a:p>
          <a:p>
            <a:pPr marL="861695" lvl="1"/>
            <a:r>
              <a:rPr lang="en-US" sz="3000" dirty="0" smtClean="0"/>
              <a:t>Elevators are used to bring miners down to resource and back up</a:t>
            </a:r>
          </a:p>
          <a:p>
            <a:pPr marL="861695" lvl="1"/>
            <a:r>
              <a:rPr lang="en-US" sz="3000" dirty="0" smtClean="0"/>
              <a:t>Deepest= 2.2 miles</a:t>
            </a:r>
          </a:p>
          <a:p>
            <a:pPr marL="861695" lvl="1"/>
            <a:r>
              <a:rPr lang="en-US" sz="3000" dirty="0" smtClean="0"/>
              <a:t>Coal, diamonds, gold </a:t>
            </a:r>
          </a:p>
          <a:p>
            <a:pPr marL="861695" lvl="1"/>
            <a:endParaRPr lang="en-US" sz="3000" dirty="0"/>
          </a:p>
        </p:txBody>
      </p:sp>
      <p:sp>
        <p:nvSpPr>
          <p:cNvPr id="39941" name="Text Box 3"/>
          <p:cNvSpPr txBox="1">
            <a:spLocks noChangeArrowheads="1"/>
          </p:cNvSpPr>
          <p:nvPr/>
        </p:nvSpPr>
        <p:spPr bwMode="auto">
          <a:xfrm>
            <a:off x="8202613" y="6591300"/>
            <a:ext cx="204787" cy="190500"/>
          </a:xfrm>
          <a:prstGeom prst="rect">
            <a:avLst/>
          </a:prstGeom>
          <a:noFill/>
          <a:ln w="12700">
            <a:noFill/>
            <a:miter lim="800000"/>
            <a:headEnd/>
            <a:tailEnd/>
          </a:ln>
        </p:spPr>
        <p:txBody>
          <a:bodyPr wrap="none" anchor="b">
            <a:prstTxWarp prst="textNoShape">
              <a:avLst/>
            </a:prstTxWarp>
          </a:bodyPr>
          <a:lstStyle/>
          <a:p>
            <a:pPr algn="ctr"/>
            <a:fld id="{D95E1625-5656-DD43-BD15-6C17FA55424A}" type="slidenum">
              <a:rPr lang="en-US" sz="1200">
                <a:solidFill>
                  <a:srgbClr val="BCBCBC"/>
                </a:solidFill>
              </a:rPr>
              <a:pPr algn="ctr"/>
              <a:t>66</a:t>
            </a:fld>
            <a:endParaRPr lang="en-US" sz="1200">
              <a:solidFill>
                <a:srgbClr val="BCBCBC"/>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1"/>
          <p:cNvSpPr>
            <a:spLocks noGrp="1"/>
          </p:cNvSpPr>
          <p:nvPr>
            <p:ph type="title"/>
          </p:nvPr>
        </p:nvSpPr>
        <p:spPr>
          <a:xfrm>
            <a:off x="596900" y="228600"/>
            <a:ext cx="7543800" cy="1371600"/>
          </a:xfrm>
        </p:spPr>
        <p:txBody>
          <a:bodyPr/>
          <a:lstStyle/>
          <a:p>
            <a:r>
              <a:rPr lang="en-US" dirty="0"/>
              <a:t>Surface &amp; Subsurface</a:t>
            </a:r>
          </a:p>
        </p:txBody>
      </p:sp>
      <p:sp>
        <p:nvSpPr>
          <p:cNvPr id="11267" name="Slide Number Placeholder 3"/>
          <p:cNvSpPr>
            <a:spLocks noGrp="1"/>
          </p:cNvSpPr>
          <p:nvPr>
            <p:ph type="sldNum" sz="quarter" idx="10"/>
          </p:nvPr>
        </p:nvSpPr>
        <p:spPr>
          <a:noFill/>
        </p:spPr>
        <p:txBody>
          <a:bodyPr/>
          <a:lstStyle/>
          <a:p>
            <a:fld id="{EB826F0A-71A9-9848-88B0-D8ACFB6B50BA}" type="slidenum">
              <a:rPr lang="en-US"/>
              <a:pPr/>
              <a:t>67</a:t>
            </a:fld>
            <a:endParaRPr lang="en-US"/>
          </a:p>
        </p:txBody>
      </p:sp>
      <p:pic>
        <p:nvPicPr>
          <p:cNvPr id="11268" name="Picture 2" descr="figure_08_27"/>
          <p:cNvPicPr>
            <a:picLocks noGrp="1" noChangeAspect="1" noChangeArrowheads="1"/>
          </p:cNvPicPr>
          <p:nvPr>
            <p:ph idx="1"/>
          </p:nvPr>
        </p:nvPicPr>
        <p:blipFill>
          <a:blip r:embed="rId2"/>
          <a:srcRect/>
          <a:stretch>
            <a:fillRect/>
          </a:stretch>
        </p:blipFill>
        <p:spPr>
          <a:xfrm>
            <a:off x="439560" y="1324192"/>
            <a:ext cx="7950200" cy="5257800"/>
          </a:xfrm>
          <a:noFill/>
        </p:spPr>
      </p:pic>
    </p:spTree>
  </p:cSld>
  <p:clrMapOvr>
    <a:masterClrMapping/>
  </p:clrMapOvr>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36008" y="-112380"/>
            <a:ext cx="7543800" cy="1371600"/>
          </a:xfrm>
        </p:spPr>
        <p:txBody>
          <a:bodyPr>
            <a:normAutofit/>
          </a:bodyPr>
          <a:lstStyle/>
          <a:p>
            <a:r>
              <a:rPr lang="en-US" sz="3800" b="1" dirty="0" smtClean="0"/>
              <a:t>The Sky is Pink pg. 21</a:t>
            </a:r>
            <a:endParaRPr lang="en-US" sz="3800" b="1" dirty="0"/>
          </a:p>
        </p:txBody>
      </p:sp>
      <p:sp>
        <p:nvSpPr>
          <p:cNvPr id="3" name="Content Placeholder 2"/>
          <p:cNvSpPr>
            <a:spLocks noGrp="1"/>
          </p:cNvSpPr>
          <p:nvPr>
            <p:ph idx="1"/>
          </p:nvPr>
        </p:nvSpPr>
        <p:spPr>
          <a:xfrm>
            <a:off x="236008" y="803143"/>
            <a:ext cx="8428947" cy="3096449"/>
          </a:xfrm>
        </p:spPr>
        <p:txBody>
          <a:bodyPr>
            <a:normAutofit/>
          </a:bodyPr>
          <a:lstStyle/>
          <a:p>
            <a:r>
              <a:rPr lang="en-US" sz="2400" dirty="0" smtClean="0"/>
              <a:t>Documentary about </a:t>
            </a:r>
            <a:r>
              <a:rPr lang="en-US" sz="2400" dirty="0" err="1" smtClean="0"/>
              <a:t>Fracking</a:t>
            </a:r>
            <a:endParaRPr lang="en-US" sz="2400" dirty="0" smtClean="0"/>
          </a:p>
          <a:p>
            <a:r>
              <a:rPr lang="en-US" sz="2400" dirty="0" smtClean="0"/>
              <a:t>Take notes: </a:t>
            </a:r>
          </a:p>
          <a:p>
            <a:pPr lvl="1"/>
            <a:r>
              <a:rPr lang="en-US" sz="2400" dirty="0" smtClean="0"/>
              <a:t>Things you learned</a:t>
            </a:r>
          </a:p>
          <a:p>
            <a:pPr lvl="1"/>
            <a:r>
              <a:rPr lang="en-US" sz="2400" dirty="0" smtClean="0"/>
              <a:t>How it relates to our mining chapter </a:t>
            </a:r>
          </a:p>
          <a:p>
            <a:pPr lvl="1"/>
            <a:r>
              <a:rPr lang="en-US" sz="2400" dirty="0" smtClean="0"/>
              <a:t>How the main dude (Josh Fox) asks you to question how we get our information</a:t>
            </a:r>
          </a:p>
          <a:p>
            <a:endParaRPr lang="en-US" dirty="0" smtClean="0"/>
          </a:p>
          <a:p>
            <a:endParaRPr lang="en-US" dirty="0" smtClean="0"/>
          </a:p>
        </p:txBody>
      </p:sp>
      <p:pic>
        <p:nvPicPr>
          <p:cNvPr id="4" name="Picture 3" descr="Screen Shot 2014-10-23 at 9.09.45 AM.png"/>
          <p:cNvPicPr>
            <a:picLocks noChangeAspect="1"/>
          </p:cNvPicPr>
          <p:nvPr/>
        </p:nvPicPr>
        <p:blipFill>
          <a:blip r:embed="rId2"/>
          <a:stretch>
            <a:fillRect/>
          </a:stretch>
        </p:blipFill>
        <p:spPr>
          <a:xfrm>
            <a:off x="2418755" y="3341548"/>
            <a:ext cx="6464300" cy="1409700"/>
          </a:xfrm>
          <a:prstGeom prst="rect">
            <a:avLst/>
          </a:prstGeom>
        </p:spPr>
      </p:pic>
      <p:pic>
        <p:nvPicPr>
          <p:cNvPr id="5" name="Picture 4" descr="Screen Shot 2014-10-23 at 9.10.48 AM.png"/>
          <p:cNvPicPr>
            <a:picLocks noChangeAspect="1"/>
          </p:cNvPicPr>
          <p:nvPr/>
        </p:nvPicPr>
        <p:blipFill>
          <a:blip r:embed="rId3"/>
          <a:stretch>
            <a:fillRect/>
          </a:stretch>
        </p:blipFill>
        <p:spPr>
          <a:xfrm>
            <a:off x="236008" y="4728772"/>
            <a:ext cx="6426200" cy="17145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1977" y="115420"/>
            <a:ext cx="5212547" cy="1054347"/>
          </a:xfrm>
        </p:spPr>
        <p:txBody>
          <a:bodyPr/>
          <a:lstStyle/>
          <a:p>
            <a:r>
              <a:rPr lang="en-US" dirty="0" smtClean="0"/>
              <a:t>In the News...</a:t>
            </a:r>
            <a:endParaRPr lang="en-US" dirty="0"/>
          </a:p>
        </p:txBody>
      </p:sp>
      <p:pic>
        <p:nvPicPr>
          <p:cNvPr id="4" name="Content Placeholder 3" descr="Screen Shot 2014-10-22 at 9.33.12 AM.png"/>
          <p:cNvPicPr>
            <a:picLocks noGrp="1" noChangeAspect="1"/>
          </p:cNvPicPr>
          <p:nvPr>
            <p:ph idx="1"/>
          </p:nvPr>
        </p:nvPicPr>
        <p:blipFill>
          <a:blip r:embed="rId2"/>
          <a:srcRect t="-37078" b="-37078"/>
          <a:stretch>
            <a:fillRect/>
          </a:stretch>
        </p:blipFill>
        <p:spPr>
          <a:xfrm>
            <a:off x="328079" y="137160"/>
            <a:ext cx="7543800" cy="3931920"/>
          </a:xfrm>
        </p:spPr>
      </p:pic>
      <p:pic>
        <p:nvPicPr>
          <p:cNvPr id="5" name="Picture 4" descr="Screen Shot 2014-10-22 at 9.33.41 AM.png"/>
          <p:cNvPicPr>
            <a:picLocks noChangeAspect="1"/>
          </p:cNvPicPr>
          <p:nvPr/>
        </p:nvPicPr>
        <p:blipFill>
          <a:blip r:embed="rId3"/>
          <a:stretch>
            <a:fillRect/>
          </a:stretch>
        </p:blipFill>
        <p:spPr>
          <a:xfrm>
            <a:off x="2727991" y="3009073"/>
            <a:ext cx="6070600" cy="1828800"/>
          </a:xfrm>
          <a:prstGeom prst="rect">
            <a:avLst/>
          </a:prstGeom>
        </p:spPr>
      </p:pic>
      <p:pic>
        <p:nvPicPr>
          <p:cNvPr id="6" name="Picture 5" descr="Screen Shot 2014-10-22 at 9.33.50 AM.png"/>
          <p:cNvPicPr>
            <a:picLocks noChangeAspect="1"/>
          </p:cNvPicPr>
          <p:nvPr/>
        </p:nvPicPr>
        <p:blipFill>
          <a:blip r:embed="rId4"/>
          <a:stretch>
            <a:fillRect/>
          </a:stretch>
        </p:blipFill>
        <p:spPr>
          <a:xfrm>
            <a:off x="328079" y="4837873"/>
            <a:ext cx="6146800" cy="1333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3760" y="0"/>
            <a:ext cx="1920240" cy="125577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74089" y="5013960"/>
            <a:ext cx="2767789" cy="184404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278" y="2712720"/>
            <a:ext cx="2672713" cy="200453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57200" y="1295400"/>
            <a:ext cx="8229600" cy="2971800"/>
          </a:xfrm>
        </p:spPr>
        <p:txBody>
          <a:bodyPr>
            <a:normAutofit/>
          </a:bodyPr>
          <a:lstStyle/>
          <a:p>
            <a:pPr eaLnBrk="1" hangingPunct="1"/>
            <a:r>
              <a:rPr lang="en-US" sz="2600" b="1" dirty="0">
                <a:solidFill>
                  <a:srgbClr val="000000"/>
                </a:solidFill>
              </a:rPr>
              <a:t>Water table- </a:t>
            </a:r>
            <a:r>
              <a:rPr lang="en-US" sz="2600" dirty="0">
                <a:solidFill>
                  <a:srgbClr val="000000"/>
                </a:solidFill>
              </a:rPr>
              <a:t>the uppermost level at which the water in an area fully saturates the rock or soil.</a:t>
            </a:r>
          </a:p>
          <a:p>
            <a:pPr eaLnBrk="1" hangingPunct="1"/>
            <a:r>
              <a:rPr lang="en-US" sz="2600" b="1" dirty="0">
                <a:solidFill>
                  <a:srgbClr val="000000"/>
                </a:solidFill>
              </a:rPr>
              <a:t>Recharge</a:t>
            </a:r>
            <a:r>
              <a:rPr lang="en-US" sz="2600" dirty="0">
                <a:solidFill>
                  <a:srgbClr val="000000"/>
                </a:solidFill>
              </a:rPr>
              <a:t>- the input process of water percolating into an aquifer.</a:t>
            </a:r>
          </a:p>
          <a:p>
            <a:pPr eaLnBrk="1" hangingPunct="1"/>
            <a:r>
              <a:rPr lang="en-US" sz="2600" b="1" dirty="0">
                <a:solidFill>
                  <a:srgbClr val="000000"/>
                </a:solidFill>
              </a:rPr>
              <a:t>Springs</a:t>
            </a:r>
            <a:r>
              <a:rPr lang="en-US" sz="2600" dirty="0">
                <a:solidFill>
                  <a:srgbClr val="000000"/>
                </a:solidFill>
              </a:rPr>
              <a:t>- water from an aquifer that naturally percolates up to the surface.</a:t>
            </a:r>
          </a:p>
        </p:txBody>
      </p:sp>
      <p:sp>
        <p:nvSpPr>
          <p:cNvPr id="21507" name="Text Box 7"/>
          <p:cNvSpPr txBox="1">
            <a:spLocks noChangeArrowheads="1"/>
          </p:cNvSpPr>
          <p:nvPr/>
        </p:nvSpPr>
        <p:spPr bwMode="auto">
          <a:xfrm>
            <a:off x="0" y="2286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mj-lt"/>
              </a:rPr>
              <a:t>Groundwater</a:t>
            </a:r>
          </a:p>
        </p:txBody>
      </p:sp>
      <p:pic>
        <p:nvPicPr>
          <p:cNvPr id="21508" name="Picture 8"/>
          <p:cNvPicPr>
            <a:picLocks noChangeAspect="1" noChangeArrowheads="1"/>
          </p:cNvPicPr>
          <p:nvPr/>
        </p:nvPicPr>
        <p:blipFill>
          <a:blip r:embed="rId2"/>
          <a:srcRect/>
          <a:stretch>
            <a:fillRect/>
          </a:stretch>
        </p:blipFill>
        <p:spPr bwMode="auto">
          <a:xfrm>
            <a:off x="5029200" y="4103688"/>
            <a:ext cx="3810000" cy="2754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2941" y="337141"/>
            <a:ext cx="8539171" cy="1741892"/>
          </a:xfrm>
        </p:spPr>
        <p:txBody>
          <a:bodyPr>
            <a:noAutofit/>
          </a:bodyPr>
          <a:lstStyle/>
          <a:p>
            <a:r>
              <a:rPr lang="en-US" sz="3200" b="1" dirty="0" smtClean="0">
                <a:solidFill>
                  <a:srgbClr val="000000"/>
                </a:solidFill>
              </a:rPr>
              <a:t>10/24 Mineral Resources CH 8</a:t>
            </a:r>
            <a:r>
              <a:rPr lang="en-US" sz="3200" dirty="0" smtClean="0">
                <a:solidFill>
                  <a:srgbClr val="000000"/>
                </a:solidFill>
              </a:rPr>
              <a:t/>
            </a:r>
            <a:br>
              <a:rPr lang="en-US" sz="3200" dirty="0" smtClean="0">
                <a:solidFill>
                  <a:srgbClr val="000000"/>
                </a:solidFill>
              </a:rPr>
            </a:br>
            <a:r>
              <a:rPr lang="en-US" sz="2400" dirty="0" smtClean="0">
                <a:solidFill>
                  <a:srgbClr val="000000"/>
                </a:solidFill>
              </a:rPr>
              <a:t>Obj. TSW identify and explain the various environmental impacts and consequences of different mining techniques and legislation that tries to reduce those impacts. P. 16 NB</a:t>
            </a:r>
            <a:endParaRPr lang="en-US" sz="2400" dirty="0"/>
          </a:p>
        </p:txBody>
      </p:sp>
      <p:sp>
        <p:nvSpPr>
          <p:cNvPr id="3" name="Content Placeholder 2"/>
          <p:cNvSpPr>
            <a:spLocks noGrp="1"/>
          </p:cNvSpPr>
          <p:nvPr>
            <p:ph idx="1"/>
          </p:nvPr>
        </p:nvSpPr>
        <p:spPr>
          <a:xfrm>
            <a:off x="339312" y="2213889"/>
            <a:ext cx="4234790" cy="3931920"/>
          </a:xfrm>
        </p:spPr>
        <p:txBody>
          <a:bodyPr>
            <a:normAutofit fontScale="77500" lnSpcReduction="20000"/>
          </a:bodyPr>
          <a:lstStyle/>
          <a:p>
            <a:pPr marL="638175" indent="-514350">
              <a:buFont typeface="Lucida Grande" pitchFamily="-107" charset="0"/>
              <a:buAutoNum type="arabicPeriod"/>
            </a:pPr>
            <a:r>
              <a:rPr lang="en-US" sz="3200" dirty="0" smtClean="0">
                <a:solidFill>
                  <a:srgbClr val="000000"/>
                </a:solidFill>
              </a:rPr>
              <a:t>What are the consequences of surface and subsurface mining?</a:t>
            </a:r>
          </a:p>
          <a:p>
            <a:pPr marL="638175" indent="-514350">
              <a:buFont typeface="Lucida Grande" pitchFamily="-107" charset="0"/>
              <a:buAutoNum type="arabicPeriod"/>
            </a:pPr>
            <a:r>
              <a:rPr lang="en-US" sz="3200" dirty="0" smtClean="0">
                <a:solidFill>
                  <a:srgbClr val="000000"/>
                </a:solidFill>
              </a:rPr>
              <a:t>How has mining legislation tried to reduce the impacts above?</a:t>
            </a:r>
          </a:p>
          <a:p>
            <a:pPr marL="638175" indent="-514350">
              <a:buFont typeface="Lucida Grande" pitchFamily="-107" charset="0"/>
              <a:buAutoNum type="arabicPeriod"/>
            </a:pPr>
            <a:r>
              <a:rPr lang="en-US" sz="3200" dirty="0" smtClean="0">
                <a:solidFill>
                  <a:srgbClr val="000000"/>
                </a:solidFill>
              </a:rPr>
              <a:t>Identify the four steps in the formation of coal (CH 12)</a:t>
            </a:r>
          </a:p>
          <a:p>
            <a:pPr marL="638175" indent="-514350">
              <a:buFont typeface="Lucida Grande" pitchFamily="-107" charset="0"/>
              <a:buAutoNum type="arabicPeriod"/>
            </a:pPr>
            <a:endParaRPr lang="en-US" dirty="0" smtClean="0">
              <a:solidFill>
                <a:srgbClr val="000000"/>
              </a:solidFill>
            </a:endParaRPr>
          </a:p>
          <a:p>
            <a:endParaRPr lang="en-US" dirty="0"/>
          </a:p>
        </p:txBody>
      </p:sp>
      <p:pic>
        <p:nvPicPr>
          <p:cNvPr id="5" name="Picture 4"/>
          <p:cNvPicPr>
            <a:picLocks noChangeAspect="1"/>
          </p:cNvPicPr>
          <p:nvPr/>
        </p:nvPicPr>
        <p:blipFill>
          <a:blip r:embed="rId2"/>
          <a:stretch>
            <a:fillRect/>
          </a:stretch>
        </p:blipFill>
        <p:spPr>
          <a:xfrm>
            <a:off x="4641501" y="2213889"/>
            <a:ext cx="4360611" cy="393192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Consequences of Surface and Subsurface Mining</a:t>
            </a:r>
            <a:endParaRPr lang="en-US" dirty="0"/>
          </a:p>
        </p:txBody>
      </p:sp>
      <p:pic>
        <p:nvPicPr>
          <p:cNvPr id="4" name="Content Placeholder 3"/>
          <p:cNvPicPr>
            <a:picLocks noGrp="1" noChangeAspect="1" noChangeArrowheads="1"/>
          </p:cNvPicPr>
          <p:nvPr>
            <p:ph idx="1"/>
          </p:nvPr>
        </p:nvPicPr>
        <p:blipFill>
          <a:blip r:embed="rId2"/>
          <a:srcRect t="-4786" b="-4786"/>
          <a:stretch>
            <a:fillRect/>
          </a:stretch>
        </p:blipFill>
        <p:spPr bwMode="auto">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5180" y="170397"/>
            <a:ext cx="7543800" cy="1371600"/>
          </a:xfrm>
        </p:spPr>
        <p:txBody>
          <a:bodyPr/>
          <a:lstStyle/>
          <a:p>
            <a:r>
              <a:rPr lang="en-US" dirty="0" smtClean="0"/>
              <a:t>			Legislation </a:t>
            </a:r>
            <a:endParaRPr lang="en-US" dirty="0"/>
          </a:p>
        </p:txBody>
      </p:sp>
      <p:sp>
        <p:nvSpPr>
          <p:cNvPr id="3" name="Content Placeholder 2"/>
          <p:cNvSpPr>
            <a:spLocks noGrp="1"/>
          </p:cNvSpPr>
          <p:nvPr>
            <p:ph sz="half" idx="1"/>
          </p:nvPr>
        </p:nvSpPr>
        <p:spPr>
          <a:xfrm>
            <a:off x="761223" y="1358641"/>
            <a:ext cx="8089585" cy="3749040"/>
          </a:xfrm>
        </p:spPr>
        <p:txBody>
          <a:bodyPr>
            <a:noAutofit/>
          </a:bodyPr>
          <a:lstStyle/>
          <a:p>
            <a:r>
              <a:rPr lang="en-US" sz="2400" b="1" dirty="0" smtClean="0"/>
              <a:t>Mining Law of 1872</a:t>
            </a:r>
          </a:p>
          <a:p>
            <a:pPr lvl="1"/>
            <a:r>
              <a:rPr lang="en-US" sz="2400" dirty="0" smtClean="0"/>
              <a:t>Allowed individuals/companies to recover ores or fuels from federal lands </a:t>
            </a:r>
          </a:p>
          <a:p>
            <a:pPr lvl="1"/>
            <a:r>
              <a:rPr lang="en-US" sz="2400" dirty="0" smtClean="0"/>
              <a:t>Written primarily to encourage development and settlement in the Western US </a:t>
            </a:r>
          </a:p>
          <a:p>
            <a:pPr lvl="1"/>
            <a:r>
              <a:rPr lang="en-US" sz="2400" dirty="0" smtClean="0"/>
              <a:t>Contains very few environmental protection provisions </a:t>
            </a:r>
          </a:p>
          <a:p>
            <a:pPr lvl="1"/>
            <a:r>
              <a:rPr lang="en-US" sz="2400" dirty="0" smtClean="0"/>
              <a:t>Consequences= </a:t>
            </a:r>
          </a:p>
          <a:p>
            <a:pPr lvl="2"/>
            <a:r>
              <a:rPr lang="en-US" sz="2400" dirty="0" smtClean="0"/>
              <a:t>Abandoned mines</a:t>
            </a:r>
          </a:p>
          <a:p>
            <a:pPr lvl="2"/>
            <a:r>
              <a:rPr lang="en-US" sz="2400" dirty="0" smtClean="0"/>
              <a:t>Polluted waters </a:t>
            </a:r>
            <a:endParaRPr lang="en-US" sz="24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40239" y="310991"/>
            <a:ext cx="4111256" cy="1179174"/>
          </a:xfrm>
        </p:spPr>
        <p:txBody>
          <a:bodyPr/>
          <a:lstStyle/>
          <a:p>
            <a:r>
              <a:rPr lang="en-US" dirty="0" smtClean="0"/>
              <a:t>Legislation </a:t>
            </a:r>
            <a:endParaRPr lang="en-US" dirty="0"/>
          </a:p>
        </p:txBody>
      </p:sp>
      <p:sp>
        <p:nvSpPr>
          <p:cNvPr id="5" name="Content Placeholder 4"/>
          <p:cNvSpPr>
            <a:spLocks noGrp="1"/>
          </p:cNvSpPr>
          <p:nvPr>
            <p:ph idx="1"/>
          </p:nvPr>
        </p:nvSpPr>
        <p:spPr>
          <a:xfrm>
            <a:off x="466514" y="1490165"/>
            <a:ext cx="7877386" cy="4544875"/>
          </a:xfrm>
        </p:spPr>
        <p:txBody>
          <a:bodyPr/>
          <a:lstStyle/>
          <a:p>
            <a:r>
              <a:rPr lang="en-US" sz="2400" b="1" dirty="0" smtClean="0"/>
              <a:t>Surface Mining Control and Reclamation Act of 1977</a:t>
            </a:r>
          </a:p>
          <a:p>
            <a:pPr lvl="1"/>
            <a:r>
              <a:rPr lang="en-US" sz="2400" dirty="0" smtClean="0"/>
              <a:t>Regulates surface mining of coal and surface effects of subsurface coal mining </a:t>
            </a:r>
          </a:p>
          <a:p>
            <a:pPr lvl="1"/>
            <a:r>
              <a:rPr lang="en-US" sz="2400" dirty="0" smtClean="0"/>
              <a:t>Mandates that land be minimally disturbed during the mining process and reclaimed after mining is completed</a:t>
            </a:r>
          </a:p>
          <a:p>
            <a:pPr lvl="1"/>
            <a:r>
              <a:rPr lang="en-US" sz="2400" dirty="0" smtClean="0"/>
              <a:t>Does not regulate all of the mining practices that can have harmful effects on air, water, land, </a:t>
            </a:r>
          </a:p>
          <a:p>
            <a:pPr lvl="1"/>
            <a:r>
              <a:rPr lang="en-US" sz="2400" dirty="0" smtClean="0"/>
              <a:t>Clean Air Act, Clean Water Act, Superfund Act try to address these impacts to some extent </a:t>
            </a:r>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a:xfrm>
            <a:off x="1600200" y="182563"/>
            <a:ext cx="7543800" cy="1371600"/>
          </a:xfrm>
        </p:spPr>
        <p:txBody>
          <a:bodyPr/>
          <a:lstStyle/>
          <a:p>
            <a:r>
              <a:rPr lang="en-US" dirty="0"/>
              <a:t>Four types of</a:t>
            </a:r>
            <a:r>
              <a:rPr lang="en-US" dirty="0" smtClean="0"/>
              <a:t> Coal</a:t>
            </a:r>
            <a:endParaRPr lang="en-US" dirty="0"/>
          </a:p>
        </p:txBody>
      </p:sp>
      <p:pic>
        <p:nvPicPr>
          <p:cNvPr id="18436" name="Picture 2" descr="figure_12_09"/>
          <p:cNvPicPr>
            <a:picLocks noChangeAspect="1" noChangeArrowheads="1"/>
          </p:cNvPicPr>
          <p:nvPr/>
        </p:nvPicPr>
        <p:blipFill>
          <a:blip r:embed="rId2"/>
          <a:srcRect/>
          <a:stretch>
            <a:fillRect/>
          </a:stretch>
        </p:blipFill>
        <p:spPr bwMode="auto">
          <a:xfrm>
            <a:off x="0" y="1554163"/>
            <a:ext cx="9161463" cy="3925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928688" y="382093"/>
            <a:ext cx="7358062" cy="914400"/>
          </a:xfrm>
        </p:spPr>
        <p:txBody>
          <a:bodyPr/>
          <a:lstStyle/>
          <a:p>
            <a:r>
              <a:rPr lang="en-US" sz="3400" b="1" dirty="0"/>
              <a:t>Chocolate Chip Cookie Mining</a:t>
            </a:r>
          </a:p>
        </p:txBody>
      </p:sp>
      <p:sp>
        <p:nvSpPr>
          <p:cNvPr id="3" name="Content Placeholder 2"/>
          <p:cNvSpPr>
            <a:spLocks noGrp="1"/>
          </p:cNvSpPr>
          <p:nvPr>
            <p:ph idx="1"/>
          </p:nvPr>
        </p:nvSpPr>
        <p:spPr>
          <a:xfrm>
            <a:off x="236011" y="1618274"/>
            <a:ext cx="8372751" cy="4169305"/>
          </a:xfrm>
        </p:spPr>
        <p:txBody>
          <a:bodyPr>
            <a:normAutofit/>
          </a:bodyPr>
          <a:lstStyle/>
          <a:p>
            <a:r>
              <a:rPr lang="en-US" sz="2400" dirty="0">
                <a:solidFill>
                  <a:srgbClr val="000000"/>
                </a:solidFill>
              </a:rPr>
              <a:t>Coal is the compressed remains of ancient </a:t>
            </a:r>
            <a:r>
              <a:rPr lang="en-US" sz="2400" dirty="0" smtClean="0">
                <a:solidFill>
                  <a:srgbClr val="000000"/>
                </a:solidFill>
              </a:rPr>
              <a:t>plants</a:t>
            </a:r>
          </a:p>
          <a:p>
            <a:r>
              <a:rPr lang="en-US" sz="2400" dirty="0" smtClean="0">
                <a:solidFill>
                  <a:srgbClr val="000000"/>
                </a:solidFill>
              </a:rPr>
              <a:t>For millions of years buried plants were heated and compressed</a:t>
            </a:r>
          </a:p>
          <a:p>
            <a:r>
              <a:rPr lang="en-US" sz="2400" dirty="0" smtClean="0">
                <a:solidFill>
                  <a:srgbClr val="000000"/>
                </a:solidFill>
              </a:rPr>
              <a:t>Converted to a material that is mostly carbon</a:t>
            </a:r>
          </a:p>
          <a:p>
            <a:r>
              <a:rPr lang="en-US" sz="2400" dirty="0" smtClean="0">
                <a:solidFill>
                  <a:srgbClr val="000000"/>
                </a:solidFill>
              </a:rPr>
              <a:t>Made from </a:t>
            </a:r>
            <a:r>
              <a:rPr lang="en-US" sz="2400" dirty="0">
                <a:solidFill>
                  <a:srgbClr val="000000"/>
                </a:solidFill>
              </a:rPr>
              <a:t>ancient </a:t>
            </a:r>
            <a:r>
              <a:rPr lang="en-US" sz="2400" dirty="0" smtClean="0">
                <a:solidFill>
                  <a:srgbClr val="000000"/>
                </a:solidFill>
              </a:rPr>
              <a:t>forests= call </a:t>
            </a:r>
            <a:r>
              <a:rPr lang="en-US" sz="2400" dirty="0">
                <a:solidFill>
                  <a:srgbClr val="000000"/>
                </a:solidFill>
              </a:rPr>
              <a:t>it a fossil </a:t>
            </a:r>
            <a:r>
              <a:rPr lang="en-US" sz="2400" dirty="0" smtClean="0">
                <a:solidFill>
                  <a:srgbClr val="000000"/>
                </a:solidFill>
              </a:rPr>
              <a:t>fuel</a:t>
            </a:r>
          </a:p>
          <a:p>
            <a:pPr lvl="1"/>
            <a:r>
              <a:rPr lang="en-US" sz="2200" dirty="0" smtClean="0">
                <a:solidFill>
                  <a:srgbClr val="000000"/>
                </a:solidFill>
              </a:rPr>
              <a:t>More </a:t>
            </a:r>
            <a:r>
              <a:rPr lang="en-US" sz="2200" dirty="0">
                <a:solidFill>
                  <a:srgbClr val="000000"/>
                </a:solidFill>
              </a:rPr>
              <a:t>abundant than the other two fossil fuels</a:t>
            </a:r>
            <a:r>
              <a:rPr lang="en-US" sz="2200" dirty="0" smtClean="0">
                <a:solidFill>
                  <a:srgbClr val="000000"/>
                </a:solidFill>
              </a:rPr>
              <a:t> (Oil </a:t>
            </a:r>
            <a:r>
              <a:rPr lang="en-US" sz="2200" dirty="0">
                <a:solidFill>
                  <a:srgbClr val="000000"/>
                </a:solidFill>
              </a:rPr>
              <a:t>and natural </a:t>
            </a:r>
            <a:r>
              <a:rPr lang="en-US" sz="2200" dirty="0" smtClean="0">
                <a:solidFill>
                  <a:srgbClr val="000000"/>
                </a:solidFill>
              </a:rPr>
              <a:t>gas)</a:t>
            </a:r>
          </a:p>
          <a:p>
            <a:r>
              <a:rPr lang="en-US" sz="2400" dirty="0">
                <a:solidFill>
                  <a:srgbClr val="000000"/>
                </a:solidFill>
              </a:rPr>
              <a:t>Four types of coal: Lignite, </a:t>
            </a:r>
            <a:r>
              <a:rPr lang="en-US" sz="2400" dirty="0" err="1">
                <a:solidFill>
                  <a:srgbClr val="000000"/>
                </a:solidFill>
              </a:rPr>
              <a:t>Subbituminous</a:t>
            </a:r>
            <a:r>
              <a:rPr lang="en-US" sz="2400" dirty="0">
                <a:solidFill>
                  <a:srgbClr val="000000"/>
                </a:solidFill>
              </a:rPr>
              <a:t> Bituminous and Anthracite (best).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3124" y="134856"/>
            <a:ext cx="7543800" cy="1371600"/>
          </a:xfrm>
        </p:spPr>
        <p:txBody>
          <a:bodyPr/>
          <a:lstStyle/>
          <a:p>
            <a:r>
              <a:rPr lang="en-US" b="1" dirty="0" smtClean="0"/>
              <a:t>Procedure pg. 19 </a:t>
            </a:r>
            <a:endParaRPr lang="en-US" b="1" dirty="0"/>
          </a:p>
        </p:txBody>
      </p:sp>
      <p:sp>
        <p:nvSpPr>
          <p:cNvPr id="19459" name="Content Placeholder 2"/>
          <p:cNvSpPr>
            <a:spLocks noGrp="1"/>
          </p:cNvSpPr>
          <p:nvPr>
            <p:ph idx="1"/>
          </p:nvPr>
        </p:nvSpPr>
        <p:spPr>
          <a:xfrm>
            <a:off x="564088" y="1269895"/>
            <a:ext cx="8269445" cy="4798633"/>
          </a:xfrm>
        </p:spPr>
        <p:txBody>
          <a:bodyPr>
            <a:normAutofit/>
          </a:bodyPr>
          <a:lstStyle/>
          <a:p>
            <a:r>
              <a:rPr lang="en-US" sz="2703" dirty="0" smtClean="0">
                <a:solidFill>
                  <a:srgbClr val="000000"/>
                </a:solidFill>
              </a:rPr>
              <a:t>Cookie represents environments that contain a source of energy </a:t>
            </a:r>
          </a:p>
          <a:p>
            <a:r>
              <a:rPr lang="en-US" sz="2703" dirty="0" smtClean="0">
                <a:solidFill>
                  <a:srgbClr val="000000"/>
                </a:solidFill>
              </a:rPr>
              <a:t>Chocolate Chips represent coal </a:t>
            </a:r>
          </a:p>
          <a:p>
            <a:r>
              <a:rPr lang="en-US" sz="2703" dirty="0" smtClean="0">
                <a:solidFill>
                  <a:srgbClr val="000000"/>
                </a:solidFill>
              </a:rPr>
              <a:t>ONE Chocolate </a:t>
            </a:r>
            <a:r>
              <a:rPr lang="en-US" sz="2703" dirty="0">
                <a:solidFill>
                  <a:srgbClr val="000000"/>
                </a:solidFill>
              </a:rPr>
              <a:t>Chip cookie to each</a:t>
            </a:r>
            <a:r>
              <a:rPr lang="en-US" sz="2703" dirty="0" smtClean="0">
                <a:solidFill>
                  <a:srgbClr val="000000"/>
                </a:solidFill>
              </a:rPr>
              <a:t> group of 2</a:t>
            </a:r>
          </a:p>
          <a:p>
            <a:r>
              <a:rPr lang="en-US" sz="2703" dirty="0">
                <a:solidFill>
                  <a:srgbClr val="000000"/>
                </a:solidFill>
              </a:rPr>
              <a:t>Trace your cookie on the graph paper</a:t>
            </a:r>
          </a:p>
          <a:p>
            <a:r>
              <a:rPr lang="en-US" sz="2703" dirty="0">
                <a:solidFill>
                  <a:srgbClr val="000000"/>
                </a:solidFill>
              </a:rPr>
              <a:t>Use your toothpick to mine out the chocolate </a:t>
            </a:r>
            <a:r>
              <a:rPr lang="en-US" sz="2703" dirty="0" smtClean="0">
                <a:solidFill>
                  <a:srgbClr val="000000"/>
                </a:solidFill>
              </a:rPr>
              <a:t>chips </a:t>
            </a:r>
          </a:p>
          <a:p>
            <a:r>
              <a:rPr lang="en-US" sz="2703" dirty="0" smtClean="0">
                <a:solidFill>
                  <a:srgbClr val="000000"/>
                </a:solidFill>
              </a:rPr>
              <a:t>How many chips do you think you can dig out from your environment? Record prediction</a:t>
            </a:r>
          </a:p>
          <a:p>
            <a:endParaRPr lang="en-US" sz="2600" dirty="0" smtClean="0">
              <a:solidFill>
                <a:srgbClr val="000000"/>
              </a:solidFill>
            </a:endParaRPr>
          </a:p>
          <a:p>
            <a:pPr>
              <a:buNone/>
            </a:pPr>
            <a:endParaRPr lang="en-US" sz="2400" dirty="0" smtClean="0">
              <a:solidFill>
                <a:srgbClr val="000000"/>
              </a:solidFill>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044" y="280950"/>
            <a:ext cx="7543800" cy="1371600"/>
          </a:xfrm>
        </p:spPr>
        <p:txBody>
          <a:bodyPr/>
          <a:lstStyle/>
          <a:p>
            <a:r>
              <a:rPr lang="en-US" b="1" dirty="0" smtClean="0"/>
              <a:t>Procedure Part 1</a:t>
            </a:r>
            <a:endParaRPr lang="en-US" b="1" dirty="0"/>
          </a:p>
        </p:txBody>
      </p:sp>
      <p:sp>
        <p:nvSpPr>
          <p:cNvPr id="3" name="Content Placeholder 2"/>
          <p:cNvSpPr>
            <a:spLocks noGrp="1"/>
          </p:cNvSpPr>
          <p:nvPr>
            <p:ph idx="1"/>
          </p:nvPr>
        </p:nvSpPr>
        <p:spPr>
          <a:xfrm>
            <a:off x="609044" y="1517132"/>
            <a:ext cx="7734856" cy="4517908"/>
          </a:xfrm>
        </p:spPr>
        <p:txBody>
          <a:bodyPr>
            <a:normAutofit fontScale="92500" lnSpcReduction="10000"/>
          </a:bodyPr>
          <a:lstStyle/>
          <a:p>
            <a:r>
              <a:rPr lang="en-US" sz="2600" dirty="0" smtClean="0">
                <a:solidFill>
                  <a:srgbClr val="000000"/>
                </a:solidFill>
              </a:rPr>
              <a:t>You will have 2 minutes to extract as many Chocolate Chips as you can, using the toothpicks as mining tools, pile to the side</a:t>
            </a:r>
          </a:p>
          <a:p>
            <a:pPr marL="182880" lvl="1">
              <a:spcBef>
                <a:spcPts val="900"/>
              </a:spcBef>
            </a:pPr>
            <a:r>
              <a:rPr lang="en-US" sz="2400" dirty="0" smtClean="0">
                <a:solidFill>
                  <a:srgbClr val="000000"/>
                </a:solidFill>
              </a:rPr>
              <a:t>$1000/ whole choc. chip removed</a:t>
            </a:r>
            <a:endParaRPr lang="en-US" sz="2600" dirty="0" smtClean="0">
              <a:solidFill>
                <a:srgbClr val="000000"/>
              </a:solidFill>
            </a:endParaRPr>
          </a:p>
          <a:p>
            <a:r>
              <a:rPr lang="en-US" sz="2600" dirty="0" smtClean="0">
                <a:solidFill>
                  <a:srgbClr val="000000"/>
                </a:solidFill>
              </a:rPr>
              <a:t>Count your Chocolate Chips:</a:t>
            </a:r>
          </a:p>
          <a:p>
            <a:pPr lvl="1"/>
            <a:r>
              <a:rPr lang="en-US" sz="2400" dirty="0" smtClean="0">
                <a:solidFill>
                  <a:srgbClr val="000000"/>
                </a:solidFill>
              </a:rPr>
              <a:t>Record in pg. 19 NB and compare to your previous prediction </a:t>
            </a:r>
          </a:p>
          <a:p>
            <a:pPr lvl="1"/>
            <a:r>
              <a:rPr lang="en-US" sz="2400" dirty="0" smtClean="0">
                <a:solidFill>
                  <a:srgbClr val="000000"/>
                </a:solidFill>
              </a:rPr>
              <a:t>How much money did you make?</a:t>
            </a:r>
          </a:p>
          <a:p>
            <a:r>
              <a:rPr lang="en-US" sz="2600" dirty="0" smtClean="0">
                <a:solidFill>
                  <a:srgbClr val="000000"/>
                </a:solidFill>
              </a:rPr>
              <a:t>Study the impact of mining on your “cookie” environment </a:t>
            </a:r>
          </a:p>
          <a:p>
            <a:r>
              <a:rPr lang="en-US" sz="2600" dirty="0" smtClean="0">
                <a:solidFill>
                  <a:srgbClr val="000000"/>
                </a:solidFill>
              </a:rPr>
              <a:t>Think about how to mine again but with LESS damage to the environment </a:t>
            </a:r>
          </a:p>
          <a:p>
            <a:endParaRPr lang="en-US" dirty="0" smtClean="0">
              <a:solidFill>
                <a:srgbClr val="000000"/>
              </a:solidFill>
            </a:endParaRPr>
          </a:p>
          <a:p>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420458"/>
            <a:ext cx="8229600" cy="838200"/>
          </a:xfrm>
        </p:spPr>
        <p:txBody>
          <a:bodyPr>
            <a:normAutofit/>
          </a:bodyPr>
          <a:lstStyle/>
          <a:p>
            <a:r>
              <a:rPr lang="en-US" b="1" dirty="0" smtClean="0"/>
              <a:t>Procedure Part 2</a:t>
            </a:r>
            <a:endParaRPr lang="en-US" b="1" dirty="0"/>
          </a:p>
        </p:txBody>
      </p:sp>
      <p:sp>
        <p:nvSpPr>
          <p:cNvPr id="3" name="Content Placeholder 2"/>
          <p:cNvSpPr>
            <a:spLocks noGrp="1"/>
          </p:cNvSpPr>
          <p:nvPr>
            <p:ph idx="1"/>
          </p:nvPr>
        </p:nvSpPr>
        <p:spPr>
          <a:xfrm>
            <a:off x="457200" y="1258658"/>
            <a:ext cx="8229600" cy="5049014"/>
          </a:xfrm>
        </p:spPr>
        <p:txBody>
          <a:bodyPr>
            <a:normAutofit/>
          </a:bodyPr>
          <a:lstStyle/>
          <a:p>
            <a:r>
              <a:rPr lang="en-US" sz="2400" dirty="0" smtClean="0">
                <a:solidFill>
                  <a:srgbClr val="000000"/>
                </a:solidFill>
              </a:rPr>
              <a:t>Now </a:t>
            </a:r>
            <a:r>
              <a:rPr lang="en-US" sz="2400" dirty="0">
                <a:solidFill>
                  <a:srgbClr val="000000"/>
                </a:solidFill>
              </a:rPr>
              <a:t>get another cookie</a:t>
            </a:r>
            <a:r>
              <a:rPr lang="en-US" sz="2400" dirty="0" smtClean="0">
                <a:solidFill>
                  <a:srgbClr val="000000"/>
                </a:solidFill>
              </a:rPr>
              <a:t>.</a:t>
            </a:r>
          </a:p>
          <a:p>
            <a:r>
              <a:rPr lang="en-US" sz="2600" dirty="0" smtClean="0">
                <a:solidFill>
                  <a:srgbClr val="000000"/>
                </a:solidFill>
              </a:rPr>
              <a:t>You will have 2 minutes to extract as many Choc. Chips as you can, using the toothpicks as mining tools</a:t>
            </a:r>
          </a:p>
          <a:p>
            <a:pPr lvl="1"/>
            <a:r>
              <a:rPr lang="en-US" sz="2400" dirty="0" smtClean="0">
                <a:solidFill>
                  <a:srgbClr val="000000"/>
                </a:solidFill>
              </a:rPr>
              <a:t>$1000/ whole choc. chip removed</a:t>
            </a:r>
          </a:p>
          <a:p>
            <a:pPr lvl="1"/>
            <a:r>
              <a:rPr lang="en-US" sz="2200" dirty="0" smtClean="0">
                <a:solidFill>
                  <a:srgbClr val="000000"/>
                </a:solidFill>
              </a:rPr>
              <a:t>$</a:t>
            </a:r>
            <a:r>
              <a:rPr lang="en-US" sz="2200" dirty="0">
                <a:solidFill>
                  <a:srgbClr val="000000"/>
                </a:solidFill>
              </a:rPr>
              <a:t>200 for each piece broken off of the cookie. 2 minutes – GO!</a:t>
            </a:r>
            <a:endParaRPr lang="en-US" sz="2200" dirty="0" smtClean="0">
              <a:solidFill>
                <a:srgbClr val="000000"/>
              </a:solidFill>
            </a:endParaRPr>
          </a:p>
          <a:p>
            <a:r>
              <a:rPr lang="en-US" sz="2400" dirty="0" smtClean="0">
                <a:solidFill>
                  <a:srgbClr val="000000"/>
                </a:solidFill>
              </a:rPr>
              <a:t>Count your Chocolate Chips and broken pieces:</a:t>
            </a:r>
          </a:p>
          <a:p>
            <a:pPr lvl="1"/>
            <a:r>
              <a:rPr lang="en-US" sz="2200" dirty="0" smtClean="0">
                <a:solidFill>
                  <a:srgbClr val="000000"/>
                </a:solidFill>
              </a:rPr>
              <a:t>Record data, how much money did you make and lose?</a:t>
            </a:r>
          </a:p>
          <a:p>
            <a:r>
              <a:rPr lang="en-US" sz="2400" dirty="0" smtClean="0">
                <a:solidFill>
                  <a:srgbClr val="000000"/>
                </a:solidFill>
              </a:rPr>
              <a:t>Compare </a:t>
            </a:r>
            <a:r>
              <a:rPr lang="en-US" sz="2400" dirty="0">
                <a:solidFill>
                  <a:srgbClr val="000000"/>
                </a:solidFill>
              </a:rPr>
              <a:t>your Choc. Chip piles. Write observational data on P.</a:t>
            </a:r>
            <a:r>
              <a:rPr lang="en-US" sz="2400" dirty="0" smtClean="0">
                <a:solidFill>
                  <a:srgbClr val="000000"/>
                </a:solidFill>
              </a:rPr>
              <a:t> 19NB</a:t>
            </a:r>
            <a:endParaRPr lang="en-US" sz="2400" dirty="0">
              <a:solidFill>
                <a:srgbClr val="000000"/>
              </a:solidFill>
            </a:endParaRPr>
          </a:p>
          <a:p>
            <a:endParaRPr lang="en-US" dirty="0"/>
          </a:p>
        </p:txBody>
      </p:sp>
      <p:sp>
        <p:nvSpPr>
          <p:cNvPr id="41988" name="Slide Number Placeholder 3"/>
          <p:cNvSpPr>
            <a:spLocks noGrp="1"/>
          </p:cNvSpPr>
          <p:nvPr>
            <p:ph type="sldNum" sz="quarter" idx="10"/>
          </p:nvPr>
        </p:nvSpPr>
        <p:spPr>
          <a:noFill/>
        </p:spPr>
        <p:txBody>
          <a:bodyPr/>
          <a:lstStyle/>
          <a:p>
            <a:fld id="{86FDB6BA-1317-E041-AAAD-8FAA1309DEDB}" type="slidenum">
              <a:rPr lang="en-US"/>
              <a:pPr/>
              <a:t>78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z="4400" dirty="0">
                <a:solidFill>
                  <a:srgbClr val="000000"/>
                </a:solidFill>
              </a:rPr>
              <a:t>Chocolate Chip Mining Activity </a:t>
            </a:r>
            <a:r>
              <a:rPr lang="en-US" sz="4400" dirty="0" err="1">
                <a:solidFill>
                  <a:srgbClr val="000000"/>
                </a:solidFill>
              </a:rPr>
              <a:t>p</a:t>
            </a:r>
            <a:r>
              <a:rPr lang="en-US" sz="4400" dirty="0">
                <a:solidFill>
                  <a:srgbClr val="000000"/>
                </a:solidFill>
              </a:rPr>
              <a:t>.</a:t>
            </a:r>
            <a:r>
              <a:rPr lang="en-US" sz="4400" dirty="0" smtClean="0">
                <a:solidFill>
                  <a:srgbClr val="000000"/>
                </a:solidFill>
              </a:rPr>
              <a:t> 19NB </a:t>
            </a:r>
            <a:endParaRPr lang="en-US" dirty="0">
              <a:solidFill>
                <a:srgbClr val="000000"/>
              </a:solidFill>
            </a:endParaRPr>
          </a:p>
        </p:txBody>
      </p:sp>
      <p:sp>
        <p:nvSpPr>
          <p:cNvPr id="3" name="Content Placeholder 2"/>
          <p:cNvSpPr>
            <a:spLocks noGrp="1"/>
          </p:cNvSpPr>
          <p:nvPr>
            <p:ph idx="1"/>
          </p:nvPr>
        </p:nvSpPr>
        <p:spPr/>
        <p:txBody>
          <a:bodyPr/>
          <a:lstStyle/>
          <a:p>
            <a:r>
              <a:rPr lang="en-US" sz="2400" dirty="0">
                <a:solidFill>
                  <a:srgbClr val="000000"/>
                </a:solidFill>
              </a:rPr>
              <a:t>How would you change your mining techniques to make more money next time?</a:t>
            </a:r>
          </a:p>
          <a:p>
            <a:r>
              <a:rPr lang="en-US" sz="2400" dirty="0">
                <a:solidFill>
                  <a:srgbClr val="000000"/>
                </a:solidFill>
              </a:rPr>
              <a:t>How did your mining techniques change when you were fined for breaking the cookie?</a:t>
            </a:r>
          </a:p>
          <a:p>
            <a:r>
              <a:rPr lang="en-US" sz="2400" dirty="0">
                <a:solidFill>
                  <a:srgbClr val="000000"/>
                </a:solidFill>
              </a:rPr>
              <a:t>How does all this relate to real mines?</a:t>
            </a:r>
          </a:p>
          <a:p>
            <a:r>
              <a:rPr lang="en-US" sz="2400" dirty="0">
                <a:solidFill>
                  <a:srgbClr val="000000"/>
                </a:solidFill>
              </a:rPr>
              <a:t>Trace you surface area after each mining of each cookie.</a:t>
            </a:r>
          </a:p>
          <a:p>
            <a:r>
              <a:rPr lang="en-US" sz="2400" dirty="0">
                <a:solidFill>
                  <a:srgbClr val="000000"/>
                </a:solidFill>
              </a:rPr>
              <a:t>How much surface area was destroyed for each cookie?</a:t>
            </a:r>
          </a:p>
          <a:p>
            <a:endParaRPr lang="en-US" dirty="0">
              <a:solidFill>
                <a:schemeClr val="bg1"/>
              </a:solidFill>
            </a:endParaRPr>
          </a:p>
        </p:txBody>
      </p:sp>
      <p:sp>
        <p:nvSpPr>
          <p:cNvPr id="43012" name="Slide Number Placeholder 3"/>
          <p:cNvSpPr>
            <a:spLocks noGrp="1"/>
          </p:cNvSpPr>
          <p:nvPr>
            <p:ph type="sldNum" sz="quarter" idx="10"/>
          </p:nvPr>
        </p:nvSpPr>
        <p:spPr>
          <a:noFill/>
        </p:spPr>
        <p:txBody>
          <a:bodyPr/>
          <a:lstStyle/>
          <a:p>
            <a:fld id="{E711A6FD-EBF2-6C4C-A180-3F6991AF85D7}" type="slidenum">
              <a:rPr lang="en-US"/>
              <a:pPr/>
              <a:t>79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800100" y="1460500"/>
            <a:ext cx="7543800" cy="3931920"/>
          </a:xfrm>
        </p:spPr>
        <p:txBody>
          <a:bodyPr/>
          <a:lstStyle/>
          <a:p>
            <a:pPr eaLnBrk="1" hangingPunct="1"/>
            <a:r>
              <a:rPr lang="en-US" sz="2400" b="1" dirty="0">
                <a:solidFill>
                  <a:srgbClr val="000000"/>
                </a:solidFill>
              </a:rPr>
              <a:t>Cone of depression- </a:t>
            </a:r>
            <a:r>
              <a:rPr lang="en-US" sz="2400" dirty="0">
                <a:solidFill>
                  <a:srgbClr val="000000"/>
                </a:solidFill>
              </a:rPr>
              <a:t>an area where there is no longer any groundwater.</a:t>
            </a:r>
          </a:p>
          <a:p>
            <a:pPr eaLnBrk="1" hangingPunct="1">
              <a:buFont typeface="Wingdings 2" pitchFamily="-107" charset="2"/>
              <a:buNone/>
            </a:pPr>
            <a:endParaRPr lang="en-US" dirty="0">
              <a:solidFill>
                <a:schemeClr val="bg1"/>
              </a:solidFill>
            </a:endParaRPr>
          </a:p>
          <a:p>
            <a:pPr eaLnBrk="1" hangingPunct="1"/>
            <a:endParaRPr lang="en-US" dirty="0"/>
          </a:p>
          <a:p>
            <a:pPr eaLnBrk="1" hangingPunct="1"/>
            <a:endParaRPr lang="en-US" dirty="0"/>
          </a:p>
          <a:p>
            <a:pPr eaLnBrk="1" hangingPunct="1"/>
            <a:endParaRPr lang="en-US" dirty="0"/>
          </a:p>
          <a:p>
            <a:pPr eaLnBrk="1" hangingPunct="1">
              <a:buFont typeface="Wingdings 2" pitchFamily="-107" charset="2"/>
              <a:buNone/>
            </a:pPr>
            <a:endParaRPr lang="en-US" dirty="0"/>
          </a:p>
        </p:txBody>
      </p:sp>
      <p:sp>
        <p:nvSpPr>
          <p:cNvPr id="22531" name="Text Box 7"/>
          <p:cNvSpPr txBox="1">
            <a:spLocks noChangeArrowheads="1"/>
          </p:cNvSpPr>
          <p:nvPr/>
        </p:nvSpPr>
        <p:spPr bwMode="auto">
          <a:xfrm>
            <a:off x="0" y="2286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Century Gothic"/>
                <a:cs typeface="Century Gothic"/>
              </a:rPr>
              <a:t>Groundwater</a:t>
            </a:r>
          </a:p>
        </p:txBody>
      </p:sp>
      <p:pic>
        <p:nvPicPr>
          <p:cNvPr id="22532" name="Picture 8"/>
          <p:cNvPicPr>
            <a:picLocks noChangeAspect="1" noChangeArrowheads="1"/>
          </p:cNvPicPr>
          <p:nvPr/>
        </p:nvPicPr>
        <p:blipFill>
          <a:blip r:embed="rId2"/>
          <a:srcRect/>
          <a:stretch>
            <a:fillRect/>
          </a:stretch>
        </p:blipFill>
        <p:spPr bwMode="auto">
          <a:xfrm>
            <a:off x="685800" y="2895600"/>
            <a:ext cx="7772400" cy="280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70094" y="-194370"/>
            <a:ext cx="4888780" cy="1371600"/>
          </a:xfrm>
        </p:spPr>
        <p:txBody>
          <a:bodyPr>
            <a:normAutofit/>
          </a:bodyPr>
          <a:lstStyle/>
          <a:p>
            <a:r>
              <a:rPr lang="en-US" sz="3000" b="1" dirty="0" smtClean="0"/>
              <a:t>In the News...</a:t>
            </a:r>
            <a:endParaRPr lang="en-US" sz="3000" b="1" dirty="0"/>
          </a:p>
        </p:txBody>
      </p:sp>
      <p:pic>
        <p:nvPicPr>
          <p:cNvPr id="5" name="Picture 4" descr="Screen Shot 2014-10-22 at 9.47.13 AM.png"/>
          <p:cNvPicPr>
            <a:picLocks noChangeAspect="1"/>
          </p:cNvPicPr>
          <p:nvPr/>
        </p:nvPicPr>
        <p:blipFill>
          <a:blip r:embed="rId2"/>
          <a:stretch>
            <a:fillRect/>
          </a:stretch>
        </p:blipFill>
        <p:spPr>
          <a:xfrm>
            <a:off x="0" y="685414"/>
            <a:ext cx="9144000" cy="2506841"/>
          </a:xfrm>
          <a:prstGeom prst="rect">
            <a:avLst/>
          </a:prstGeom>
        </p:spPr>
      </p:pic>
      <p:pic>
        <p:nvPicPr>
          <p:cNvPr id="6" name="Picture 5" descr="Screen Shot 2014-10-22 at 9.47.45 AM.png"/>
          <p:cNvPicPr>
            <a:picLocks noChangeAspect="1"/>
          </p:cNvPicPr>
          <p:nvPr/>
        </p:nvPicPr>
        <p:blipFill>
          <a:blip r:embed="rId3"/>
          <a:stretch>
            <a:fillRect/>
          </a:stretch>
        </p:blipFill>
        <p:spPr>
          <a:xfrm>
            <a:off x="0" y="2967259"/>
            <a:ext cx="9144000" cy="3489158"/>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TED Talk </a:t>
            </a:r>
            <a:endParaRPr lang="en-US" dirty="0"/>
          </a:p>
        </p:txBody>
      </p:sp>
      <p:sp>
        <p:nvSpPr>
          <p:cNvPr id="3" name="Content Placeholder 2"/>
          <p:cNvSpPr>
            <a:spLocks noGrp="1"/>
          </p:cNvSpPr>
          <p:nvPr>
            <p:ph idx="1"/>
          </p:nvPr>
        </p:nvSpPr>
        <p:spPr/>
        <p:txBody>
          <a:bodyPr/>
          <a:lstStyle/>
          <a:p>
            <a:r>
              <a:rPr lang="en-US" dirty="0" smtClean="0">
                <a:hlinkClick r:id="rId2"/>
              </a:rPr>
              <a:t>http://www.ted.com/talks/garth_lenz_images_of_beauty_and_devastation#t-31236</a:t>
            </a:r>
            <a:endParaRPr lang="en-US" dirty="0" smtClean="0"/>
          </a:p>
          <a:p>
            <a:r>
              <a:rPr lang="en-US" dirty="0" smtClean="0"/>
              <a:t>Take notes on pg. 23</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800100" y="1371600"/>
            <a:ext cx="7543800" cy="3931920"/>
          </a:xfrm>
        </p:spPr>
        <p:txBody>
          <a:bodyPr/>
          <a:lstStyle/>
          <a:p>
            <a:pPr eaLnBrk="1" hangingPunct="1"/>
            <a:r>
              <a:rPr lang="en-US" sz="2400" b="1" dirty="0">
                <a:solidFill>
                  <a:srgbClr val="000000"/>
                </a:solidFill>
              </a:rPr>
              <a:t>Saltwater intrusion- </a:t>
            </a:r>
            <a:r>
              <a:rPr lang="en-US" sz="2400" dirty="0">
                <a:solidFill>
                  <a:srgbClr val="000000"/>
                </a:solidFill>
              </a:rPr>
              <a:t>when the pumping of fresh water out of a well is faster than the recharge.  Near coastal areas this can cause salt water to infiltrate the aquifer.</a:t>
            </a:r>
          </a:p>
          <a:p>
            <a:pPr eaLnBrk="1" hangingPunct="1">
              <a:buFont typeface="Wingdings 2" pitchFamily="-107" charset="2"/>
              <a:buNone/>
            </a:pPr>
            <a:endParaRPr lang="en-US" dirty="0">
              <a:solidFill>
                <a:schemeClr val="bg1"/>
              </a:solidFill>
            </a:endParaRPr>
          </a:p>
        </p:txBody>
      </p:sp>
      <p:sp>
        <p:nvSpPr>
          <p:cNvPr id="23555" name="Text Box 7"/>
          <p:cNvSpPr txBox="1">
            <a:spLocks noChangeArrowheads="1"/>
          </p:cNvSpPr>
          <p:nvPr/>
        </p:nvSpPr>
        <p:spPr bwMode="auto">
          <a:xfrm>
            <a:off x="0" y="3937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mj-lt"/>
              </a:rPr>
              <a:t>Groundwater</a:t>
            </a:r>
          </a:p>
        </p:txBody>
      </p:sp>
      <p:pic>
        <p:nvPicPr>
          <p:cNvPr id="23556" name="Picture 8"/>
          <p:cNvPicPr>
            <a:picLocks noChangeAspect="1" noChangeArrowheads="1"/>
          </p:cNvPicPr>
          <p:nvPr/>
        </p:nvPicPr>
        <p:blipFill>
          <a:blip r:embed="rId2"/>
          <a:srcRect/>
          <a:stretch>
            <a:fillRect/>
          </a:stretch>
        </p:blipFill>
        <p:spPr bwMode="auto">
          <a:xfrm>
            <a:off x="1143000" y="3086100"/>
            <a:ext cx="7086600" cy="2763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uebeige">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a="http://schemas.openxmlformats.org/drawingml/2006/main" xmlns=""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bluebeige.thmx</Template>
  <TotalTime>893</TotalTime>
  <Words>3585</Words>
  <Application>Microsoft Macintosh PowerPoint</Application>
  <PresentationFormat>On-screen Show (4:3)</PresentationFormat>
  <Paragraphs>380</Paragraphs>
  <Slides>81</Slides>
  <Notes>11</Notes>
  <HiddenSlides>0</HiddenSlides>
  <MMClips>0</MMClips>
  <ScaleCrop>false</ScaleCrop>
  <HeadingPairs>
    <vt:vector size="4" baseType="variant">
      <vt:variant>
        <vt:lpstr>Design Template</vt:lpstr>
      </vt:variant>
      <vt:variant>
        <vt:i4>1</vt:i4>
      </vt:variant>
      <vt:variant>
        <vt:lpstr>Slide Titles</vt:lpstr>
      </vt:variant>
      <vt:variant>
        <vt:i4>81</vt:i4>
      </vt:variant>
    </vt:vector>
  </HeadingPairs>
  <TitlesOfParts>
    <vt:vector size="82" baseType="lpstr">
      <vt:lpstr>bluebeige</vt:lpstr>
      <vt:lpstr>Topic IV  Ch 9: water resources</vt:lpstr>
      <vt:lpstr>Slide 2</vt:lpstr>
      <vt:lpstr>10/20 Water Resources CH 9 Obj. TSW identify and describe water resources and the management of the water from their notes, lab, and homework P.8NB </vt:lpstr>
      <vt:lpstr>Slide 4</vt:lpstr>
      <vt:lpstr>Slide 5</vt:lpstr>
      <vt:lpstr>Slide 6</vt:lpstr>
      <vt:lpstr>Slide 7</vt:lpstr>
      <vt:lpstr>Slide 8</vt:lpstr>
      <vt:lpstr>Slide 9</vt:lpstr>
      <vt:lpstr>Slide 10</vt:lpstr>
      <vt:lpstr>Altering the Availability of Water </vt:lpstr>
      <vt:lpstr>Slide 12</vt:lpstr>
      <vt:lpstr>Slide 13</vt:lpstr>
      <vt:lpstr>Slide 14</vt:lpstr>
      <vt:lpstr>Slide 15</vt:lpstr>
      <vt:lpstr>Slide 16</vt:lpstr>
      <vt:lpstr>Consequences of River Diversion</vt:lpstr>
      <vt:lpstr>Freshwater Availability</vt:lpstr>
      <vt:lpstr>Total per capita water use per day (L)</vt:lpstr>
      <vt:lpstr>Slide 20</vt:lpstr>
      <vt:lpstr>Slide 21</vt:lpstr>
      <vt:lpstr>Slide 22</vt:lpstr>
      <vt:lpstr>Activity – Water Conservation</vt:lpstr>
      <vt:lpstr>Midterm: FRQ B</vt:lpstr>
      <vt:lpstr>Slide 25</vt:lpstr>
      <vt:lpstr>Slide 26</vt:lpstr>
      <vt:lpstr>Slide 27</vt:lpstr>
      <vt:lpstr>Slide 28</vt:lpstr>
      <vt:lpstr>Tips:</vt:lpstr>
      <vt:lpstr>What’s your pH? Lab due Thursday, pg. 13</vt:lpstr>
      <vt:lpstr>Slide 31</vt:lpstr>
      <vt:lpstr>What’s your pH?  Lab due Thursday, pg. 13</vt:lpstr>
      <vt:lpstr>10/21 How Humans alter the availability of Water CH 9 Obj. TSW learn how levees, dikes, dams, aqueducts &amp; desalination makes water available to us. P. 10 NB</vt:lpstr>
      <vt:lpstr>Slide 34</vt:lpstr>
      <vt:lpstr>Slide 35</vt:lpstr>
      <vt:lpstr>Slide 36</vt:lpstr>
      <vt:lpstr>Slide 37</vt:lpstr>
      <vt:lpstr>Slide 38</vt:lpstr>
      <vt:lpstr>Consequences of River Diversion</vt:lpstr>
      <vt:lpstr>Porosity &amp; Permeability Lab, pg. 15 Students include this in your lab write up.</vt:lpstr>
      <vt:lpstr>How does Ground Water filter contaminants? </vt:lpstr>
      <vt:lpstr>Gravel Filters  P. 15 NB Record pH &amp; observational data </vt:lpstr>
      <vt:lpstr>In the News...</vt:lpstr>
      <vt:lpstr>Slide 44</vt:lpstr>
      <vt:lpstr>Slide 45</vt:lpstr>
      <vt:lpstr>10/22 Water usage in Agriculture, Industry &amp; Households Obj. TSW learn how water is used in  Agriculture, Industry &amp; household use. P. 12 NB</vt:lpstr>
      <vt:lpstr>How does Ground Water filter contaminants?</vt:lpstr>
      <vt:lpstr>Slide 48</vt:lpstr>
      <vt:lpstr>Hydroponics  Can us up to 95% less water than traditional farms</vt:lpstr>
      <vt:lpstr>Himalayan River – India Who owns it?</vt:lpstr>
      <vt:lpstr>Slide 51</vt:lpstr>
      <vt:lpstr>Modern Marvels: Water</vt:lpstr>
      <vt:lpstr>How to Cite Your Sources, pg. 17NB</vt:lpstr>
      <vt:lpstr>Give Credit When Credit is Due </vt:lpstr>
      <vt:lpstr>In-text citations: Author-page style</vt:lpstr>
      <vt:lpstr>Resources </vt:lpstr>
      <vt:lpstr>What to include in your lab reports?</vt:lpstr>
      <vt:lpstr>Cite Your Source Activity </vt:lpstr>
      <vt:lpstr>In the News...</vt:lpstr>
      <vt:lpstr>Slide 60</vt:lpstr>
      <vt:lpstr>Topic IV  Ch 8: Mining</vt:lpstr>
      <vt:lpstr>10/23 Mineral Resources CH 8 Obj. TSW identify and explain the different mineral resources in mining and the types of mining. P. 14 NB</vt:lpstr>
      <vt:lpstr>Distribution of Mineral Resources</vt:lpstr>
      <vt:lpstr>Reserves</vt:lpstr>
      <vt:lpstr>Types of Mining</vt:lpstr>
      <vt:lpstr>Types of Mining</vt:lpstr>
      <vt:lpstr>Surface &amp; Subsurface</vt:lpstr>
      <vt:lpstr>The Sky is Pink pg. 21</vt:lpstr>
      <vt:lpstr>In the News...</vt:lpstr>
      <vt:lpstr>10/24 Mineral Resources CH 8 Obj. TSW identify and explain the various environmental impacts and consequences of different mining techniques and legislation that tries to reduce those impacts. P. 16 NB</vt:lpstr>
      <vt:lpstr>Consequences of Surface and Subsurface Mining</vt:lpstr>
      <vt:lpstr>   Legislation </vt:lpstr>
      <vt:lpstr>Legislation </vt:lpstr>
      <vt:lpstr>Four types of Coal</vt:lpstr>
      <vt:lpstr>Chocolate Chip Cookie Mining</vt:lpstr>
      <vt:lpstr>Procedure pg. 19 </vt:lpstr>
      <vt:lpstr>Procedure Part 1</vt:lpstr>
      <vt:lpstr>Procedure Part 2</vt:lpstr>
      <vt:lpstr>Chocolate Chip Mining Activity p. 19NB </vt:lpstr>
      <vt:lpstr>In the News...</vt:lpstr>
      <vt:lpstr>TED Talk </vt:lpstr>
    </vt:vector>
  </TitlesOfParts>
  <Company>University of California Davis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Kaitlin Benner</dc:creator>
  <cp:lastModifiedBy>Kaitlin Benner</cp:lastModifiedBy>
  <cp:revision>46</cp:revision>
  <cp:lastPrinted>2014-10-20T18:55:08Z</cp:lastPrinted>
  <dcterms:created xsi:type="dcterms:W3CDTF">2014-10-26T17:41:51Z</dcterms:created>
  <dcterms:modified xsi:type="dcterms:W3CDTF">2014-10-26T17:42:51Z</dcterms:modified>
</cp:coreProperties>
</file>