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notesMasterIdLst>
    <p:notesMasterId r:id="rId44"/>
  </p:notesMasterIdLst>
  <p:handoutMasterIdLst>
    <p:handoutMasterId r:id="rId45"/>
  </p:handoutMasterIdLst>
  <p:sldIdLst>
    <p:sldId id="257" r:id="rId2"/>
    <p:sldId id="258" r:id="rId3"/>
    <p:sldId id="261" r:id="rId4"/>
    <p:sldId id="259" r:id="rId5"/>
    <p:sldId id="262" r:id="rId6"/>
    <p:sldId id="282" r:id="rId7"/>
    <p:sldId id="265" r:id="rId8"/>
    <p:sldId id="269" r:id="rId9"/>
    <p:sldId id="283" r:id="rId10"/>
    <p:sldId id="284" r:id="rId11"/>
    <p:sldId id="266" r:id="rId12"/>
    <p:sldId id="278" r:id="rId13"/>
    <p:sldId id="292" r:id="rId14"/>
    <p:sldId id="270" r:id="rId15"/>
    <p:sldId id="271" r:id="rId16"/>
    <p:sldId id="267" r:id="rId17"/>
    <p:sldId id="289" r:id="rId18"/>
    <p:sldId id="286" r:id="rId19"/>
    <p:sldId id="264" r:id="rId20"/>
    <p:sldId id="279" r:id="rId21"/>
    <p:sldId id="290" r:id="rId22"/>
    <p:sldId id="291" r:id="rId23"/>
    <p:sldId id="293" r:id="rId24"/>
    <p:sldId id="280" r:id="rId25"/>
    <p:sldId id="295" r:id="rId26"/>
    <p:sldId id="296" r:id="rId27"/>
    <p:sldId id="297" r:id="rId28"/>
    <p:sldId id="294" r:id="rId29"/>
    <p:sldId id="281" r:id="rId30"/>
    <p:sldId id="275" r:id="rId31"/>
    <p:sldId id="299" r:id="rId32"/>
    <p:sldId id="298" r:id="rId33"/>
    <p:sldId id="288" r:id="rId34"/>
    <p:sldId id="302" r:id="rId35"/>
    <p:sldId id="303" r:id="rId36"/>
    <p:sldId id="304" r:id="rId37"/>
    <p:sldId id="305" r:id="rId38"/>
    <p:sldId id="306" r:id="rId39"/>
    <p:sldId id="307" r:id="rId40"/>
    <p:sldId id="308" r:id="rId41"/>
    <p:sldId id="300" r:id="rId42"/>
    <p:sldId id="272" r:id="rId43"/>
  </p:sldIdLst>
  <p:sldSz cx="12192000" cy="6858000"/>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7311"/>
          </a:xfrm>
          <a:prstGeom prst="rect">
            <a:avLst/>
          </a:prstGeom>
        </p:spPr>
        <p:txBody>
          <a:bodyPr vert="horz" lIns="91440" tIns="45720" rIns="91440" bIns="45720" rtlCol="0"/>
          <a:lstStyle>
            <a:lvl1pPr algn="r">
              <a:defRPr sz="1200"/>
            </a:lvl1pPr>
          </a:lstStyle>
          <a:p>
            <a:fld id="{00512757-540A-4B8D-B5BC-EEE8354E4E78}" type="datetimeFigureOut">
              <a:rPr lang="en-US" smtClean="0"/>
              <a:pPr/>
              <a:t>10/8/2014</a:t>
            </a:fld>
            <a:endParaRPr lang="en-US"/>
          </a:p>
        </p:txBody>
      </p:sp>
      <p:sp>
        <p:nvSpPr>
          <p:cNvPr id="4" name="Footer Placeholder 3"/>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00D8EE76-FE05-44E1-991A-C2D0AF2F7CEA}" type="slidenum">
              <a:rPr lang="en-US" smtClean="0"/>
              <a:pPr/>
              <a:t>‹#›</a:t>
            </a:fld>
            <a:endParaRPr lang="en-US"/>
          </a:p>
        </p:txBody>
      </p:sp>
    </p:spTree>
    <p:extLst>
      <p:ext uri="{BB962C8B-B14F-4D97-AF65-F5344CB8AC3E}">
        <p14:creationId xmlns:p14="http://schemas.microsoft.com/office/powerpoint/2010/main" val="4034890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70EE0B36-FAE9-4E30-BBE0-C006500B7460}" type="datetimeFigureOut">
              <a:rPr lang="en-US" smtClean="0"/>
              <a:t>10/8/2014</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1513"/>
            <a:ext cx="5486400" cy="36687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7138"/>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7138"/>
            <a:ext cx="2971800" cy="466725"/>
          </a:xfrm>
          <a:prstGeom prst="rect">
            <a:avLst/>
          </a:prstGeom>
        </p:spPr>
        <p:txBody>
          <a:bodyPr vert="horz" lIns="91440" tIns="45720" rIns="91440" bIns="45720" rtlCol="0" anchor="b"/>
          <a:lstStyle>
            <a:lvl1pPr algn="r">
              <a:defRPr sz="1200"/>
            </a:lvl1pPr>
          </a:lstStyle>
          <a:p>
            <a:fld id="{CCFB6B23-CA23-48B7-AFD4-46303F1332BE}" type="slidenum">
              <a:rPr lang="en-US" smtClean="0"/>
              <a:t>‹#›</a:t>
            </a:fld>
            <a:endParaRPr lang="en-US"/>
          </a:p>
        </p:txBody>
      </p:sp>
    </p:spTree>
    <p:extLst>
      <p:ext uri="{BB962C8B-B14F-4D97-AF65-F5344CB8AC3E}">
        <p14:creationId xmlns:p14="http://schemas.microsoft.com/office/powerpoint/2010/main" val="373061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 selected= don’t take care of</a:t>
            </a:r>
            <a:r>
              <a:rPr lang="en-US" baseline="0" dirty="0" smtClean="0"/>
              <a:t> their offspring, bacteria, mosquitos, etc. </a:t>
            </a:r>
          </a:p>
          <a:p>
            <a:r>
              <a:rPr lang="en-US" baseline="0" dirty="0" smtClean="0"/>
              <a:t>K selected= fewer offspring, use resources well </a:t>
            </a:r>
            <a:endParaRPr lang="en-US" dirty="0"/>
          </a:p>
        </p:txBody>
      </p:sp>
      <p:sp>
        <p:nvSpPr>
          <p:cNvPr id="4" name="Slide Number Placeholder 3"/>
          <p:cNvSpPr>
            <a:spLocks noGrp="1"/>
          </p:cNvSpPr>
          <p:nvPr>
            <p:ph type="sldNum" sz="quarter" idx="10"/>
          </p:nvPr>
        </p:nvSpPr>
        <p:spPr/>
        <p:txBody>
          <a:bodyPr/>
          <a:lstStyle/>
          <a:p>
            <a:fld id="{573AC2E7-E1DC-41B2-9542-E61257AC0490}" type="slidenum">
              <a:rPr lang="en-US" smtClean="0"/>
              <a:pPr/>
              <a:t>38</a:t>
            </a:fld>
            <a:endParaRPr lang="en-US"/>
          </a:p>
        </p:txBody>
      </p:sp>
    </p:spTree>
    <p:extLst>
      <p:ext uri="{BB962C8B-B14F-4D97-AF65-F5344CB8AC3E}">
        <p14:creationId xmlns:p14="http://schemas.microsoft.com/office/powerpoint/2010/main" val="1155350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B61BEF0D-F0BB-DE4B-95CE-6DB70DBA9567}" type="datetimeFigureOut">
              <a:rPr lang="en-US" smtClean="0"/>
              <a:pPr/>
              <a:t>10/8/2014</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152634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6517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2022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23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B61BEF0D-F0BB-DE4B-95CE-6DB70DBA9567}" type="datetimeFigureOut">
              <a:rPr lang="en-US" smtClean="0"/>
              <a:pPr/>
              <a:t>10/8/2014</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740509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4849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2183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149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362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61BEF0D-F0BB-DE4B-95CE-6DB70DBA9567}" type="datetimeFigureOut">
              <a:rPr lang="en-US" smtClean="0"/>
              <a:pPr/>
              <a:t>10/8/2014</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D57F1E4F-1CFF-5643-939E-217C01CDF565}"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49010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B61BEF0D-F0BB-DE4B-95CE-6DB70DBA9567}" type="datetimeFigureOut">
              <a:rPr lang="en-US" smtClean="0"/>
              <a:pPr/>
              <a:t>10/8/2014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D57F1E4F-1CFF-5643-939E-217C01CDF565}"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90759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B61BEF0D-F0BB-DE4B-95CE-6DB70DBA9567}" type="datetimeFigureOut">
              <a:rPr lang="en-US" smtClean="0"/>
              <a:pPr/>
              <a:t>10/8/2014</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460104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thedailybeast.com/articles/2014/10/05/glaciers-lose-204-billion-tons-of-ice-in-three-years.html?utm_content=buffer66e36&amp;utm_medium=social&amp;utm_source=facebook.com&amp;utm_campaign=buffer"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300" y="566394"/>
            <a:ext cx="10058400" cy="1371600"/>
          </a:xfrm>
        </p:spPr>
        <p:txBody>
          <a:bodyPr>
            <a:noAutofit/>
          </a:bodyPr>
          <a:lstStyle/>
          <a:p>
            <a:pPr algn="ctr"/>
            <a:r>
              <a:rPr lang="en-US" sz="3200" b="1" dirty="0" smtClean="0"/>
              <a:t>10/1 Population Characteristics CH 6</a:t>
            </a:r>
            <a:r>
              <a:rPr lang="en-US" sz="3200" dirty="0" smtClean="0"/>
              <a:t/>
            </a:r>
            <a:br>
              <a:rPr lang="en-US" sz="3200" dirty="0" smtClean="0"/>
            </a:br>
            <a:r>
              <a:rPr lang="en-US" sz="3200" dirty="0" smtClean="0"/>
              <a:t>Obj., TSW identify population characteristics, other factors that influence them, and identify factors that affect wetland diversity, pg. 64</a:t>
            </a:r>
            <a:endParaRPr lang="en-US" sz="3200" dirty="0"/>
          </a:p>
        </p:txBody>
      </p:sp>
      <p:sp>
        <p:nvSpPr>
          <p:cNvPr id="3" name="Content Placeholder 2"/>
          <p:cNvSpPr>
            <a:spLocks noGrp="1"/>
          </p:cNvSpPr>
          <p:nvPr>
            <p:ph idx="1"/>
          </p:nvPr>
        </p:nvSpPr>
        <p:spPr>
          <a:xfrm>
            <a:off x="444500" y="2357120"/>
            <a:ext cx="5854700" cy="3931920"/>
          </a:xfrm>
        </p:spPr>
        <p:txBody>
          <a:bodyPr/>
          <a:lstStyle/>
          <a:p>
            <a:r>
              <a:rPr lang="en-US" altLang="en-US" sz="3200" dirty="0" smtClean="0"/>
              <a:t>1. Explain metapopulations </a:t>
            </a:r>
          </a:p>
          <a:p>
            <a:r>
              <a:rPr lang="en-US" altLang="en-US" sz="3200" dirty="0" smtClean="0"/>
              <a:t>2. What are some population characteristics?</a:t>
            </a:r>
            <a:endParaRPr lang="en-US" altLang="en-US" sz="3200" dirty="0"/>
          </a:p>
          <a:p>
            <a:r>
              <a:rPr lang="en-US" altLang="en-US" sz="3200" dirty="0" smtClean="0"/>
              <a:t>3</a:t>
            </a:r>
            <a:r>
              <a:rPr lang="en-US" altLang="en-US" sz="3200" dirty="0"/>
              <a:t>. What are some factors that affect wildlife diversity in wetlands</a:t>
            </a:r>
            <a:r>
              <a:rPr lang="en-US" altLang="en-US" sz="3200" dirty="0" smtClean="0"/>
              <a:t>? (answer later!)</a:t>
            </a:r>
            <a:endParaRPr lang="en-US" altLang="en-US" sz="3200" dirty="0"/>
          </a:p>
          <a:p>
            <a:endParaRPr lang="en-US" dirty="0"/>
          </a:p>
        </p:txBody>
      </p:sp>
      <p:pic>
        <p:nvPicPr>
          <p:cNvPr id="4" name="Picture 2" descr="http://web.uvic.ca/~wetlands/Wetl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165667"/>
            <a:ext cx="49784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361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Growth Rate</a:t>
            </a:r>
          </a:p>
        </p:txBody>
      </p:sp>
      <p:sp>
        <p:nvSpPr>
          <p:cNvPr id="30723" name="Content Placeholder 2"/>
          <p:cNvSpPr>
            <a:spLocks noGrp="1"/>
          </p:cNvSpPr>
          <p:nvPr>
            <p:ph idx="1"/>
          </p:nvPr>
        </p:nvSpPr>
        <p:spPr/>
        <p:txBody>
          <a:bodyPr>
            <a:normAutofit/>
          </a:bodyPr>
          <a:lstStyle/>
          <a:p>
            <a:r>
              <a:rPr lang="en-US" altLang="en-US" sz="2600" dirty="0" smtClean="0"/>
              <a:t>Growth Rate = Births – Deaths</a:t>
            </a:r>
          </a:p>
          <a:p>
            <a:pPr lvl="1"/>
            <a:r>
              <a:rPr lang="en-US" altLang="en-US" sz="2600" dirty="0" smtClean="0"/>
              <a:t>Movement of individuals = </a:t>
            </a:r>
          </a:p>
          <a:p>
            <a:pPr lvl="2"/>
            <a:r>
              <a:rPr lang="en-US" altLang="en-US" sz="2400" dirty="0" smtClean="0"/>
              <a:t>Immigration</a:t>
            </a:r>
          </a:p>
          <a:p>
            <a:pPr lvl="2"/>
            <a:r>
              <a:rPr lang="en-US" altLang="en-US" sz="2600" dirty="0" smtClean="0"/>
              <a:t>Emigration</a:t>
            </a:r>
          </a:p>
          <a:p>
            <a:pPr lvl="1"/>
            <a:r>
              <a:rPr lang="en-US" altLang="en-US" sz="2600" dirty="0" smtClean="0"/>
              <a:t>(births + immigration) – (deaths + emigration) = population change</a:t>
            </a:r>
          </a:p>
        </p:txBody>
      </p:sp>
    </p:spTree>
    <p:extLst>
      <p:ext uri="{BB962C8B-B14F-4D97-AF65-F5344CB8AC3E}">
        <p14:creationId xmlns:p14="http://schemas.microsoft.com/office/powerpoint/2010/main" val="1827918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#2.</a:t>
            </a:r>
            <a:endParaRPr lang="en-US" dirty="0"/>
          </a:p>
        </p:txBody>
      </p:sp>
      <p:sp>
        <p:nvSpPr>
          <p:cNvPr id="23555" name="Content Placeholder 2"/>
          <p:cNvSpPr>
            <a:spLocks noGrp="1"/>
          </p:cNvSpPr>
          <p:nvPr>
            <p:ph idx="1"/>
          </p:nvPr>
        </p:nvSpPr>
        <p:spPr/>
        <p:txBody>
          <a:bodyPr>
            <a:normAutofit/>
          </a:bodyPr>
          <a:lstStyle/>
          <a:p>
            <a:r>
              <a:rPr lang="en-US" sz="3200" dirty="0"/>
              <a:t>Population Growth, NOT Growth rate</a:t>
            </a:r>
          </a:p>
          <a:p>
            <a:r>
              <a:rPr lang="en-US" sz="3200" dirty="0"/>
              <a:t>(B + I) – (D + E) = 27 – 5 = </a:t>
            </a:r>
            <a:endParaRPr lang="en-US" sz="3200" dirty="0" smtClean="0"/>
          </a:p>
          <a:p>
            <a:r>
              <a:rPr lang="en-US" sz="3200" dirty="0" smtClean="0"/>
              <a:t>The </a:t>
            </a:r>
            <a:r>
              <a:rPr lang="en-US" sz="3200" dirty="0"/>
              <a:t>population of RCHS has increased by 22 people.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891" y="642594"/>
            <a:ext cx="10058400" cy="1371600"/>
          </a:xfrm>
        </p:spPr>
        <p:txBody>
          <a:bodyPr>
            <a:normAutofit fontScale="90000"/>
          </a:bodyPr>
          <a:lstStyle/>
          <a:p>
            <a:r>
              <a:rPr lang="en-US" b="1" dirty="0" smtClean="0">
                <a:solidFill>
                  <a:schemeClr val="tx1"/>
                </a:solidFill>
              </a:rPr>
              <a:t>10/3 </a:t>
            </a:r>
            <a:r>
              <a:rPr lang="en-US" b="1" dirty="0">
                <a:solidFill>
                  <a:schemeClr val="tx1"/>
                </a:solidFill>
              </a:rPr>
              <a:t>Human Population CH </a:t>
            </a:r>
            <a:r>
              <a:rPr lang="en-US" b="1" dirty="0" smtClean="0">
                <a:solidFill>
                  <a:schemeClr val="tx1"/>
                </a:solidFill>
              </a:rPr>
              <a:t>7</a:t>
            </a:r>
            <a:br>
              <a:rPr lang="en-US" b="1" dirty="0" smtClean="0">
                <a:solidFill>
                  <a:schemeClr val="tx1"/>
                </a:solidFill>
              </a:rPr>
            </a:br>
            <a:r>
              <a:rPr lang="en-US" sz="2400" b="1" dirty="0" smtClean="0">
                <a:solidFill>
                  <a:schemeClr val="tx1"/>
                </a:solidFill>
              </a:rPr>
              <a:t>Obj. TSW identify demography/factors that drive human population, identify the stages of demographic transition, and identify why scientists disagree about reaching the human carrying capacity, pg. 68</a:t>
            </a:r>
            <a:r>
              <a:rPr lang="en-US" b="1" dirty="0" smtClean="0">
                <a:solidFill>
                  <a:schemeClr val="tx1"/>
                </a:solidFill>
              </a:rPr>
              <a:t/>
            </a:r>
            <a:br>
              <a:rPr lang="en-US" b="1" dirty="0" smtClean="0">
                <a:solidFill>
                  <a:schemeClr val="tx1"/>
                </a:solidFill>
              </a:rPr>
            </a:br>
            <a:endParaRPr lang="en-US" dirty="0"/>
          </a:p>
        </p:txBody>
      </p:sp>
      <p:sp>
        <p:nvSpPr>
          <p:cNvPr id="3" name="Content Placeholder 2"/>
          <p:cNvSpPr>
            <a:spLocks noGrp="1"/>
          </p:cNvSpPr>
          <p:nvPr>
            <p:ph idx="1"/>
          </p:nvPr>
        </p:nvSpPr>
        <p:spPr>
          <a:xfrm>
            <a:off x="664024" y="2122315"/>
            <a:ext cx="4610303" cy="3931920"/>
          </a:xfrm>
        </p:spPr>
        <p:txBody>
          <a:bodyPr>
            <a:normAutofit lnSpcReduction="10000"/>
          </a:bodyPr>
          <a:lstStyle/>
          <a:p>
            <a:r>
              <a:rPr lang="en-US" sz="2400" dirty="0" smtClean="0"/>
              <a:t>1. Explain demography and name the factors that drive human population growth</a:t>
            </a:r>
          </a:p>
          <a:p>
            <a:r>
              <a:rPr lang="en-US" sz="2400" dirty="0" smtClean="0"/>
              <a:t>2. What are the four stages (Names) of demographic transition?</a:t>
            </a:r>
          </a:p>
          <a:p>
            <a:r>
              <a:rPr lang="en-US" sz="2400" dirty="0" smtClean="0"/>
              <a:t>3. Explain the differing views scientist hold on if humans will reach a carrying capacity or not.</a:t>
            </a:r>
          </a:p>
          <a:p>
            <a:endParaRPr lang="en-US" dirty="0"/>
          </a:p>
        </p:txBody>
      </p:sp>
      <p:sp>
        <p:nvSpPr>
          <p:cNvPr id="4" name="Rectangle 3"/>
          <p:cNvSpPr/>
          <p:nvPr/>
        </p:nvSpPr>
        <p:spPr>
          <a:xfrm>
            <a:off x="1716712" y="2691944"/>
            <a:ext cx="6096000" cy="369332"/>
          </a:xfrm>
          <a:prstGeom prst="rect">
            <a:avLst/>
          </a:prstGeom>
        </p:spPr>
        <p:txBody>
          <a:bodyPr>
            <a:spAutoFit/>
          </a:bodyPr>
          <a:lstStyle/>
          <a:p>
            <a:endParaRPr lang="en-US" dirty="0"/>
          </a:p>
        </p:txBody>
      </p:sp>
      <p:pic>
        <p:nvPicPr>
          <p:cNvPr id="5" name="Picture 6"/>
          <p:cNvPicPr>
            <a:picLocks noChangeAspect="1" noChangeArrowheads="1"/>
          </p:cNvPicPr>
          <p:nvPr/>
        </p:nvPicPr>
        <p:blipFill>
          <a:blip r:embed="rId2"/>
          <a:srcRect/>
          <a:stretch>
            <a:fillRect/>
          </a:stretch>
        </p:blipFill>
        <p:spPr bwMode="auto">
          <a:xfrm>
            <a:off x="5894338" y="2258199"/>
            <a:ext cx="5857875" cy="3937992"/>
          </a:xfrm>
          <a:prstGeom prst="rect">
            <a:avLst/>
          </a:prstGeom>
          <a:noFill/>
          <a:ln w="9525">
            <a:noFill/>
            <a:miter lim="800000"/>
            <a:headEnd/>
            <a:tailEnd/>
          </a:ln>
        </p:spPr>
      </p:pic>
    </p:spTree>
    <p:extLst>
      <p:ext uri="{BB962C8B-B14F-4D97-AF65-F5344CB8AC3E}">
        <p14:creationId xmlns:p14="http://schemas.microsoft.com/office/powerpoint/2010/main" val="2893417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717045" y="479926"/>
            <a:ext cx="9906000" cy="1214438"/>
          </a:xfrm>
        </p:spPr>
        <p:txBody>
          <a:bodyPr/>
          <a:lstStyle/>
          <a:p>
            <a:pPr eaLnBrk="1" hangingPunct="1"/>
            <a:r>
              <a:rPr lang="en-US" sz="4000" b="1" dirty="0">
                <a:latin typeface="Century Gothic"/>
                <a:cs typeface="Century Gothic"/>
              </a:rPr>
              <a:t>Factors that Drive Human Population Growth</a:t>
            </a:r>
          </a:p>
        </p:txBody>
      </p:sp>
      <p:sp>
        <p:nvSpPr>
          <p:cNvPr id="28675" name="Rectangle 2"/>
          <p:cNvSpPr>
            <a:spLocks noGrp="1" noChangeArrowheads="1"/>
          </p:cNvSpPr>
          <p:nvPr>
            <p:ph type="body" idx="1"/>
          </p:nvPr>
        </p:nvSpPr>
        <p:spPr>
          <a:xfrm>
            <a:off x="1123759" y="1908213"/>
            <a:ext cx="10406063" cy="3893344"/>
          </a:xfrm>
        </p:spPr>
        <p:txBody>
          <a:bodyPr/>
          <a:lstStyle/>
          <a:p>
            <a:pPr marL="744093">
              <a:lnSpc>
                <a:spcPct val="90000"/>
              </a:lnSpc>
            </a:pPr>
            <a:r>
              <a:rPr lang="en-US" sz="3300" b="1" dirty="0">
                <a:solidFill>
                  <a:srgbClr val="000000"/>
                </a:solidFill>
                <a:latin typeface="Century Gothic"/>
                <a:cs typeface="Century Gothic"/>
              </a:rPr>
              <a:t>Demography</a:t>
            </a:r>
            <a:r>
              <a:rPr lang="en-US" sz="3300" dirty="0">
                <a:solidFill>
                  <a:srgbClr val="000000"/>
                </a:solidFill>
                <a:latin typeface="Century Gothic"/>
                <a:cs typeface="Century Gothic"/>
              </a:rPr>
              <a:t>- the study of human populations and population trends.</a:t>
            </a:r>
          </a:p>
          <a:p>
            <a:pPr marL="1488186" lvl="2">
              <a:lnSpc>
                <a:spcPct val="90000"/>
              </a:lnSpc>
            </a:pPr>
            <a:r>
              <a:rPr lang="en-US" sz="3300" dirty="0">
                <a:solidFill>
                  <a:srgbClr val="000000"/>
                </a:solidFill>
                <a:latin typeface="Century Gothic"/>
                <a:cs typeface="Century Gothic"/>
              </a:rPr>
              <a:t>Changes in Population Size</a:t>
            </a:r>
          </a:p>
          <a:p>
            <a:pPr marL="1488186" lvl="2">
              <a:lnSpc>
                <a:spcPct val="90000"/>
              </a:lnSpc>
            </a:pPr>
            <a:r>
              <a:rPr lang="en-US" sz="3300" dirty="0">
                <a:solidFill>
                  <a:srgbClr val="000000"/>
                </a:solidFill>
                <a:latin typeface="Century Gothic"/>
                <a:cs typeface="Century Gothic"/>
              </a:rPr>
              <a:t>Fertility</a:t>
            </a:r>
          </a:p>
          <a:p>
            <a:pPr marL="1488186" lvl="2">
              <a:lnSpc>
                <a:spcPct val="90000"/>
              </a:lnSpc>
            </a:pPr>
            <a:r>
              <a:rPr lang="en-US" sz="3300" dirty="0">
                <a:solidFill>
                  <a:srgbClr val="000000"/>
                </a:solidFill>
                <a:latin typeface="Century Gothic"/>
                <a:cs typeface="Century Gothic"/>
              </a:rPr>
              <a:t>Life Expectancy</a:t>
            </a:r>
          </a:p>
          <a:p>
            <a:pPr marL="1488186" lvl="2">
              <a:lnSpc>
                <a:spcPct val="90000"/>
              </a:lnSpc>
            </a:pPr>
            <a:r>
              <a:rPr lang="en-US" sz="3300" dirty="0">
                <a:solidFill>
                  <a:srgbClr val="000000"/>
                </a:solidFill>
                <a:latin typeface="Century Gothic"/>
                <a:cs typeface="Century Gothic"/>
              </a:rPr>
              <a:t>Age Structure</a:t>
            </a:r>
          </a:p>
          <a:p>
            <a:pPr marL="1488186" lvl="2">
              <a:lnSpc>
                <a:spcPct val="90000"/>
              </a:lnSpc>
            </a:pPr>
            <a:r>
              <a:rPr lang="en-US" sz="3300" dirty="0">
                <a:solidFill>
                  <a:srgbClr val="000000"/>
                </a:solidFill>
                <a:latin typeface="Century Gothic"/>
                <a:cs typeface="Century Gothic"/>
              </a:rPr>
              <a:t>Migration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1238250" y="0"/>
            <a:ext cx="9715500" cy="1071563"/>
          </a:xfrm>
        </p:spPr>
        <p:txBody>
          <a:bodyPr/>
          <a:lstStyle/>
          <a:p>
            <a:pPr eaLnBrk="1" hangingPunct="1"/>
            <a:r>
              <a:rPr lang="en-US" sz="4000" b="1" dirty="0">
                <a:latin typeface="Century Gothic"/>
                <a:cs typeface="Century Gothic"/>
              </a:rPr>
              <a:t>The Demographic Transition</a:t>
            </a:r>
          </a:p>
        </p:txBody>
      </p:sp>
      <p:sp>
        <p:nvSpPr>
          <p:cNvPr id="37891" name="Rectangle 2"/>
          <p:cNvSpPr>
            <a:spLocks noGrp="1" noChangeArrowheads="1"/>
          </p:cNvSpPr>
          <p:nvPr>
            <p:ph type="body" idx="1"/>
          </p:nvPr>
        </p:nvSpPr>
        <p:spPr>
          <a:xfrm>
            <a:off x="227978" y="834570"/>
            <a:ext cx="11358563" cy="1714500"/>
          </a:xfrm>
        </p:spPr>
        <p:txBody>
          <a:bodyPr/>
          <a:lstStyle/>
          <a:p>
            <a:pPr marL="744093">
              <a:lnSpc>
                <a:spcPct val="90000"/>
              </a:lnSpc>
            </a:pPr>
            <a:r>
              <a:rPr lang="en-US" sz="2800" dirty="0">
                <a:solidFill>
                  <a:srgbClr val="000000"/>
                </a:solidFill>
                <a:latin typeface="Century Gothic"/>
                <a:cs typeface="Century Gothic"/>
              </a:rPr>
              <a:t>The theory of the demographic transition is the theory that as a country moves from a subsistence economy to industrialization and increased affluence, it undergoes a predictable shift in population growth.</a:t>
            </a:r>
          </a:p>
          <a:p>
            <a:pPr marL="744093">
              <a:lnSpc>
                <a:spcPct val="90000"/>
              </a:lnSpc>
            </a:pPr>
            <a:endParaRPr lang="en-US" sz="3200" dirty="0">
              <a:latin typeface="Book Antiqua" charset="0"/>
            </a:endParaRPr>
          </a:p>
        </p:txBody>
      </p:sp>
      <p:pic>
        <p:nvPicPr>
          <p:cNvPr id="37892" name="Picture 6"/>
          <p:cNvPicPr>
            <a:picLocks noChangeAspect="1" noChangeArrowheads="1"/>
          </p:cNvPicPr>
          <p:nvPr/>
        </p:nvPicPr>
        <p:blipFill>
          <a:blip r:embed="rId2"/>
          <a:srcRect/>
          <a:stretch>
            <a:fillRect/>
          </a:stretch>
        </p:blipFill>
        <p:spPr bwMode="auto">
          <a:xfrm>
            <a:off x="3238500" y="2560292"/>
            <a:ext cx="5857875" cy="39379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a:xfrm>
            <a:off x="381000" y="61196"/>
            <a:ext cx="11811000" cy="910828"/>
          </a:xfrm>
        </p:spPr>
        <p:txBody>
          <a:bodyPr/>
          <a:lstStyle/>
          <a:p>
            <a:pPr eaLnBrk="1" hangingPunct="1"/>
            <a:r>
              <a:rPr lang="en-US" sz="4000" b="1" dirty="0">
                <a:latin typeface="Century Gothic"/>
                <a:cs typeface="Century Gothic"/>
              </a:rPr>
              <a:t>The Stages of the Demographic Transition</a:t>
            </a:r>
          </a:p>
        </p:txBody>
      </p:sp>
      <p:sp>
        <p:nvSpPr>
          <p:cNvPr id="38915" name="Rectangle 2"/>
          <p:cNvSpPr>
            <a:spLocks noGrp="1" noChangeArrowheads="1"/>
          </p:cNvSpPr>
          <p:nvPr>
            <p:ph type="body" idx="1"/>
          </p:nvPr>
        </p:nvSpPr>
        <p:spPr>
          <a:xfrm>
            <a:off x="488156" y="1071562"/>
            <a:ext cx="11179969" cy="5036344"/>
          </a:xfrm>
        </p:spPr>
        <p:txBody>
          <a:bodyPr>
            <a:normAutofit lnSpcReduction="10000"/>
          </a:bodyPr>
          <a:lstStyle/>
          <a:p>
            <a:pPr marL="744093"/>
            <a:r>
              <a:rPr lang="en-US" sz="2700" b="1" dirty="0">
                <a:solidFill>
                  <a:srgbClr val="000000"/>
                </a:solidFill>
                <a:latin typeface="Century Gothic"/>
                <a:cs typeface="Century Gothic"/>
              </a:rPr>
              <a:t>Phase 1:  </a:t>
            </a:r>
            <a:r>
              <a:rPr lang="en-US" sz="2700" u="sng" dirty="0">
                <a:solidFill>
                  <a:srgbClr val="000000"/>
                </a:solidFill>
                <a:latin typeface="Century Gothic"/>
                <a:cs typeface="Century Gothic"/>
              </a:rPr>
              <a:t>Slow population growth </a:t>
            </a:r>
            <a:r>
              <a:rPr lang="en-US" sz="2700" dirty="0">
                <a:solidFill>
                  <a:srgbClr val="000000"/>
                </a:solidFill>
                <a:latin typeface="Century Gothic"/>
                <a:cs typeface="Century Gothic"/>
              </a:rPr>
              <a:t>because there are </a:t>
            </a:r>
            <a:r>
              <a:rPr lang="en-US" sz="2700" u="sng" dirty="0">
                <a:solidFill>
                  <a:srgbClr val="000000"/>
                </a:solidFill>
                <a:latin typeface="Century Gothic"/>
                <a:cs typeface="Century Gothic"/>
              </a:rPr>
              <a:t>high birth rates </a:t>
            </a:r>
            <a:r>
              <a:rPr lang="en-US" sz="2700" dirty="0">
                <a:solidFill>
                  <a:srgbClr val="000000"/>
                </a:solidFill>
                <a:latin typeface="Century Gothic"/>
                <a:cs typeface="Century Gothic"/>
              </a:rPr>
              <a:t>and </a:t>
            </a:r>
            <a:r>
              <a:rPr lang="en-US" sz="2700" u="sng" dirty="0">
                <a:solidFill>
                  <a:srgbClr val="000000"/>
                </a:solidFill>
                <a:latin typeface="Century Gothic"/>
                <a:cs typeface="Century Gothic"/>
              </a:rPr>
              <a:t>high death rates </a:t>
            </a:r>
            <a:r>
              <a:rPr lang="en-US" sz="2700" dirty="0">
                <a:solidFill>
                  <a:srgbClr val="000000"/>
                </a:solidFill>
                <a:latin typeface="Century Gothic"/>
                <a:cs typeface="Century Gothic"/>
              </a:rPr>
              <a:t>which offset each other. </a:t>
            </a:r>
          </a:p>
          <a:p>
            <a:pPr marL="744093"/>
            <a:r>
              <a:rPr lang="en-US" sz="2700" b="1" dirty="0">
                <a:solidFill>
                  <a:srgbClr val="000000"/>
                </a:solidFill>
                <a:latin typeface="Century Gothic"/>
                <a:cs typeface="Century Gothic"/>
              </a:rPr>
              <a:t>Phase 2:</a:t>
            </a:r>
            <a:r>
              <a:rPr lang="en-US" sz="2700" dirty="0">
                <a:solidFill>
                  <a:srgbClr val="000000"/>
                </a:solidFill>
                <a:latin typeface="Century Gothic"/>
                <a:cs typeface="Century Gothic"/>
              </a:rPr>
              <a:t>  </a:t>
            </a:r>
            <a:r>
              <a:rPr lang="en-US" sz="2700" u="sng" dirty="0">
                <a:solidFill>
                  <a:srgbClr val="000000"/>
                </a:solidFill>
                <a:latin typeface="Century Gothic"/>
                <a:cs typeface="Century Gothic"/>
              </a:rPr>
              <a:t>Rapid population growth</a:t>
            </a:r>
            <a:r>
              <a:rPr lang="en-US" sz="2700" u="sng" dirty="0" smtClean="0">
                <a:solidFill>
                  <a:srgbClr val="000000"/>
                </a:solidFill>
                <a:latin typeface="Century Gothic"/>
                <a:cs typeface="Century Gothic"/>
              </a:rPr>
              <a:t> </a:t>
            </a:r>
            <a:r>
              <a:rPr lang="en-US" sz="2700" dirty="0" smtClean="0">
                <a:solidFill>
                  <a:srgbClr val="000000"/>
                </a:solidFill>
                <a:latin typeface="Century Gothic"/>
                <a:cs typeface="Century Gothic"/>
              </a:rPr>
              <a:t>because </a:t>
            </a:r>
            <a:r>
              <a:rPr lang="en-US" sz="2700" u="sng" dirty="0">
                <a:solidFill>
                  <a:srgbClr val="000000"/>
                </a:solidFill>
                <a:latin typeface="Century Gothic"/>
                <a:cs typeface="Century Gothic"/>
              </a:rPr>
              <a:t>birth rates remain high</a:t>
            </a:r>
            <a:r>
              <a:rPr lang="en-US" sz="2700" dirty="0">
                <a:solidFill>
                  <a:srgbClr val="000000"/>
                </a:solidFill>
                <a:latin typeface="Century Gothic"/>
                <a:cs typeface="Century Gothic"/>
              </a:rPr>
              <a:t> but </a:t>
            </a:r>
            <a:r>
              <a:rPr lang="en-US" sz="2700" u="sng" dirty="0">
                <a:solidFill>
                  <a:srgbClr val="000000"/>
                </a:solidFill>
                <a:latin typeface="Century Gothic"/>
                <a:cs typeface="Century Gothic"/>
              </a:rPr>
              <a:t>death rates decline </a:t>
            </a:r>
            <a:r>
              <a:rPr lang="en-US" sz="2700" dirty="0">
                <a:solidFill>
                  <a:srgbClr val="000000"/>
                </a:solidFill>
                <a:latin typeface="Century Gothic"/>
                <a:cs typeface="Century Gothic"/>
              </a:rPr>
              <a:t>due to better sanitation, clean drinking water, increased access to food and goods, and access to health care.</a:t>
            </a:r>
          </a:p>
          <a:p>
            <a:pPr marL="744093"/>
            <a:r>
              <a:rPr lang="en-US" sz="2700" b="1" dirty="0">
                <a:solidFill>
                  <a:srgbClr val="000000"/>
                </a:solidFill>
                <a:latin typeface="Century Gothic"/>
                <a:cs typeface="Century Gothic"/>
              </a:rPr>
              <a:t>Phase 3:</a:t>
            </a:r>
            <a:r>
              <a:rPr lang="en-US" sz="2700" dirty="0">
                <a:solidFill>
                  <a:srgbClr val="000000"/>
                </a:solidFill>
                <a:latin typeface="Century Gothic"/>
                <a:cs typeface="Century Gothic"/>
              </a:rPr>
              <a:t>  </a:t>
            </a:r>
            <a:r>
              <a:rPr lang="en-US" sz="2700" u="sng" dirty="0">
                <a:solidFill>
                  <a:srgbClr val="000000"/>
                </a:solidFill>
                <a:latin typeface="Century Gothic"/>
                <a:cs typeface="Century Gothic"/>
              </a:rPr>
              <a:t>Stable population growth </a:t>
            </a:r>
            <a:r>
              <a:rPr lang="en-US" sz="2700" dirty="0">
                <a:solidFill>
                  <a:srgbClr val="000000"/>
                </a:solidFill>
                <a:latin typeface="Century Gothic"/>
                <a:cs typeface="Century Gothic"/>
              </a:rPr>
              <a:t>as the economy and educational system improves and people have fewer children.</a:t>
            </a:r>
          </a:p>
          <a:p>
            <a:pPr marL="744093"/>
            <a:r>
              <a:rPr lang="en-US" sz="2700" b="1" dirty="0">
                <a:solidFill>
                  <a:srgbClr val="000000"/>
                </a:solidFill>
                <a:latin typeface="Century Gothic"/>
                <a:cs typeface="Century Gothic"/>
              </a:rPr>
              <a:t>Phase 4:</a:t>
            </a:r>
            <a:r>
              <a:rPr lang="en-US" sz="2700" dirty="0">
                <a:solidFill>
                  <a:srgbClr val="000000"/>
                </a:solidFill>
                <a:latin typeface="Century Gothic"/>
                <a:cs typeface="Century Gothic"/>
              </a:rPr>
              <a:t>  </a:t>
            </a:r>
            <a:r>
              <a:rPr lang="en-US" sz="2700" u="sng" dirty="0">
                <a:solidFill>
                  <a:srgbClr val="000000"/>
                </a:solidFill>
                <a:latin typeface="Century Gothic"/>
                <a:cs typeface="Century Gothic"/>
              </a:rPr>
              <a:t>Declining population growth </a:t>
            </a:r>
            <a:r>
              <a:rPr lang="en-US" sz="2700" dirty="0">
                <a:solidFill>
                  <a:srgbClr val="000000"/>
                </a:solidFill>
                <a:latin typeface="Century Gothic"/>
                <a:cs typeface="Century Gothic"/>
              </a:rPr>
              <a:t>because the relatively high level of affluence and economic develop encourage women to delay having children.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190625" y="178594"/>
            <a:ext cx="9810750" cy="625078"/>
          </a:xfrm>
        </p:spPr>
        <p:txBody>
          <a:bodyPr>
            <a:normAutofit fontScale="90000"/>
          </a:bodyPr>
          <a:lstStyle/>
          <a:p>
            <a:r>
              <a:rPr lang="en-US" sz="4000" dirty="0"/>
              <a:t>Theory of Demographic</a:t>
            </a:r>
            <a:r>
              <a:rPr lang="en-US" sz="4000" dirty="0" smtClean="0"/>
              <a:t> Transition</a:t>
            </a:r>
            <a:endParaRPr lang="en-US" sz="4000" dirty="0"/>
          </a:p>
        </p:txBody>
      </p:sp>
      <p:sp>
        <p:nvSpPr>
          <p:cNvPr id="24579" name="Content Placeholder 2"/>
          <p:cNvSpPr>
            <a:spLocks noGrp="1"/>
          </p:cNvSpPr>
          <p:nvPr>
            <p:ph idx="1"/>
          </p:nvPr>
        </p:nvSpPr>
        <p:spPr>
          <a:xfrm>
            <a:off x="428460" y="1277873"/>
            <a:ext cx="5279247" cy="4464844"/>
          </a:xfrm>
        </p:spPr>
        <p:txBody>
          <a:bodyPr anchor="t">
            <a:normAutofit/>
          </a:bodyPr>
          <a:lstStyle/>
          <a:p>
            <a:r>
              <a:rPr lang="en-US" sz="2600" b="1" dirty="0"/>
              <a:t>Phase1</a:t>
            </a:r>
            <a:r>
              <a:rPr lang="en-US" sz="2600" dirty="0"/>
              <a:t> – Pre-Industrial – Before the industrial Revolution</a:t>
            </a:r>
          </a:p>
          <a:p>
            <a:r>
              <a:rPr lang="en-US" sz="2600" b="1" dirty="0"/>
              <a:t>Phase 2 </a:t>
            </a:r>
            <a:r>
              <a:rPr lang="en-US" sz="2600" dirty="0"/>
              <a:t>– Transitional - India</a:t>
            </a:r>
          </a:p>
          <a:p>
            <a:r>
              <a:rPr lang="en-US" sz="2600" b="1" dirty="0"/>
              <a:t>Phase 3</a:t>
            </a:r>
            <a:r>
              <a:rPr lang="en-US" sz="2600" dirty="0"/>
              <a:t> – Industrial – US &amp; Canada</a:t>
            </a:r>
          </a:p>
          <a:p>
            <a:r>
              <a:rPr lang="en-US" sz="2600" b="1" dirty="0"/>
              <a:t>Phase </a:t>
            </a:r>
            <a:r>
              <a:rPr lang="en-US" sz="2600" b="1" dirty="0" smtClean="0"/>
              <a:t>4 </a:t>
            </a:r>
            <a:r>
              <a:rPr lang="en-US" sz="2600" dirty="0" smtClean="0"/>
              <a:t>– </a:t>
            </a:r>
            <a:r>
              <a:rPr lang="en-US" sz="2600" dirty="0"/>
              <a:t>Post Industrial – UK, Germany, Russia, Italy, Japan</a:t>
            </a:r>
          </a:p>
        </p:txBody>
      </p:sp>
      <p:pic>
        <p:nvPicPr>
          <p:cNvPr id="24580" name="Picture 6"/>
          <p:cNvPicPr>
            <a:picLocks noChangeAspect="1" noChangeArrowheads="1"/>
          </p:cNvPicPr>
          <p:nvPr/>
        </p:nvPicPr>
        <p:blipFill>
          <a:blip r:embed="rId2"/>
          <a:srcRect/>
          <a:stretch>
            <a:fillRect/>
          </a:stretch>
        </p:blipFill>
        <p:spPr bwMode="auto">
          <a:xfrm>
            <a:off x="5635423" y="1438203"/>
            <a:ext cx="5871928" cy="394721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495104" y="752406"/>
            <a:ext cx="12192000" cy="1053703"/>
          </a:xfrm>
          <a:prstGeom prst="rect">
            <a:avLst/>
          </a:prstGeom>
          <a:noFill/>
          <a:ln w="12700">
            <a:noFill/>
            <a:miter lim="800000"/>
            <a:headEnd/>
            <a:tailEnd/>
          </a:ln>
        </p:spPr>
        <p:txBody>
          <a:bodyPr lIns="42520" tIns="42520" rIns="42520" bIns="42520" anchor="ctr">
            <a:prstTxWarp prst="textNoShape">
              <a:avLst/>
            </a:prstTxWarp>
          </a:bodyPr>
          <a:lstStyle/>
          <a:p>
            <a:r>
              <a:rPr lang="en-US" sz="4000" b="1" dirty="0">
                <a:latin typeface="Century Gothic"/>
                <a:cs typeface="Century Gothic"/>
              </a:rPr>
              <a:t>Scientists Disagree on Earth’s</a:t>
            </a:r>
            <a:r>
              <a:rPr lang="en-US" sz="4000" b="1" dirty="0" smtClean="0">
                <a:latin typeface="Century Gothic"/>
                <a:cs typeface="Century Gothic"/>
              </a:rPr>
              <a:t> </a:t>
            </a:r>
          </a:p>
          <a:p>
            <a:r>
              <a:rPr lang="en-US" sz="4000" b="1" dirty="0" smtClean="0">
                <a:latin typeface="Century Gothic"/>
                <a:cs typeface="Century Gothic"/>
              </a:rPr>
              <a:t>Carrying </a:t>
            </a:r>
            <a:r>
              <a:rPr lang="en-US" sz="4000" b="1" dirty="0">
                <a:latin typeface="Century Gothic"/>
                <a:cs typeface="Century Gothic"/>
              </a:rPr>
              <a:t>Capacity</a:t>
            </a:r>
          </a:p>
        </p:txBody>
      </p:sp>
      <p:sp>
        <p:nvSpPr>
          <p:cNvPr id="27651" name="Rectangle 7"/>
          <p:cNvSpPr>
            <a:spLocks/>
          </p:cNvSpPr>
          <p:nvPr/>
        </p:nvSpPr>
        <p:spPr bwMode="auto">
          <a:xfrm>
            <a:off x="595312" y="2143125"/>
            <a:ext cx="6357938" cy="1600777"/>
          </a:xfrm>
          <a:prstGeom prst="rect">
            <a:avLst/>
          </a:prstGeom>
          <a:noFill/>
          <a:ln w="12700">
            <a:noFill/>
            <a:miter lim="800000"/>
            <a:headEnd/>
            <a:tailEnd/>
          </a:ln>
        </p:spPr>
        <p:txBody>
          <a:bodyPr lIns="76535" tIns="38268" rIns="76535" bIns="38268">
            <a:prstTxWarp prst="textNoShape">
              <a:avLst/>
            </a:prstTxWarp>
            <a:spAutoFit/>
          </a:bodyPr>
          <a:lstStyle/>
          <a:p>
            <a:pPr>
              <a:spcBef>
                <a:spcPts val="2009"/>
              </a:spcBef>
              <a:buSzPct val="171000"/>
              <a:buFont typeface="Gill Sans" charset="0"/>
              <a:buChar char="•"/>
            </a:pPr>
            <a:r>
              <a:rPr lang="en-US" sz="3300" dirty="0">
                <a:solidFill>
                  <a:srgbClr val="000000"/>
                </a:solidFill>
                <a:latin typeface="Century Gothic"/>
                <a:cs typeface="Century Gothic"/>
              </a:rPr>
              <a:t>The following graphs show theoretical models of food supply and population size.</a:t>
            </a:r>
          </a:p>
        </p:txBody>
      </p:sp>
      <p:pic>
        <p:nvPicPr>
          <p:cNvPr id="27652" name="Picture 9"/>
          <p:cNvPicPr>
            <a:picLocks noChangeAspect="1" noChangeArrowheads="1"/>
          </p:cNvPicPr>
          <p:nvPr/>
        </p:nvPicPr>
        <p:blipFill>
          <a:blip r:embed="rId2"/>
          <a:srcRect/>
          <a:stretch>
            <a:fillRect/>
          </a:stretch>
        </p:blipFill>
        <p:spPr bwMode="auto">
          <a:xfrm>
            <a:off x="7310438" y="1338990"/>
            <a:ext cx="4397872" cy="517698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7620"/>
            <a:ext cx="10058400" cy="1371600"/>
          </a:xfrm>
        </p:spPr>
        <p:txBody>
          <a:bodyPr>
            <a:normAutofit fontScale="90000"/>
          </a:bodyPr>
          <a:lstStyle/>
          <a:p>
            <a:r>
              <a:rPr lang="en-US" dirty="0" smtClean="0"/>
              <a:t>Why Scientists Disagree about the Carrying Capacity?</a:t>
            </a:r>
            <a:endParaRPr lang="en-US" dirty="0"/>
          </a:p>
        </p:txBody>
      </p:sp>
      <p:sp>
        <p:nvSpPr>
          <p:cNvPr id="4" name="Content Placeholder 3"/>
          <p:cNvSpPr>
            <a:spLocks noGrp="1"/>
          </p:cNvSpPr>
          <p:nvPr>
            <p:ph sz="half" idx="1"/>
          </p:nvPr>
        </p:nvSpPr>
        <p:spPr>
          <a:xfrm>
            <a:off x="452053" y="1672645"/>
            <a:ext cx="5455732" cy="4569237"/>
          </a:xfrm>
        </p:spPr>
        <p:txBody>
          <a:bodyPr>
            <a:noAutofit/>
          </a:bodyPr>
          <a:lstStyle/>
          <a:p>
            <a:r>
              <a:rPr lang="en-US" sz="2400" dirty="0" smtClean="0"/>
              <a:t>Believe outgrown OR will eventually outgrow available supply of resources such as food, water, timber, fuel, etc.</a:t>
            </a:r>
          </a:p>
          <a:p>
            <a:r>
              <a:rPr lang="en-US" sz="2400" u="sng" dirty="0" smtClean="0"/>
              <a:t>Malthus</a:t>
            </a:r>
            <a:r>
              <a:rPr lang="en-US" sz="2400" dirty="0" smtClean="0"/>
              <a:t>= Human population growing exponentially but food supply growing linearly </a:t>
            </a:r>
          </a:p>
          <a:p>
            <a:pPr lvl="1"/>
            <a:r>
              <a:rPr lang="en-US" sz="2400" dirty="0" smtClean="0"/>
              <a:t>Environmental Scientists still believe that we will reach our carrying capacity= human population growth will decline </a:t>
            </a:r>
            <a:endParaRPr lang="en-US" sz="2400" dirty="0"/>
          </a:p>
        </p:txBody>
      </p:sp>
      <p:sp>
        <p:nvSpPr>
          <p:cNvPr id="5" name="Content Placeholder 4"/>
          <p:cNvSpPr>
            <a:spLocks noGrp="1"/>
          </p:cNvSpPr>
          <p:nvPr>
            <p:ph sz="half" idx="2"/>
          </p:nvPr>
        </p:nvSpPr>
        <p:spPr>
          <a:xfrm>
            <a:off x="6370319" y="1528185"/>
            <a:ext cx="5340027" cy="4670651"/>
          </a:xfrm>
        </p:spPr>
        <p:txBody>
          <a:bodyPr>
            <a:normAutofit/>
          </a:bodyPr>
          <a:lstStyle/>
          <a:p>
            <a:r>
              <a:rPr lang="en-US" sz="2400" dirty="0" smtClean="0"/>
              <a:t>Do not believe there is a carrying capacity for humans </a:t>
            </a:r>
          </a:p>
          <a:p>
            <a:r>
              <a:rPr lang="en-US" sz="2400" dirty="0" smtClean="0"/>
              <a:t>Growing population provides an increasing supply of intellect that leads to increasing amounts of innovation </a:t>
            </a:r>
          </a:p>
          <a:p>
            <a:r>
              <a:rPr lang="en-US" sz="2400" dirty="0" smtClean="0"/>
              <a:t>Inventions/technological advances increase carrying capacity over time </a:t>
            </a:r>
          </a:p>
          <a:p>
            <a:pPr lvl="1"/>
            <a:r>
              <a:rPr lang="en-US" sz="2400" dirty="0" smtClean="0"/>
              <a:t>Ex: Development of arrow made hunting more efficient </a:t>
            </a:r>
          </a:p>
          <a:p>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p:cNvPicPr>
            <a:picLocks noChangeAspect="1" noChangeArrowheads="1"/>
          </p:cNvPicPr>
          <p:nvPr/>
        </p:nvPicPr>
        <p:blipFill>
          <a:blip r:embed="rId2"/>
          <a:srcRect/>
          <a:stretch>
            <a:fillRect/>
          </a:stretch>
        </p:blipFill>
        <p:spPr bwMode="auto">
          <a:xfrm>
            <a:off x="2108200" y="0"/>
            <a:ext cx="7460754" cy="6054328"/>
          </a:xfrm>
          <a:prstGeom prst="rect">
            <a:avLst/>
          </a:prstGeom>
          <a:noFill/>
          <a:ln w="9525">
            <a:noFill/>
            <a:miter lim="800000"/>
            <a:headEnd/>
            <a:tailEnd/>
          </a:ln>
        </p:spPr>
      </p:pic>
      <p:sp>
        <p:nvSpPr>
          <p:cNvPr id="14339" name="Text Box 7"/>
          <p:cNvSpPr txBox="1">
            <a:spLocks/>
          </p:cNvSpPr>
          <p:nvPr/>
        </p:nvSpPr>
        <p:spPr bwMode="auto">
          <a:xfrm>
            <a:off x="101600" y="6054328"/>
            <a:ext cx="11950700" cy="646670"/>
          </a:xfrm>
          <a:prstGeom prst="rect">
            <a:avLst/>
          </a:prstGeom>
          <a:solidFill>
            <a:srgbClr val="860043">
              <a:alpha val="85097"/>
            </a:srgbClr>
          </a:solidFill>
          <a:ln w="12700">
            <a:noFill/>
            <a:miter lim="800000"/>
            <a:headEnd/>
            <a:tailEnd/>
          </a:ln>
        </p:spPr>
        <p:txBody>
          <a:bodyPr wrap="square" lIns="76535" tIns="38268" rIns="76535" bIns="38268">
            <a:prstTxWarp prst="textNoShape">
              <a:avLst/>
            </a:prstTxWarp>
            <a:spAutoFit/>
          </a:bodyPr>
          <a:lstStyle/>
          <a:p>
            <a:pPr>
              <a:spcBef>
                <a:spcPct val="50000"/>
              </a:spcBef>
            </a:pPr>
            <a:r>
              <a:rPr lang="en-US" sz="3700" b="1" dirty="0">
                <a:latin typeface="Century Gothic"/>
                <a:cs typeface="Century Gothic"/>
              </a:rPr>
              <a:t>Chapter </a:t>
            </a:r>
            <a:r>
              <a:rPr lang="en-US" sz="3700" b="1" dirty="0" smtClean="0">
                <a:latin typeface="Century Gothic"/>
                <a:cs typeface="Century Gothic"/>
              </a:rPr>
              <a:t>7 The </a:t>
            </a:r>
            <a:r>
              <a:rPr lang="en-US" sz="3700" b="1" dirty="0">
                <a:latin typeface="Century Gothic"/>
                <a:cs typeface="Century Gothic"/>
              </a:rPr>
              <a:t>Human </a:t>
            </a:r>
            <a:r>
              <a:rPr lang="en-US" sz="3700" b="1" dirty="0" smtClean="0">
                <a:latin typeface="Century Gothic"/>
                <a:cs typeface="Century Gothic"/>
              </a:rPr>
              <a:t>Population</a:t>
            </a:r>
            <a:endParaRPr lang="en-US" sz="3700" b="1" dirty="0">
              <a:latin typeface="Century Gothic"/>
              <a:cs typeface="Century Gothic"/>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901700" y="428625"/>
            <a:ext cx="9144000" cy="1017984"/>
          </a:xfrm>
        </p:spPr>
        <p:txBody>
          <a:bodyPr>
            <a:noAutofit/>
          </a:bodyPr>
          <a:lstStyle/>
          <a:p>
            <a:pPr eaLnBrk="1" hangingPunct="1"/>
            <a:r>
              <a:rPr lang="en-US" altLang="en-US" sz="3600" b="1" dirty="0"/>
              <a:t>Factors that Regulate Population Abundance and Distribution</a:t>
            </a:r>
          </a:p>
        </p:txBody>
      </p:sp>
      <p:sp>
        <p:nvSpPr>
          <p:cNvPr id="18435" name="Rectangle 2"/>
          <p:cNvSpPr>
            <a:spLocks noGrp="1" noChangeArrowheads="1"/>
          </p:cNvSpPr>
          <p:nvPr>
            <p:ph idx="1"/>
          </p:nvPr>
        </p:nvSpPr>
        <p:spPr>
          <a:xfrm>
            <a:off x="643334" y="1610518"/>
            <a:ext cx="9279731" cy="4661297"/>
          </a:xfrm>
        </p:spPr>
        <p:txBody>
          <a:bodyPr>
            <a:normAutofit/>
          </a:bodyPr>
          <a:lstStyle/>
          <a:p>
            <a:pPr marL="625056"/>
            <a:r>
              <a:rPr lang="en-US" altLang="en-US" sz="2400" b="1" dirty="0" smtClean="0">
                <a:latin typeface="+mj-lt"/>
              </a:rPr>
              <a:t>Population size- </a:t>
            </a:r>
            <a:r>
              <a:rPr lang="en-US" altLang="en-US" sz="2400" dirty="0" smtClean="0">
                <a:latin typeface="+mj-lt"/>
              </a:rPr>
              <a:t>the total number of individuals within a defined area at a given time.</a:t>
            </a:r>
          </a:p>
          <a:p>
            <a:pPr marL="625056"/>
            <a:r>
              <a:rPr lang="en-US" altLang="en-US" sz="2400" b="1" dirty="0" smtClean="0">
                <a:latin typeface="+mj-lt"/>
              </a:rPr>
              <a:t>Population density- </a:t>
            </a:r>
            <a:r>
              <a:rPr lang="en-US" altLang="en-US" sz="2400" dirty="0" smtClean="0">
                <a:latin typeface="+mj-lt"/>
              </a:rPr>
              <a:t>the number of individuals per unit area at a given time.</a:t>
            </a:r>
          </a:p>
          <a:p>
            <a:pPr marL="625056"/>
            <a:r>
              <a:rPr lang="en-US" altLang="en-US" sz="2400" b="1" dirty="0" smtClean="0">
                <a:latin typeface="+mj-lt"/>
              </a:rPr>
              <a:t>Population sex ratio- </a:t>
            </a:r>
            <a:r>
              <a:rPr lang="en-US" altLang="en-US" sz="2400" dirty="0" smtClean="0">
                <a:latin typeface="+mj-lt"/>
              </a:rPr>
              <a:t>the ratio of males to females</a:t>
            </a:r>
          </a:p>
          <a:p>
            <a:pPr marL="625056"/>
            <a:r>
              <a:rPr lang="en-US" altLang="en-US" sz="2400" b="1" dirty="0" smtClean="0">
                <a:latin typeface="+mj-lt"/>
              </a:rPr>
              <a:t>Population age structure- </a:t>
            </a:r>
            <a:r>
              <a:rPr lang="en-US" altLang="en-US" sz="2400" dirty="0" smtClean="0">
                <a:latin typeface="+mj-lt"/>
              </a:rPr>
              <a:t>how many individuals fit into particular age categories.</a:t>
            </a:r>
            <a:r>
              <a:rPr lang="en-US" altLang="en-US" sz="2400" dirty="0">
                <a:latin typeface="+mj-lt"/>
              </a:rPr>
              <a:t> </a:t>
            </a:r>
            <a:endParaRPr lang="en-US" altLang="en-US" sz="2400" dirty="0" smtClean="0">
              <a:latin typeface="+mj-lt"/>
            </a:endParaRPr>
          </a:p>
          <a:p>
            <a:pPr marL="625056"/>
            <a:r>
              <a:rPr lang="en-US" altLang="en-US" sz="2400" b="1" dirty="0" smtClean="0">
                <a:latin typeface="+mj-lt"/>
              </a:rPr>
              <a:t>Population </a:t>
            </a:r>
            <a:r>
              <a:rPr lang="en-US" altLang="en-US" sz="2400" b="1" dirty="0">
                <a:latin typeface="+mj-lt"/>
              </a:rPr>
              <a:t>distribution- </a:t>
            </a:r>
            <a:r>
              <a:rPr lang="en-US" altLang="en-US" sz="2400" dirty="0">
                <a:latin typeface="+mj-lt"/>
              </a:rPr>
              <a:t>how individuals are distributed with respect to one another.</a:t>
            </a:r>
          </a:p>
          <a:p>
            <a:pPr marL="625056"/>
            <a:endParaRPr lang="en-US" altLang="en-US" sz="2400" dirty="0" smtClean="0">
              <a:latin typeface="Book Antiqua" panose="02040602050305030304" pitchFamily="18" charset="0"/>
            </a:endParaRPr>
          </a:p>
        </p:txBody>
      </p:sp>
    </p:spTree>
    <p:extLst>
      <p:ext uri="{BB962C8B-B14F-4D97-AF65-F5344CB8AC3E}">
        <p14:creationId xmlns:p14="http://schemas.microsoft.com/office/powerpoint/2010/main" val="203561644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183" y="260410"/>
            <a:ext cx="10058400" cy="1371600"/>
          </a:xfrm>
        </p:spPr>
        <p:txBody>
          <a:bodyPr>
            <a:normAutofit fontScale="90000"/>
          </a:bodyPr>
          <a:lstStyle/>
          <a:p>
            <a:r>
              <a:rPr lang="en-US" sz="3600" b="1" dirty="0" smtClean="0">
                <a:solidFill>
                  <a:schemeClr val="tx1"/>
                </a:solidFill>
              </a:rPr>
              <a:t>10/6 </a:t>
            </a:r>
            <a:r>
              <a:rPr lang="en-US" sz="3600" b="1" dirty="0">
                <a:solidFill>
                  <a:schemeClr val="tx1"/>
                </a:solidFill>
              </a:rPr>
              <a:t>Human Population CH </a:t>
            </a:r>
            <a:r>
              <a:rPr lang="en-US" sz="3600" b="1" dirty="0" smtClean="0">
                <a:solidFill>
                  <a:schemeClr val="tx1"/>
                </a:solidFill>
              </a:rPr>
              <a:t>7</a:t>
            </a:r>
            <a:r>
              <a:rPr lang="en-US" b="1" dirty="0" smtClean="0">
                <a:solidFill>
                  <a:schemeClr val="tx1"/>
                </a:solidFill>
              </a:rPr>
              <a:t/>
            </a:r>
            <a:br>
              <a:rPr lang="en-US" b="1" dirty="0" smtClean="0">
                <a:solidFill>
                  <a:schemeClr val="tx1"/>
                </a:solidFill>
              </a:rPr>
            </a:br>
            <a:r>
              <a:rPr lang="en-US" sz="2400" dirty="0" smtClean="0">
                <a:solidFill>
                  <a:schemeClr val="tx1"/>
                </a:solidFill>
              </a:rPr>
              <a:t>Obj. TSW be able to explain the relationship between economic development and affluence, the crude birth and death rate at the national and global level, and perform a practice problem, pg. 70 </a:t>
            </a:r>
            <a:endParaRPr lang="en-US" dirty="0"/>
          </a:p>
        </p:txBody>
      </p:sp>
      <p:sp>
        <p:nvSpPr>
          <p:cNvPr id="3" name="Content Placeholder 2"/>
          <p:cNvSpPr>
            <a:spLocks noGrp="1"/>
          </p:cNvSpPr>
          <p:nvPr>
            <p:ph idx="1"/>
          </p:nvPr>
        </p:nvSpPr>
        <p:spPr>
          <a:xfrm>
            <a:off x="278582" y="1911410"/>
            <a:ext cx="5428075" cy="4570474"/>
          </a:xfrm>
        </p:spPr>
        <p:txBody>
          <a:bodyPr>
            <a:noAutofit/>
          </a:bodyPr>
          <a:lstStyle/>
          <a:p>
            <a:r>
              <a:rPr lang="en-US" sz="2400" dirty="0"/>
              <a:t>1</a:t>
            </a:r>
            <a:r>
              <a:rPr lang="en-US" sz="2400" dirty="0" smtClean="0"/>
              <a:t>. Explain both the crude birth and death rates, include the Equation at both the global and national level. </a:t>
            </a:r>
          </a:p>
          <a:p>
            <a:r>
              <a:rPr lang="en-US" sz="2400" dirty="0"/>
              <a:t>2</a:t>
            </a:r>
            <a:r>
              <a:rPr lang="en-US" sz="2400" dirty="0" smtClean="0"/>
              <a:t>. In 2050 there are 40 births and 18 deaths per 1,000 people.  By what percentage did the global population increase?  At that percentage about how many years will it take for the population to double?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6657" y="1911410"/>
            <a:ext cx="6044551" cy="3651190"/>
          </a:xfrm>
          <a:prstGeom prst="rect">
            <a:avLst/>
          </a:prstGeom>
        </p:spPr>
      </p:pic>
    </p:spTree>
    <p:extLst>
      <p:ext uri="{BB962C8B-B14F-4D97-AF65-F5344CB8AC3E}">
        <p14:creationId xmlns:p14="http://schemas.microsoft.com/office/powerpoint/2010/main" val="3490338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6690"/>
            <a:ext cx="10058400" cy="1371600"/>
          </a:xfrm>
        </p:spPr>
        <p:txBody>
          <a:bodyPr>
            <a:normAutofit/>
          </a:bodyPr>
          <a:lstStyle/>
          <a:p>
            <a:pPr algn="ctr"/>
            <a:r>
              <a:rPr lang="en-US" altLang="en-US" b="1" dirty="0" smtClean="0"/>
              <a:t>Changes in Population Size</a:t>
            </a:r>
            <a:endParaRPr lang="en-US" sz="4000" dirty="0"/>
          </a:p>
        </p:txBody>
      </p:sp>
      <p:sp>
        <p:nvSpPr>
          <p:cNvPr id="4" name="Content Placeholder 2"/>
          <p:cNvSpPr txBox="1">
            <a:spLocks/>
          </p:cNvSpPr>
          <p:nvPr/>
        </p:nvSpPr>
        <p:spPr>
          <a:xfrm>
            <a:off x="602736" y="1674381"/>
            <a:ext cx="11129136" cy="3931920"/>
          </a:xfrm>
          <a:prstGeom prst="rect">
            <a:avLst/>
          </a:prstGeom>
        </p:spPr>
        <p:txBody>
          <a:bodyPr vert="horz" lIns="91440" tIns="45720" rIns="91440" bIns="45720" rtlCol="0">
            <a:normAutofit fontScale="92500" lnSpcReduction="20000"/>
          </a:bodyPr>
          <a:lstStyle/>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sym typeface="Wingdings"/>
              </a:rPr>
              <a:t>Special measurement</a:t>
            </a:r>
            <a:r>
              <a:rPr kumimoji="0" lang="en-US" sz="3200" b="0" i="0" u="none" strike="noStrike" kern="1200" cap="none" spc="0" normalizeH="0" noProof="0" dirty="0" smtClean="0">
                <a:ln>
                  <a:noFill/>
                </a:ln>
                <a:solidFill>
                  <a:schemeClr val="tx1"/>
                </a:solidFill>
                <a:effectLst/>
                <a:uLnTx/>
                <a:uFillTx/>
                <a:latin typeface="+mn-lt"/>
                <a:ea typeface="+mn-ea"/>
                <a:cs typeface="+mn-cs"/>
                <a:sym typeface="Wingdings"/>
              </a:rPr>
              <a:t> to determine yearly birth and death rates </a:t>
            </a:r>
          </a:p>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Char char="◦"/>
              <a:tabLst/>
              <a:defRPr/>
            </a:pPr>
            <a:r>
              <a:rPr lang="en-US" sz="3200" b="1" baseline="0" dirty="0" smtClean="0">
                <a:sym typeface="Wingdings"/>
              </a:rPr>
              <a:t>Crude</a:t>
            </a:r>
            <a:r>
              <a:rPr lang="en-US" sz="3200" b="1" dirty="0" smtClean="0">
                <a:sym typeface="Wingdings"/>
              </a:rPr>
              <a:t> Birth Rate (CBR)= </a:t>
            </a:r>
            <a:r>
              <a:rPr lang="en-US" sz="3200" dirty="0" smtClean="0">
                <a:sym typeface="Wingdings"/>
              </a:rPr>
              <a:t># of births per 1000 individuals per year</a:t>
            </a:r>
          </a:p>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sym typeface="Wingdings"/>
              </a:rPr>
              <a:t>Crude</a:t>
            </a:r>
            <a:r>
              <a:rPr kumimoji="0" lang="en-US" sz="3200" b="1" i="0" u="none" strike="noStrike" kern="1200" cap="none" spc="0" normalizeH="0" noProof="0" dirty="0" smtClean="0">
                <a:ln>
                  <a:noFill/>
                </a:ln>
                <a:solidFill>
                  <a:schemeClr val="tx1"/>
                </a:solidFill>
                <a:effectLst/>
                <a:uLnTx/>
                <a:uFillTx/>
                <a:latin typeface="+mn-lt"/>
                <a:ea typeface="+mn-ea"/>
                <a:cs typeface="+mn-cs"/>
                <a:sym typeface="Wingdings"/>
              </a:rPr>
              <a:t> Death Rate (CDR)= </a:t>
            </a:r>
            <a:r>
              <a:rPr kumimoji="0" lang="en-US" sz="3200" b="0" i="0" u="none" strike="noStrike" kern="1200" cap="none" spc="0" normalizeH="0" noProof="0" dirty="0" smtClean="0">
                <a:ln>
                  <a:noFill/>
                </a:ln>
                <a:solidFill>
                  <a:schemeClr val="tx1"/>
                </a:solidFill>
                <a:effectLst/>
                <a:uLnTx/>
                <a:uFillTx/>
                <a:latin typeface="+mn-lt"/>
                <a:ea typeface="+mn-ea"/>
                <a:cs typeface="+mn-cs"/>
                <a:sym typeface="Wingdings"/>
              </a:rPr>
              <a:t># of deaths </a:t>
            </a:r>
            <a:r>
              <a:rPr lang="en-US" sz="3200" dirty="0" smtClean="0">
                <a:sym typeface="Wingdings"/>
              </a:rPr>
              <a:t>per 1000 individuals per year</a:t>
            </a:r>
            <a:endParaRPr kumimoji="0" lang="en-US" sz="3200" b="0" i="0" u="none" strike="noStrike" kern="1200" cap="none" spc="0" normalizeH="0" baseline="0" noProof="0" dirty="0" smtClean="0">
              <a:ln>
                <a:noFill/>
              </a:ln>
              <a:solidFill>
                <a:schemeClr val="tx1"/>
              </a:solidFill>
              <a:effectLst/>
              <a:uLnTx/>
              <a:uFillTx/>
              <a:latin typeface="+mn-lt"/>
              <a:ea typeface="+mn-ea"/>
              <a:cs typeface="+mn-cs"/>
              <a:sym typeface="Wingdings"/>
            </a:endParaRPr>
          </a:p>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sym typeface="Wingdings"/>
              </a:rPr>
              <a:t>“Crude”= Does not take age or sex differences among the population</a:t>
            </a:r>
          </a:p>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Char char="◦"/>
              <a:tabLst/>
              <a:defRPr/>
            </a:pPr>
            <a:r>
              <a:rPr lang="en-US" sz="3200" dirty="0" smtClean="0">
                <a:sym typeface="Wingdings"/>
              </a:rPr>
              <a:t>Divide by 10 to represent value as a %</a:t>
            </a:r>
            <a:r>
              <a:rPr kumimoji="0" lang="en-US" sz="3200" b="0" i="0" u="none" strike="noStrike" kern="1200" cap="none" spc="0" normalizeH="0" baseline="0" noProof="0" dirty="0" smtClean="0">
                <a:ln>
                  <a:noFill/>
                </a:ln>
                <a:solidFill>
                  <a:schemeClr val="tx1"/>
                </a:solidFill>
                <a:effectLst/>
                <a:uLnTx/>
                <a:uFillTx/>
                <a:latin typeface="+mn-lt"/>
                <a:ea typeface="+mn-ea"/>
                <a:cs typeface="+mn-cs"/>
                <a:sym typeface="Wingdings"/>
              </a:rPr>
              <a:t> </a:t>
            </a:r>
          </a:p>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Char char="◦"/>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2774072" y="428386"/>
            <a:ext cx="7375922" cy="937617"/>
          </a:xfrm>
        </p:spPr>
        <p:txBody>
          <a:bodyPr>
            <a:noAutofit/>
          </a:bodyPr>
          <a:lstStyle/>
          <a:p>
            <a:pPr algn="ctr" eaLnBrk="1" hangingPunct="1"/>
            <a:r>
              <a:rPr lang="en-US" altLang="en-US" sz="4200" b="1" dirty="0"/>
              <a:t>Changes in Population </a:t>
            </a:r>
            <a:r>
              <a:rPr lang="en-US" altLang="en-US" sz="4200" b="1" dirty="0" smtClean="0"/>
              <a:t>Size</a:t>
            </a:r>
            <a:endParaRPr lang="en-US" altLang="en-US" sz="4200" dirty="0"/>
          </a:p>
        </p:txBody>
      </p:sp>
      <p:sp>
        <p:nvSpPr>
          <p:cNvPr id="4" name="Rectangle 3"/>
          <p:cNvSpPr/>
          <p:nvPr/>
        </p:nvSpPr>
        <p:spPr>
          <a:xfrm>
            <a:off x="-624250" y="1503226"/>
            <a:ext cx="6544003" cy="4524315"/>
          </a:xfrm>
          <a:prstGeom prst="rect">
            <a:avLst/>
          </a:prstGeom>
        </p:spPr>
        <p:txBody>
          <a:bodyPr wrap="square">
            <a:spAutoFit/>
          </a:bodyPr>
          <a:lstStyle/>
          <a:p>
            <a:pPr marL="1250112" lvl="2"/>
            <a:r>
              <a:rPr lang="en-US" altLang="en-US" sz="3200" dirty="0" smtClean="0">
                <a:cs typeface="Century Gothic"/>
              </a:rPr>
              <a:t>Global population growth rate = </a:t>
            </a:r>
          </a:p>
          <a:p>
            <a:pPr marL="1067232" lvl="2" indent="0">
              <a:buNone/>
            </a:pPr>
            <a:r>
              <a:rPr lang="en-US" altLang="en-US" sz="3200" b="1" dirty="0" smtClean="0">
                <a:cs typeface="Century Gothic"/>
              </a:rPr>
              <a:t>(CBR- </a:t>
            </a:r>
            <a:r>
              <a:rPr lang="en-US" altLang="en-US" sz="3200" b="1" smtClean="0">
                <a:cs typeface="Century Gothic"/>
              </a:rPr>
              <a:t>CDR)/ </a:t>
            </a:r>
            <a:r>
              <a:rPr lang="en-US" altLang="en-US" sz="3200" b="1" dirty="0" smtClean="0">
                <a:cs typeface="Century Gothic"/>
              </a:rPr>
              <a:t>10</a:t>
            </a:r>
            <a:endParaRPr lang="en-US" altLang="en-US" sz="3200" dirty="0" smtClean="0">
              <a:cs typeface="Century Gothic"/>
            </a:endParaRPr>
          </a:p>
          <a:p>
            <a:pPr marL="1250112" lvl="2"/>
            <a:endParaRPr lang="en-US" altLang="en-US" sz="3200" dirty="0" smtClean="0">
              <a:cs typeface="Century Gothic"/>
            </a:endParaRPr>
          </a:p>
          <a:p>
            <a:pPr marL="1250112" lvl="2"/>
            <a:r>
              <a:rPr lang="en-US" altLang="en-US" sz="3200" dirty="0" smtClean="0">
                <a:cs typeface="Century Gothic"/>
              </a:rPr>
              <a:t>National population growth rate = </a:t>
            </a:r>
          </a:p>
          <a:p>
            <a:pPr marL="1067232" lvl="2" indent="0">
              <a:buNone/>
            </a:pPr>
            <a:r>
              <a:rPr lang="en-US" altLang="en-US" sz="3200" b="1" dirty="0" smtClean="0">
                <a:cs typeface="Century Gothic"/>
              </a:rPr>
              <a:t>(CBR+ immigration) – </a:t>
            </a:r>
          </a:p>
          <a:p>
            <a:pPr marL="1067232" lvl="2" indent="0">
              <a:buNone/>
            </a:pPr>
            <a:r>
              <a:rPr lang="en-US" altLang="en-US" sz="3200" b="1" dirty="0" smtClean="0">
                <a:cs typeface="Century Gothic"/>
              </a:rPr>
              <a:t>(CDR + emigration)/ 10</a:t>
            </a:r>
          </a:p>
          <a:p>
            <a:pPr marL="1067232" lvl="2" indent="0">
              <a:buNone/>
            </a:pPr>
            <a:endParaRPr lang="en-US" altLang="en-US" sz="3200" b="1" dirty="0" smtClean="0">
              <a:cs typeface="Century Gothic"/>
            </a:endParaRPr>
          </a:p>
        </p:txBody>
      </p:sp>
      <p:sp>
        <p:nvSpPr>
          <p:cNvPr id="5" name="Rectangle 4"/>
          <p:cNvSpPr/>
          <p:nvPr/>
        </p:nvSpPr>
        <p:spPr>
          <a:xfrm>
            <a:off x="5730052" y="1413063"/>
            <a:ext cx="6096000" cy="3539430"/>
          </a:xfrm>
          <a:prstGeom prst="rect">
            <a:avLst/>
          </a:prstGeom>
        </p:spPr>
        <p:txBody>
          <a:bodyPr wrap="square">
            <a:spAutoFit/>
          </a:bodyPr>
          <a:lstStyle/>
          <a:p>
            <a:pPr marL="1067232" lvl="2" indent="0">
              <a:buNone/>
            </a:pPr>
            <a:r>
              <a:rPr lang="en-US" altLang="en-US" sz="3200" dirty="0" smtClean="0">
                <a:cs typeface="Century Gothic"/>
              </a:rPr>
              <a:t>If we know growth rate of pop.= can calculate the # of years it takes for a population to double</a:t>
            </a:r>
          </a:p>
          <a:p>
            <a:pPr marL="1067232" lvl="2" indent="0">
              <a:buNone/>
            </a:pPr>
            <a:r>
              <a:rPr lang="en-US" altLang="en-US" sz="3200" dirty="0" smtClean="0">
                <a:cs typeface="Century Gothic"/>
              </a:rPr>
              <a:t> </a:t>
            </a:r>
          </a:p>
          <a:p>
            <a:pPr marL="1067232" lvl="2" indent="0">
              <a:buNone/>
            </a:pPr>
            <a:r>
              <a:rPr lang="en-US" altLang="en-US" sz="3200" b="1" dirty="0" smtClean="0">
                <a:cs typeface="Century Gothic"/>
              </a:rPr>
              <a:t>Doubling time (in years)= 70/ growth rate </a:t>
            </a:r>
            <a:endParaRPr lang="en-US" altLang="en-US" sz="3200" b="1" dirty="0">
              <a:cs typeface="Century Gothic"/>
            </a:endParaRPr>
          </a:p>
        </p:txBody>
      </p:sp>
    </p:spTree>
    <p:extLst>
      <p:ext uri="{BB962C8B-B14F-4D97-AF65-F5344CB8AC3E}">
        <p14:creationId xmlns:p14="http://schemas.microsoft.com/office/powerpoint/2010/main" val="194908997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363194"/>
            <a:ext cx="10058400" cy="1371600"/>
          </a:xfrm>
        </p:spPr>
        <p:txBody>
          <a:bodyPr/>
          <a:lstStyle/>
          <a:p>
            <a:r>
              <a:rPr lang="en-US" dirty="0" smtClean="0"/>
              <a:t>#3</a:t>
            </a:r>
            <a:endParaRPr lang="en-US" dirty="0"/>
          </a:p>
        </p:txBody>
      </p:sp>
      <p:sp>
        <p:nvSpPr>
          <p:cNvPr id="3" name="Content Placeholder 2"/>
          <p:cNvSpPr>
            <a:spLocks noGrp="1"/>
          </p:cNvSpPr>
          <p:nvPr>
            <p:ph idx="1"/>
          </p:nvPr>
        </p:nvSpPr>
        <p:spPr>
          <a:xfrm>
            <a:off x="901700" y="1734794"/>
            <a:ext cx="10058400" cy="3931920"/>
          </a:xfrm>
        </p:spPr>
        <p:txBody>
          <a:bodyPr>
            <a:normAutofit fontScale="85000" lnSpcReduction="20000"/>
          </a:bodyPr>
          <a:lstStyle/>
          <a:p>
            <a:r>
              <a:rPr lang="en-US" sz="4200" dirty="0" smtClean="0"/>
              <a:t>Global Population Growth Rate= </a:t>
            </a:r>
          </a:p>
          <a:p>
            <a:pPr>
              <a:buNone/>
            </a:pPr>
            <a:r>
              <a:rPr lang="en-US" sz="4200" u="sng" dirty="0" smtClean="0"/>
              <a:t>[CBR- CDR]</a:t>
            </a:r>
            <a:r>
              <a:rPr lang="en-US" sz="4200" dirty="0" smtClean="0"/>
              <a:t> = </a:t>
            </a:r>
            <a:r>
              <a:rPr lang="en-US" sz="4200" u="sng" dirty="0" smtClean="0"/>
              <a:t>[40 -18]</a:t>
            </a:r>
            <a:r>
              <a:rPr lang="en-US" sz="4200" dirty="0" smtClean="0"/>
              <a:t> = 2.2 percent </a:t>
            </a:r>
            <a:endParaRPr lang="en-US" sz="4200" u="sng" dirty="0" smtClean="0"/>
          </a:p>
          <a:p>
            <a:pPr>
              <a:buNone/>
            </a:pPr>
            <a:r>
              <a:rPr lang="en-US" sz="4200" dirty="0" smtClean="0"/>
              <a:t>	    10			10 </a:t>
            </a:r>
          </a:p>
          <a:p>
            <a:pPr>
              <a:buNone/>
            </a:pPr>
            <a:endParaRPr lang="en-US" sz="4200" dirty="0" smtClean="0"/>
          </a:p>
          <a:p>
            <a:pPr>
              <a:buNone/>
            </a:pPr>
            <a:r>
              <a:rPr lang="en-US" sz="4200" dirty="0" smtClean="0"/>
              <a:t>Doubling Time (in years)=</a:t>
            </a:r>
          </a:p>
          <a:p>
            <a:pPr>
              <a:buNone/>
            </a:pPr>
            <a:r>
              <a:rPr lang="en-US" sz="4200" dirty="0" smtClean="0"/>
              <a:t>		</a:t>
            </a:r>
            <a:r>
              <a:rPr lang="en-US" sz="4200" u="sng" dirty="0" smtClean="0"/>
              <a:t>70</a:t>
            </a:r>
            <a:r>
              <a:rPr lang="en-US" sz="4200" dirty="0" smtClean="0"/>
              <a:t> = About 32 years</a:t>
            </a:r>
            <a:endParaRPr lang="en-US" sz="4200" u="sng" dirty="0" smtClean="0"/>
          </a:p>
          <a:p>
            <a:pPr>
              <a:buNone/>
            </a:pPr>
            <a:r>
              <a:rPr lang="en-US" sz="4200" dirty="0" smtClean="0"/>
              <a:t>		2.2 </a:t>
            </a:r>
          </a:p>
          <a:p>
            <a:pPr>
              <a:buNone/>
            </a:pP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318052"/>
            <a:ext cx="10058400" cy="1371600"/>
          </a:xfrm>
        </p:spPr>
        <p:txBody>
          <a:bodyPr>
            <a:normAutofit fontScale="90000"/>
          </a:bodyPr>
          <a:lstStyle/>
          <a:p>
            <a:r>
              <a:rPr lang="en-US" b="1" dirty="0" smtClean="0">
                <a:solidFill>
                  <a:schemeClr val="tx1"/>
                </a:solidFill>
              </a:rPr>
              <a:t>10/7 </a:t>
            </a:r>
            <a:r>
              <a:rPr lang="en-US" b="1" dirty="0">
                <a:solidFill>
                  <a:schemeClr val="tx1"/>
                </a:solidFill>
              </a:rPr>
              <a:t>Human Population CH </a:t>
            </a:r>
            <a:r>
              <a:rPr lang="en-US" b="1" dirty="0" smtClean="0">
                <a:solidFill>
                  <a:schemeClr val="tx1"/>
                </a:solidFill>
              </a:rPr>
              <a:t>7</a:t>
            </a:r>
            <a:br>
              <a:rPr lang="en-US" b="1" dirty="0" smtClean="0">
                <a:solidFill>
                  <a:schemeClr val="tx1"/>
                </a:solidFill>
              </a:rPr>
            </a:br>
            <a:r>
              <a:rPr lang="en-US" sz="2700" b="1" dirty="0" smtClean="0">
                <a:solidFill>
                  <a:schemeClr val="tx1"/>
                </a:solidFill>
              </a:rPr>
              <a:t>Obj. TSW identify how fertility, family planning, and life expectancy all affect population size and growth, </a:t>
            </a:r>
            <a:endParaRPr lang="en-US" sz="2700" dirty="0"/>
          </a:p>
        </p:txBody>
      </p:sp>
      <p:sp>
        <p:nvSpPr>
          <p:cNvPr id="3" name="Content Placeholder 2"/>
          <p:cNvSpPr>
            <a:spLocks noGrp="1"/>
          </p:cNvSpPr>
          <p:nvPr>
            <p:ph idx="1"/>
          </p:nvPr>
        </p:nvSpPr>
        <p:spPr>
          <a:xfrm>
            <a:off x="584200" y="1925320"/>
            <a:ext cx="4546600" cy="3931920"/>
          </a:xfrm>
        </p:spPr>
        <p:txBody>
          <a:bodyPr>
            <a:noAutofit/>
          </a:bodyPr>
          <a:lstStyle/>
          <a:p>
            <a:r>
              <a:rPr lang="en-US" sz="2400" dirty="0" smtClean="0"/>
              <a:t>1. Explain how total fertility rate (TFR) is measured and what is used to gauge changes in population size?  </a:t>
            </a:r>
          </a:p>
          <a:p>
            <a:r>
              <a:rPr lang="en-US" sz="2400" dirty="0" smtClean="0"/>
              <a:t>2.  Explain what “life expectancy” means and what it is a good predictor of?</a:t>
            </a:r>
          </a:p>
          <a:p>
            <a:r>
              <a:rPr lang="en-US" sz="2400" dirty="0" smtClean="0"/>
              <a:t>3. Why do people produce fewer children as their income increases?</a:t>
            </a:r>
            <a:endParaRPr lang="en-US" sz="2400" dirty="0"/>
          </a:p>
        </p:txBody>
      </p:sp>
    </p:spTree>
    <p:extLst>
      <p:ext uri="{BB962C8B-B14F-4D97-AF65-F5344CB8AC3E}">
        <p14:creationId xmlns:p14="http://schemas.microsoft.com/office/powerpoint/2010/main" val="1102271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1135406"/>
          </a:xfrm>
        </p:spPr>
        <p:txBody>
          <a:bodyPr/>
          <a:lstStyle/>
          <a:p>
            <a:r>
              <a:rPr lang="en-US" dirty="0" smtClean="0"/>
              <a:t>Total Fertility Rate </a:t>
            </a:r>
            <a:endParaRPr lang="en-US" dirty="0"/>
          </a:p>
        </p:txBody>
      </p:sp>
      <p:sp>
        <p:nvSpPr>
          <p:cNvPr id="3" name="Content Placeholder 2"/>
          <p:cNvSpPr>
            <a:spLocks noGrp="1"/>
          </p:cNvSpPr>
          <p:nvPr>
            <p:ph idx="1"/>
          </p:nvPr>
        </p:nvSpPr>
        <p:spPr/>
        <p:txBody>
          <a:bodyPr/>
          <a:lstStyle/>
          <a:p>
            <a:r>
              <a:rPr lang="en-US" dirty="0" smtClean="0"/>
              <a:t>Estimate of the average number of children that each woman in a population will bear throughout her childbearing years</a:t>
            </a:r>
          </a:p>
          <a:p>
            <a:r>
              <a:rPr lang="en-US" dirty="0" smtClean="0"/>
              <a:t>Measure of births per woman</a:t>
            </a:r>
          </a:p>
          <a:p>
            <a:pPr lvl="1"/>
            <a:r>
              <a:rPr lang="en-US" dirty="0" smtClean="0"/>
              <a:t>EX) US is just over 2 children </a:t>
            </a:r>
          </a:p>
          <a:p>
            <a:r>
              <a:rPr lang="en-US" dirty="0" smtClean="0"/>
              <a:t>Replacement-Level Fertility</a:t>
            </a:r>
          </a:p>
          <a:p>
            <a:r>
              <a:rPr lang="en-US" dirty="0" smtClean="0"/>
              <a:t>The </a:t>
            </a:r>
          </a:p>
        </p:txBody>
      </p:sp>
    </p:spTree>
    <p:extLst>
      <p:ext uri="{BB962C8B-B14F-4D97-AF65-F5344CB8AC3E}">
        <p14:creationId xmlns:p14="http://schemas.microsoft.com/office/powerpoint/2010/main" val="1293718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Expectancy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64252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Planning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64385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Fertility</a:t>
            </a:r>
            <a:endParaRPr lang="en-US" dirty="0"/>
          </a:p>
        </p:txBody>
      </p:sp>
      <p:sp>
        <p:nvSpPr>
          <p:cNvPr id="3" name="Content Placeholder 2"/>
          <p:cNvSpPr>
            <a:spLocks noGrp="1"/>
          </p:cNvSpPr>
          <p:nvPr>
            <p:ph idx="1"/>
          </p:nvPr>
        </p:nvSpPr>
        <p:spPr/>
        <p:txBody>
          <a:bodyPr/>
          <a:lstStyle/>
          <a:p>
            <a:r>
              <a:rPr lang="en-US" dirty="0" smtClean="0"/>
              <a:t>TFR= Estimate of the average number of children that each woman in a population will bear </a:t>
            </a:r>
            <a:endParaRPr lang="en-US" dirty="0"/>
          </a:p>
        </p:txBody>
      </p:sp>
    </p:spTree>
    <p:extLst>
      <p:ext uri="{BB962C8B-B14F-4D97-AF65-F5344CB8AC3E}">
        <p14:creationId xmlns:p14="http://schemas.microsoft.com/office/powerpoint/2010/main" val="7033353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283335"/>
            <a:ext cx="10058400" cy="1371600"/>
          </a:xfrm>
        </p:spPr>
        <p:txBody>
          <a:bodyPr>
            <a:normAutofit fontScale="90000"/>
          </a:bodyPr>
          <a:lstStyle/>
          <a:p>
            <a:r>
              <a:rPr lang="en-US" b="1" dirty="0" smtClean="0">
                <a:solidFill>
                  <a:schemeClr val="tx1"/>
                </a:solidFill>
              </a:rPr>
              <a:t>10/8 </a:t>
            </a:r>
            <a:r>
              <a:rPr lang="en-US" b="1" dirty="0">
                <a:solidFill>
                  <a:schemeClr val="tx1"/>
                </a:solidFill>
              </a:rPr>
              <a:t>Human Population CH </a:t>
            </a:r>
            <a:r>
              <a:rPr lang="en-US" b="1" dirty="0" smtClean="0">
                <a:solidFill>
                  <a:schemeClr val="tx1"/>
                </a:solidFill>
              </a:rPr>
              <a:t>7</a:t>
            </a:r>
            <a:br>
              <a:rPr lang="en-US" b="1" dirty="0" smtClean="0">
                <a:solidFill>
                  <a:schemeClr val="tx1"/>
                </a:solidFill>
              </a:rPr>
            </a:br>
            <a:r>
              <a:rPr lang="en-US" sz="2400" b="1" dirty="0" smtClean="0">
                <a:solidFill>
                  <a:schemeClr val="tx1"/>
                </a:solidFill>
              </a:rPr>
              <a:t>Obj. TSW identify how ecological footprints are measured and the parts of the IPAT equation, pg. 72</a:t>
            </a:r>
            <a:endParaRPr lang="en-US" dirty="0"/>
          </a:p>
        </p:txBody>
      </p:sp>
      <p:sp>
        <p:nvSpPr>
          <p:cNvPr id="3" name="Content Placeholder 2"/>
          <p:cNvSpPr>
            <a:spLocks noGrp="1"/>
          </p:cNvSpPr>
          <p:nvPr>
            <p:ph idx="1"/>
          </p:nvPr>
        </p:nvSpPr>
        <p:spPr>
          <a:xfrm>
            <a:off x="1066800" y="1768268"/>
            <a:ext cx="4333875" cy="3931920"/>
          </a:xfrm>
        </p:spPr>
        <p:txBody>
          <a:bodyPr>
            <a:normAutofit/>
          </a:bodyPr>
          <a:lstStyle/>
          <a:p>
            <a:r>
              <a:rPr lang="en-US" sz="2800" dirty="0" smtClean="0"/>
              <a:t>1. Explain per capita ecological footprint. How do China’s, the US’s, &amp; Haiti ecological </a:t>
            </a:r>
            <a:r>
              <a:rPr lang="en-US" sz="2800" dirty="0"/>
              <a:t>f</a:t>
            </a:r>
            <a:r>
              <a:rPr lang="en-US" sz="2800" dirty="0" smtClean="0"/>
              <a:t>ootprint compare? </a:t>
            </a:r>
          </a:p>
          <a:p>
            <a:r>
              <a:rPr lang="en-US" sz="2800" dirty="0" smtClean="0"/>
              <a:t>2. What is the IPAT equation?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6943" y="2024232"/>
            <a:ext cx="5456618" cy="3419993"/>
          </a:xfrm>
          <a:prstGeom prst="rect">
            <a:avLst/>
          </a:prstGeom>
        </p:spPr>
      </p:pic>
    </p:spTree>
    <p:extLst>
      <p:ext uri="{BB962C8B-B14F-4D97-AF65-F5344CB8AC3E}">
        <p14:creationId xmlns:p14="http://schemas.microsoft.com/office/powerpoint/2010/main" val="2899101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8978" y="0"/>
            <a:ext cx="37024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56991" y="1225034"/>
            <a:ext cx="2427509" cy="1938992"/>
          </a:xfrm>
          <a:prstGeom prst="rect">
            <a:avLst/>
          </a:prstGeom>
        </p:spPr>
        <p:txBody>
          <a:bodyPr wrap="square">
            <a:spAutoFit/>
          </a:bodyPr>
          <a:lstStyle/>
          <a:p>
            <a:r>
              <a:rPr lang="en-US" sz="3000" b="1" dirty="0"/>
              <a:t>How Populations are distributed.</a:t>
            </a:r>
          </a:p>
        </p:txBody>
      </p:sp>
    </p:spTree>
    <p:extLst>
      <p:ext uri="{BB962C8B-B14F-4D97-AF65-F5344CB8AC3E}">
        <p14:creationId xmlns:p14="http://schemas.microsoft.com/office/powerpoint/2010/main" val="235655537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a:xfrm>
            <a:off x="3228338" y="-162132"/>
            <a:ext cx="7358063" cy="1714500"/>
          </a:xfrm>
        </p:spPr>
        <p:txBody>
          <a:bodyPr>
            <a:normAutofit/>
          </a:bodyPr>
          <a:lstStyle/>
          <a:p>
            <a:pPr eaLnBrk="1" hangingPunct="1"/>
            <a:r>
              <a:rPr lang="en-US" altLang="en-US" sz="4000" b="1" dirty="0"/>
              <a:t>Ecological Footprints</a:t>
            </a:r>
          </a:p>
        </p:txBody>
      </p:sp>
      <p:sp>
        <p:nvSpPr>
          <p:cNvPr id="43011" name="Rectangle 2"/>
          <p:cNvSpPr>
            <a:spLocks noGrp="1" noChangeArrowheads="1"/>
          </p:cNvSpPr>
          <p:nvPr>
            <p:ph type="body" idx="1"/>
          </p:nvPr>
        </p:nvSpPr>
        <p:spPr>
          <a:xfrm>
            <a:off x="0" y="1149877"/>
            <a:ext cx="8358188" cy="1607344"/>
          </a:xfrm>
        </p:spPr>
        <p:txBody>
          <a:bodyPr/>
          <a:lstStyle/>
          <a:p>
            <a:pPr marL="625056"/>
            <a:r>
              <a:rPr lang="en-US" altLang="en-US" sz="3200" b="1" dirty="0">
                <a:latin typeface="+mj-lt"/>
              </a:rPr>
              <a:t>Affluence </a:t>
            </a:r>
            <a:r>
              <a:rPr lang="en-US" altLang="en-US" sz="3200" dirty="0">
                <a:latin typeface="+mj-lt"/>
              </a:rPr>
              <a:t>- having a lot of wealth such as money, goods, or property.</a:t>
            </a:r>
          </a:p>
          <a:p>
            <a:pPr marL="625056"/>
            <a:endParaRPr lang="en-US" altLang="en-US" sz="2812" dirty="0">
              <a:latin typeface="Book Antiqua" panose="02040602050305030304" pitchFamily="18" charset="0"/>
            </a:endParaRPr>
          </a:p>
        </p:txBody>
      </p:sp>
      <p:pic>
        <p:nvPicPr>
          <p:cNvPr id="430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6790" y="2338370"/>
            <a:ext cx="5920383" cy="405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70846" y="2433876"/>
            <a:ext cx="4845098" cy="2062103"/>
          </a:xfrm>
          <a:prstGeom prst="rect">
            <a:avLst/>
          </a:prstGeom>
        </p:spPr>
        <p:txBody>
          <a:bodyPr wrap="square">
            <a:spAutoFit/>
          </a:bodyPr>
          <a:lstStyle/>
          <a:p>
            <a:pPr marL="457200" indent="-457200">
              <a:buFont typeface="Arial" panose="020B0604020202020204" pitchFamily="34" charset="0"/>
              <a:buChar char="•"/>
            </a:pPr>
            <a:r>
              <a:rPr lang="en-US" sz="3200" dirty="0"/>
              <a:t>Provides a way to measure the effect of affluence on the planet</a:t>
            </a:r>
          </a:p>
        </p:txBody>
      </p:sp>
    </p:spTree>
    <p:extLst>
      <p:ext uri="{BB962C8B-B14F-4D97-AF65-F5344CB8AC3E}">
        <p14:creationId xmlns:p14="http://schemas.microsoft.com/office/powerpoint/2010/main" val="350992591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826" y="397895"/>
            <a:ext cx="10058400" cy="1371600"/>
          </a:xfrm>
        </p:spPr>
        <p:txBody>
          <a:bodyPr/>
          <a:lstStyle/>
          <a:p>
            <a:r>
              <a:rPr lang="en-US" dirty="0" smtClean="0"/>
              <a:t>Ecological Footprint</a:t>
            </a:r>
            <a:endParaRPr lang="en-US" dirty="0"/>
          </a:p>
        </p:txBody>
      </p:sp>
      <p:sp>
        <p:nvSpPr>
          <p:cNvPr id="3" name="Content Placeholder 2"/>
          <p:cNvSpPr>
            <a:spLocks noGrp="1"/>
          </p:cNvSpPr>
          <p:nvPr>
            <p:ph idx="1"/>
          </p:nvPr>
        </p:nvSpPr>
        <p:spPr>
          <a:xfrm>
            <a:off x="319826" y="1769495"/>
            <a:ext cx="6415826" cy="4369802"/>
          </a:xfrm>
        </p:spPr>
        <p:txBody>
          <a:bodyPr>
            <a:normAutofit/>
          </a:bodyPr>
          <a:lstStyle/>
          <a:p>
            <a:r>
              <a:rPr lang="en-US" sz="2800" dirty="0" smtClean="0"/>
              <a:t>One person in a developed country can have a greater impact than two or more people in a developing country</a:t>
            </a:r>
          </a:p>
          <a:p>
            <a:r>
              <a:rPr lang="en-US" sz="2800" dirty="0" smtClean="0"/>
              <a:t>EX) Person living in US has more than 5X the environmental impact of a person living in China</a:t>
            </a:r>
          </a:p>
          <a:p>
            <a:pPr lvl="1"/>
            <a:r>
              <a:rPr lang="en-US" sz="2600" dirty="0" smtClean="0"/>
              <a:t>18X that of a person living in Haiti </a:t>
            </a:r>
          </a:p>
          <a:p>
            <a:endParaRPr lang="en-US" dirty="0"/>
          </a:p>
        </p:txBody>
      </p:sp>
      <p:sp>
        <p:nvSpPr>
          <p:cNvPr id="4" name="Rectangle 3"/>
          <p:cNvSpPr/>
          <p:nvPr/>
        </p:nvSpPr>
        <p:spPr>
          <a:xfrm>
            <a:off x="6735652" y="1769495"/>
            <a:ext cx="4610635" cy="3385542"/>
          </a:xfrm>
          <a:prstGeom prst="rect">
            <a:avLst/>
          </a:prstGeom>
        </p:spPr>
        <p:txBody>
          <a:bodyPr wrap="square">
            <a:spAutoFit/>
          </a:bodyPr>
          <a:lstStyle/>
          <a:p>
            <a:pPr marL="285750" indent="-285750">
              <a:buFont typeface="Arial" panose="020B0604020202020204" pitchFamily="34" charset="0"/>
              <a:buChar char="•"/>
            </a:pPr>
            <a:r>
              <a:rPr lang="en-US" sz="2800" dirty="0"/>
              <a:t>World average= 6.7 </a:t>
            </a:r>
            <a:r>
              <a:rPr lang="en-US" sz="2800" dirty="0" smtClean="0"/>
              <a:t>acres per </a:t>
            </a:r>
            <a:r>
              <a:rPr lang="en-US" sz="2800" dirty="0"/>
              <a:t>capita</a:t>
            </a:r>
          </a:p>
          <a:p>
            <a:pPr marL="285750" indent="-285750">
              <a:buFont typeface="Arial" panose="020B0604020202020204" pitchFamily="34" charset="0"/>
              <a:buChar char="•"/>
            </a:pPr>
            <a:r>
              <a:rPr lang="en-US" sz="2800" dirty="0"/>
              <a:t>US= 22 acres per capita</a:t>
            </a:r>
          </a:p>
          <a:p>
            <a:pPr marL="285750" indent="-285750">
              <a:buFont typeface="Arial" panose="020B0604020202020204" pitchFamily="34" charset="0"/>
              <a:buChar char="•"/>
            </a:pPr>
            <a:r>
              <a:rPr lang="en-US" sz="2800" dirty="0"/>
              <a:t>China= 4.5 acres per capita</a:t>
            </a:r>
          </a:p>
          <a:p>
            <a:pPr marL="285750" indent="-285750">
              <a:buFont typeface="Arial" panose="020B0604020202020204" pitchFamily="34" charset="0"/>
              <a:buChar char="•"/>
            </a:pPr>
            <a:r>
              <a:rPr lang="en-US" sz="2800" dirty="0"/>
              <a:t>Haiti= 1.2 acres per capita </a:t>
            </a:r>
            <a:endParaRPr lang="en-US" sz="2800"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64372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523" y="771383"/>
            <a:ext cx="10781763" cy="1371600"/>
          </a:xfrm>
        </p:spPr>
        <p:txBody>
          <a:bodyPr>
            <a:normAutofit fontScale="90000"/>
          </a:bodyPr>
          <a:lstStyle/>
          <a:p>
            <a:r>
              <a:rPr lang="en-US" b="1" dirty="0" smtClean="0"/>
              <a:t>IPAT </a:t>
            </a:r>
            <a:br>
              <a:rPr lang="en-US" b="1" dirty="0" smtClean="0"/>
            </a:br>
            <a:r>
              <a:rPr lang="en-US" sz="4000" dirty="0" smtClean="0"/>
              <a:t>Impact</a:t>
            </a:r>
            <a:r>
              <a:rPr lang="en-US" sz="4000" dirty="0"/>
              <a:t>= Population X Affluence X Technology </a:t>
            </a:r>
            <a:r>
              <a:rPr lang="en-US" dirty="0"/>
              <a:t/>
            </a:r>
            <a:br>
              <a:rPr lang="en-US" dirty="0"/>
            </a:br>
            <a:endParaRPr lang="en-US" b="1" dirty="0"/>
          </a:p>
        </p:txBody>
      </p:sp>
      <p:sp>
        <p:nvSpPr>
          <p:cNvPr id="3" name="Content Placeholder 2"/>
          <p:cNvSpPr>
            <a:spLocks noGrp="1"/>
          </p:cNvSpPr>
          <p:nvPr>
            <p:ph idx="1"/>
          </p:nvPr>
        </p:nvSpPr>
        <p:spPr>
          <a:xfrm>
            <a:off x="744827" y="2309183"/>
            <a:ext cx="10421154" cy="3931920"/>
          </a:xfrm>
        </p:spPr>
        <p:txBody>
          <a:bodyPr>
            <a:normAutofit/>
          </a:bodyPr>
          <a:lstStyle/>
          <a:p>
            <a:r>
              <a:rPr lang="en-US" sz="2800" dirty="0"/>
              <a:t>Hard to quantify the total environmental impact of the world:</a:t>
            </a:r>
          </a:p>
          <a:p>
            <a:pPr lvl="1"/>
            <a:r>
              <a:rPr lang="en-US" sz="2600" dirty="0"/>
              <a:t>Some people live “green” or unintentionally (poverty)</a:t>
            </a:r>
          </a:p>
          <a:p>
            <a:pPr lvl="1"/>
            <a:r>
              <a:rPr lang="en-US" sz="2600" dirty="0"/>
              <a:t>Some people consume large amounts of resources</a:t>
            </a:r>
          </a:p>
          <a:p>
            <a:r>
              <a:rPr lang="en-US" sz="2800" dirty="0" smtClean="0"/>
              <a:t>Estimates the impact of human lifestyles on Earth</a:t>
            </a:r>
          </a:p>
          <a:p>
            <a:r>
              <a:rPr lang="en-US" sz="2800" dirty="0" smtClean="0"/>
              <a:t>Representation of the three major factors that influence environmental impact </a:t>
            </a:r>
          </a:p>
          <a:p>
            <a:endParaRPr lang="en-US" dirty="0" smtClean="0"/>
          </a:p>
          <a:p>
            <a:endParaRPr lang="en-US" dirty="0"/>
          </a:p>
        </p:txBody>
      </p:sp>
    </p:spTree>
    <p:extLst>
      <p:ext uri="{BB962C8B-B14F-4D97-AF65-F5344CB8AC3E}">
        <p14:creationId xmlns:p14="http://schemas.microsoft.com/office/powerpoint/2010/main" val="3764990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187414"/>
            <a:ext cx="10058400" cy="1371600"/>
          </a:xfrm>
        </p:spPr>
        <p:txBody>
          <a:bodyPr>
            <a:noAutofit/>
          </a:bodyPr>
          <a:lstStyle/>
          <a:p>
            <a:r>
              <a:rPr lang="en-US" sz="3600" b="1" dirty="0" smtClean="0"/>
              <a:t>10/9 Population Review, CH 6 &amp; 7</a:t>
            </a:r>
            <a:endParaRPr lang="en-US" sz="3600" b="1" dirty="0"/>
          </a:p>
        </p:txBody>
      </p:sp>
      <p:sp>
        <p:nvSpPr>
          <p:cNvPr id="3" name="Content Placeholder 2"/>
          <p:cNvSpPr>
            <a:spLocks noGrp="1"/>
          </p:cNvSpPr>
          <p:nvPr>
            <p:ph idx="1"/>
          </p:nvPr>
        </p:nvSpPr>
        <p:spPr>
          <a:xfrm>
            <a:off x="239614" y="1559014"/>
            <a:ext cx="5613400" cy="5579170"/>
          </a:xfrm>
        </p:spPr>
        <p:txBody>
          <a:bodyPr>
            <a:noAutofit/>
          </a:bodyPr>
          <a:lstStyle/>
          <a:p>
            <a:pPr marL="513439" indent="-513439">
              <a:buFont typeface="Gill Sans" charset="0"/>
              <a:buAutoNum type="arabicPeriod"/>
            </a:pPr>
            <a:r>
              <a:rPr lang="en-US" altLang="en-US" sz="2400" dirty="0">
                <a:solidFill>
                  <a:schemeClr val="accent2">
                    <a:lumMod val="75000"/>
                  </a:schemeClr>
                </a:solidFill>
              </a:rPr>
              <a:t>Compare and Contrast a K- selected species and a r-selected </a:t>
            </a:r>
            <a:r>
              <a:rPr lang="en-US" altLang="en-US" sz="2400" dirty="0" smtClean="0">
                <a:solidFill>
                  <a:schemeClr val="accent2">
                    <a:lumMod val="75000"/>
                  </a:schemeClr>
                </a:solidFill>
              </a:rPr>
              <a:t>species</a:t>
            </a:r>
          </a:p>
          <a:p>
            <a:pPr marL="513439" indent="-513439">
              <a:buFont typeface="Gill Sans" charset="0"/>
              <a:buAutoNum type="arabicPeriod"/>
            </a:pPr>
            <a:r>
              <a:rPr lang="en-US" altLang="en-US" sz="2400" dirty="0" smtClean="0">
                <a:solidFill>
                  <a:schemeClr val="accent2">
                    <a:lumMod val="75000"/>
                  </a:schemeClr>
                </a:solidFill>
              </a:rPr>
              <a:t>Explain the different survivorship curves. </a:t>
            </a:r>
          </a:p>
          <a:p>
            <a:pPr marL="513439" indent="-513439">
              <a:buFont typeface="Gill Sans" charset="0"/>
              <a:buAutoNum type="arabicPeriod"/>
            </a:pPr>
            <a:r>
              <a:rPr lang="en-US" altLang="en-US" sz="2400" dirty="0" smtClean="0">
                <a:solidFill>
                  <a:schemeClr val="accent2">
                    <a:lumMod val="75000"/>
                  </a:schemeClr>
                </a:solidFill>
              </a:rPr>
              <a:t>Explain the following countries population based on the age structures:</a:t>
            </a:r>
          </a:p>
          <a:p>
            <a:pPr marL="274320" lvl="1" indent="0">
              <a:buNone/>
            </a:pPr>
            <a:r>
              <a:rPr lang="en-US" altLang="en-US" sz="2400" dirty="0" smtClean="0">
                <a:solidFill>
                  <a:schemeClr val="accent2">
                    <a:lumMod val="75000"/>
                  </a:schemeClr>
                </a:solidFill>
              </a:rPr>
              <a:t>(a) India (b) US (c) Germany       (d) China </a:t>
            </a:r>
          </a:p>
          <a:p>
            <a:pPr marL="513439" indent="-513439">
              <a:buFont typeface="Gill Sans" charset="0"/>
              <a:buAutoNum type="arabicPeriod"/>
            </a:pPr>
            <a:endParaRPr lang="en-US" altLang="en-US" dirty="0">
              <a:solidFill>
                <a:schemeClr val="accent2">
                  <a:lumMod val="75000"/>
                </a:schemeClr>
              </a:solidFill>
            </a:endParaRPr>
          </a:p>
        </p:txBody>
      </p:sp>
      <p:pic>
        <p:nvPicPr>
          <p:cNvPr id="5" name="Content Placeholder 6"/>
          <p:cNvPicPr>
            <a:picLocks noChangeAspect="1" noChangeArrowheads="1"/>
          </p:cNvPicPr>
          <p:nvPr/>
        </p:nvPicPr>
        <p:blipFill>
          <a:blip r:embed="rId2"/>
          <a:srcRect/>
          <a:stretch>
            <a:fillRect/>
          </a:stretch>
        </p:blipFill>
        <p:spPr>
          <a:xfrm>
            <a:off x="5853014" y="1424642"/>
            <a:ext cx="5856386" cy="451842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301" y="642594"/>
            <a:ext cx="10058400" cy="1371600"/>
          </a:xfrm>
        </p:spPr>
        <p:txBody>
          <a:bodyPr/>
          <a:lstStyle/>
          <a:p>
            <a:r>
              <a:rPr lang="en-US" b="1" dirty="0" smtClean="0">
                <a:solidFill>
                  <a:schemeClr val="accent2">
                    <a:lumMod val="75000"/>
                  </a:schemeClr>
                </a:solidFill>
              </a:rPr>
              <a:t>K- selected vs. r-selected</a:t>
            </a:r>
            <a:endParaRPr lang="en-US" b="1" dirty="0">
              <a:solidFill>
                <a:schemeClr val="accent2">
                  <a:lumMod val="75000"/>
                </a:schemeClr>
              </a:solidFill>
            </a:endParaRPr>
          </a:p>
        </p:txBody>
      </p:sp>
      <p:pic>
        <p:nvPicPr>
          <p:cNvPr id="4"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2014194"/>
            <a:ext cx="3369911"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501" y="2014194"/>
            <a:ext cx="4055423" cy="4055423"/>
          </a:xfrm>
          <a:prstGeom prst="rect">
            <a:avLst/>
          </a:prstGeom>
        </p:spPr>
      </p:pic>
    </p:spTree>
    <p:extLst>
      <p:ext uri="{BB962C8B-B14F-4D97-AF65-F5344CB8AC3E}">
        <p14:creationId xmlns:p14="http://schemas.microsoft.com/office/powerpoint/2010/main" val="3504000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894608" y="151063"/>
            <a:ext cx="9144000" cy="1312664"/>
          </a:xfrm>
        </p:spPr>
        <p:txBody>
          <a:bodyPr/>
          <a:lstStyle/>
          <a:p>
            <a:pPr eaLnBrk="1" hangingPunct="1"/>
            <a:r>
              <a:rPr lang="en-US" altLang="en-US" sz="3375" b="1" dirty="0">
                <a:solidFill>
                  <a:schemeClr val="accent2">
                    <a:lumMod val="75000"/>
                  </a:schemeClr>
                </a:solidFill>
              </a:rPr>
              <a:t>Reproductive Strategies</a:t>
            </a:r>
          </a:p>
        </p:txBody>
      </p:sp>
      <p:sp>
        <p:nvSpPr>
          <p:cNvPr id="24578" name="Rectangle 2"/>
          <p:cNvSpPr>
            <a:spLocks noGrp="1" noChangeArrowheads="1"/>
          </p:cNvSpPr>
          <p:nvPr>
            <p:ph type="body" idx="1"/>
          </p:nvPr>
        </p:nvSpPr>
        <p:spPr>
          <a:xfrm>
            <a:off x="1512125" y="1198063"/>
            <a:ext cx="8786813" cy="3205758"/>
          </a:xfrm>
        </p:spPr>
        <p:txBody>
          <a:bodyPr>
            <a:noAutofit/>
          </a:bodyPr>
          <a:lstStyle/>
          <a:p>
            <a:pPr marL="625056">
              <a:defRPr/>
            </a:pPr>
            <a:r>
              <a:rPr lang="en-US" sz="3200" b="1" dirty="0">
                <a:solidFill>
                  <a:schemeClr val="accent2">
                    <a:lumMod val="75000"/>
                  </a:schemeClr>
                </a:solidFill>
                <a:latin typeface="+mj-lt"/>
              </a:rPr>
              <a:t>K-selected species-  </a:t>
            </a:r>
            <a:r>
              <a:rPr lang="en-US" sz="3200" dirty="0">
                <a:solidFill>
                  <a:schemeClr val="accent2">
                    <a:lumMod val="75000"/>
                  </a:schemeClr>
                </a:solidFill>
                <a:latin typeface="+mj-lt"/>
              </a:rPr>
              <a:t>the population of a species that grows slowly until it reaches the carrying capacity.  </a:t>
            </a:r>
            <a:endParaRPr lang="en-US" sz="3200" dirty="0" smtClean="0">
              <a:solidFill>
                <a:schemeClr val="accent2">
                  <a:lumMod val="75000"/>
                </a:schemeClr>
              </a:solidFill>
              <a:latin typeface="+mj-lt"/>
            </a:endParaRPr>
          </a:p>
          <a:p>
            <a:pPr marL="442176" indent="0">
              <a:buNone/>
              <a:defRPr/>
            </a:pPr>
            <a:r>
              <a:rPr lang="en-US" sz="3200" dirty="0" smtClean="0">
                <a:solidFill>
                  <a:schemeClr val="accent2">
                    <a:lumMod val="75000"/>
                  </a:schemeClr>
                </a:solidFill>
                <a:latin typeface="+mj-lt"/>
              </a:rPr>
              <a:t>Ex</a:t>
            </a:r>
            <a:r>
              <a:rPr lang="en-US" sz="3200" dirty="0">
                <a:solidFill>
                  <a:schemeClr val="accent2">
                    <a:lumMod val="75000"/>
                  </a:schemeClr>
                </a:solidFill>
                <a:latin typeface="+mj-lt"/>
              </a:rPr>
              <a:t>.  elephants, whales, and humans*.</a:t>
            </a:r>
          </a:p>
          <a:p>
            <a:pPr marL="625056">
              <a:defRPr/>
            </a:pPr>
            <a:r>
              <a:rPr lang="en-US" sz="3200" b="1" dirty="0">
                <a:solidFill>
                  <a:schemeClr val="accent2">
                    <a:lumMod val="75000"/>
                  </a:schemeClr>
                </a:solidFill>
                <a:latin typeface="+mj-lt"/>
              </a:rPr>
              <a:t>R-selected species-  </a:t>
            </a:r>
            <a:r>
              <a:rPr lang="en-US" sz="3200" dirty="0">
                <a:solidFill>
                  <a:schemeClr val="accent2">
                    <a:lumMod val="75000"/>
                  </a:schemeClr>
                </a:solidFill>
                <a:latin typeface="+mj-lt"/>
              </a:rPr>
              <a:t>the population of a species that grows quickly and is often followed by overshoots and die-offs.  </a:t>
            </a:r>
            <a:endParaRPr lang="en-US" sz="3200" dirty="0" smtClean="0">
              <a:solidFill>
                <a:schemeClr val="accent2">
                  <a:lumMod val="75000"/>
                </a:schemeClr>
              </a:solidFill>
              <a:latin typeface="+mj-lt"/>
            </a:endParaRPr>
          </a:p>
          <a:p>
            <a:pPr marL="442176" indent="0">
              <a:buNone/>
              <a:defRPr/>
            </a:pPr>
            <a:r>
              <a:rPr lang="en-US" sz="3200" dirty="0" smtClean="0">
                <a:solidFill>
                  <a:schemeClr val="accent2">
                    <a:lumMod val="75000"/>
                  </a:schemeClr>
                </a:solidFill>
                <a:latin typeface="+mj-lt"/>
              </a:rPr>
              <a:t>Ex</a:t>
            </a:r>
            <a:r>
              <a:rPr lang="en-US" sz="3200" dirty="0">
                <a:solidFill>
                  <a:schemeClr val="accent2">
                    <a:lumMod val="75000"/>
                  </a:schemeClr>
                </a:solidFill>
                <a:latin typeface="+mj-lt"/>
              </a:rPr>
              <a:t>.  mosquitoes and </a:t>
            </a:r>
            <a:r>
              <a:rPr lang="en-US" sz="3200" dirty="0" smtClean="0">
                <a:solidFill>
                  <a:schemeClr val="accent2">
                    <a:lumMod val="75000"/>
                  </a:schemeClr>
                </a:solidFill>
                <a:latin typeface="+mj-lt"/>
              </a:rPr>
              <a:t>dandelions</a:t>
            </a:r>
            <a:endParaRPr lang="en-US" sz="3200" dirty="0">
              <a:solidFill>
                <a:schemeClr val="accent2">
                  <a:lumMod val="75000"/>
                </a:schemeClr>
              </a:solidFill>
              <a:latin typeface="+mj-lt"/>
            </a:endParaRPr>
          </a:p>
        </p:txBody>
      </p:sp>
    </p:spTree>
    <p:extLst>
      <p:ext uri="{BB962C8B-B14F-4D97-AF65-F5344CB8AC3E}">
        <p14:creationId xmlns:p14="http://schemas.microsoft.com/office/powerpoint/2010/main" val="35575176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550224" y="120550"/>
            <a:ext cx="9144000" cy="1125141"/>
          </a:xfrm>
        </p:spPr>
        <p:txBody>
          <a:bodyPr/>
          <a:lstStyle/>
          <a:p>
            <a:pPr eaLnBrk="1" hangingPunct="1"/>
            <a:r>
              <a:rPr lang="en-US" altLang="en-US" sz="3375" b="1" dirty="0">
                <a:solidFill>
                  <a:schemeClr val="accent2">
                    <a:lumMod val="75000"/>
                  </a:schemeClr>
                </a:solidFill>
              </a:rPr>
              <a:t>Logistic Growth Model</a:t>
            </a:r>
          </a:p>
        </p:txBody>
      </p:sp>
      <p:sp>
        <p:nvSpPr>
          <p:cNvPr id="28675" name="Rectangle 2"/>
          <p:cNvSpPr>
            <a:spLocks noGrp="1" noChangeArrowheads="1"/>
          </p:cNvSpPr>
          <p:nvPr>
            <p:ph type="body" idx="1"/>
          </p:nvPr>
        </p:nvSpPr>
        <p:spPr>
          <a:xfrm>
            <a:off x="550224" y="1047533"/>
            <a:ext cx="5536405" cy="4795127"/>
          </a:xfrm>
        </p:spPr>
        <p:txBody>
          <a:bodyPr>
            <a:noAutofit/>
          </a:bodyPr>
          <a:lstStyle/>
          <a:p>
            <a:pPr marL="625056"/>
            <a:r>
              <a:rPr lang="en-US" altLang="en-US" sz="2400" dirty="0" smtClean="0">
                <a:solidFill>
                  <a:schemeClr val="accent2">
                    <a:lumMod val="75000"/>
                  </a:schemeClr>
                </a:solidFill>
                <a:latin typeface="+mj-lt"/>
              </a:rPr>
              <a:t>Population </a:t>
            </a:r>
            <a:r>
              <a:rPr lang="en-US" altLang="en-US" sz="2400" dirty="0">
                <a:solidFill>
                  <a:schemeClr val="accent2">
                    <a:lumMod val="75000"/>
                  </a:schemeClr>
                </a:solidFill>
                <a:latin typeface="+mj-lt"/>
              </a:rPr>
              <a:t>whose growth is initially exponential, but slows as the population approaches the carrying capacity.</a:t>
            </a:r>
          </a:p>
          <a:p>
            <a:pPr marL="625056"/>
            <a:r>
              <a:rPr lang="en-US" altLang="en-US" sz="2400" dirty="0">
                <a:solidFill>
                  <a:schemeClr val="accent2">
                    <a:lumMod val="75000"/>
                  </a:schemeClr>
                </a:solidFill>
                <a:latin typeface="+mj-lt"/>
              </a:rPr>
              <a:t>S-shaped curve- when graphed the logistic growth model produces an “S”.</a:t>
            </a:r>
          </a:p>
          <a:p>
            <a:pPr marL="625056"/>
            <a:r>
              <a:rPr lang="en-US" altLang="en-US" sz="2400" dirty="0">
                <a:solidFill>
                  <a:schemeClr val="accent2">
                    <a:lumMod val="75000"/>
                  </a:schemeClr>
                </a:solidFill>
                <a:latin typeface="+mj-lt"/>
              </a:rPr>
              <a:t>Usually “K” selected species.</a:t>
            </a:r>
          </a:p>
        </p:txBody>
      </p:sp>
      <p:pic>
        <p:nvPicPr>
          <p:cNvPr id="2867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1658" y="1245691"/>
            <a:ext cx="3607594" cy="420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93447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2411" y="396478"/>
            <a:ext cx="10058400" cy="1371600"/>
          </a:xfrm>
        </p:spPr>
        <p:txBody>
          <a:bodyPr/>
          <a:lstStyle/>
          <a:p>
            <a:pPr eaLnBrk="1" hangingPunct="1"/>
            <a:r>
              <a:rPr lang="en-US" altLang="en-US" sz="4219" dirty="0">
                <a:solidFill>
                  <a:schemeClr val="accent2">
                    <a:lumMod val="75000"/>
                  </a:schemeClr>
                </a:solidFill>
              </a:rPr>
              <a:t>Growth and decline of Reindeer population</a:t>
            </a:r>
          </a:p>
        </p:txBody>
      </p:sp>
      <p:pic>
        <p:nvPicPr>
          <p:cNvPr id="29699" name="Picture 2" descr="figure_06_0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34345" y="1776147"/>
            <a:ext cx="6000750" cy="3844230"/>
          </a:xfrm>
          <a:noFill/>
        </p:spPr>
      </p:pic>
      <p:sp>
        <p:nvSpPr>
          <p:cNvPr id="5" name="TextBox 4"/>
          <p:cNvSpPr txBox="1"/>
          <p:nvPr/>
        </p:nvSpPr>
        <p:spPr>
          <a:xfrm>
            <a:off x="7433954" y="1768078"/>
            <a:ext cx="3662056" cy="3046988"/>
          </a:xfrm>
          <a:prstGeom prst="rect">
            <a:avLst/>
          </a:prstGeom>
          <a:noFill/>
        </p:spPr>
        <p:txBody>
          <a:bodyPr wrap="square">
            <a:spAutoFit/>
          </a:bodyPr>
          <a:lstStyle/>
          <a:p>
            <a:pPr>
              <a:defRPr/>
            </a:pPr>
            <a:r>
              <a:rPr lang="en-US" sz="2400" dirty="0">
                <a:solidFill>
                  <a:schemeClr val="accent2">
                    <a:lumMod val="75000"/>
                  </a:schemeClr>
                </a:solidFill>
              </a:rPr>
              <a:t>25 Reindeer were introduced to St. Paul Alaska in 1910.</a:t>
            </a:r>
          </a:p>
          <a:p>
            <a:pPr marL="401822" indent="-401822">
              <a:buFont typeface="Arial" pitchFamily="34" charset="0"/>
              <a:buChar char="•"/>
              <a:defRPr/>
            </a:pPr>
            <a:r>
              <a:rPr lang="en-US" sz="2400" dirty="0">
                <a:solidFill>
                  <a:schemeClr val="accent2">
                    <a:lumMod val="75000"/>
                  </a:schemeClr>
                </a:solidFill>
              </a:rPr>
              <a:t>What Growth pattern does it show?</a:t>
            </a:r>
          </a:p>
          <a:p>
            <a:pPr marL="401822" indent="-401822">
              <a:buFont typeface="Arial" pitchFamily="34" charset="0"/>
              <a:buChar char="•"/>
              <a:defRPr/>
            </a:pPr>
            <a:r>
              <a:rPr lang="en-US" sz="2400" dirty="0">
                <a:solidFill>
                  <a:schemeClr val="accent2">
                    <a:lumMod val="75000"/>
                  </a:schemeClr>
                </a:solidFill>
              </a:rPr>
              <a:t>Why did the population crash?</a:t>
            </a:r>
          </a:p>
        </p:txBody>
      </p:sp>
    </p:spTree>
    <p:extLst>
      <p:ext uri="{BB962C8B-B14F-4D97-AF65-F5344CB8AC3E}">
        <p14:creationId xmlns:p14="http://schemas.microsoft.com/office/powerpoint/2010/main" val="230164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1017984"/>
            <a:ext cx="8492133" cy="480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8568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1524000" y="178594"/>
            <a:ext cx="5482828" cy="1053703"/>
          </a:xfrm>
        </p:spPr>
        <p:txBody>
          <a:bodyPr/>
          <a:lstStyle/>
          <a:p>
            <a:pPr eaLnBrk="1" hangingPunct="1"/>
            <a:r>
              <a:rPr lang="en-US" altLang="en-US" sz="3375" b="1" dirty="0">
                <a:solidFill>
                  <a:schemeClr val="accent2">
                    <a:lumMod val="75000"/>
                  </a:schemeClr>
                </a:solidFill>
              </a:rPr>
              <a:t>Survivorship Curves</a:t>
            </a:r>
          </a:p>
        </p:txBody>
      </p:sp>
      <p:pic>
        <p:nvPicPr>
          <p:cNvPr id="3584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79" y="1256630"/>
            <a:ext cx="5161360" cy="344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1"/>
          <p:cNvSpPr txBox="1">
            <a:spLocks noChangeArrowheads="1"/>
          </p:cNvSpPr>
          <p:nvPr/>
        </p:nvSpPr>
        <p:spPr bwMode="auto">
          <a:xfrm>
            <a:off x="6682011" y="1014637"/>
            <a:ext cx="3974827" cy="476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FFFFFF"/>
                </a:solidFill>
                <a:latin typeface="Gill Sans" charset="0"/>
                <a:sym typeface="Gill Sans" charset="0"/>
              </a:defRPr>
            </a:lvl1pPr>
            <a:lvl2pPr marL="742950" indent="-285750" eaLnBrk="0" hangingPunct="0">
              <a:defRPr sz="4200">
                <a:solidFill>
                  <a:srgbClr val="FFFFFF"/>
                </a:solidFill>
                <a:latin typeface="Gill Sans" charset="0"/>
                <a:sym typeface="Gill Sans" charset="0"/>
              </a:defRPr>
            </a:lvl2pPr>
            <a:lvl3pPr marL="1143000" indent="-228600" eaLnBrk="0" hangingPunct="0">
              <a:defRPr sz="4200">
                <a:solidFill>
                  <a:srgbClr val="FFFFFF"/>
                </a:solidFill>
                <a:latin typeface="Gill Sans" charset="0"/>
                <a:sym typeface="Gill Sans" charset="0"/>
              </a:defRPr>
            </a:lvl3pPr>
            <a:lvl4pPr marL="1600200" indent="-228600" eaLnBrk="0" hangingPunct="0">
              <a:defRPr sz="4200">
                <a:solidFill>
                  <a:srgbClr val="FFFFFF"/>
                </a:solidFill>
                <a:latin typeface="Gill Sans" charset="0"/>
                <a:sym typeface="Gill Sans" charset="0"/>
              </a:defRPr>
            </a:lvl4pPr>
            <a:lvl5pPr marL="2057400" indent="-228600" eaLnBrk="0" hangingPunct="0">
              <a:defRPr sz="4200">
                <a:solidFill>
                  <a:srgbClr val="FFFFFF"/>
                </a:solidFill>
                <a:latin typeface="Gill Sans"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sym typeface="Gill Sans" charset="0"/>
              </a:defRPr>
            </a:lvl9pPr>
          </a:lstStyle>
          <a:p>
            <a:pPr algn="l" eaLnBrk="1" hangingPunct="1"/>
            <a:r>
              <a:rPr lang="en-US" altLang="en-US" sz="2531" b="1" u="sng" dirty="0">
                <a:solidFill>
                  <a:schemeClr val="accent2">
                    <a:lumMod val="75000"/>
                  </a:schemeClr>
                </a:solidFill>
                <a:latin typeface="+mj-lt"/>
              </a:rPr>
              <a:t>Type I survivorship </a:t>
            </a:r>
            <a:r>
              <a:rPr lang="en-US" altLang="en-US" sz="2531" dirty="0">
                <a:solidFill>
                  <a:schemeClr val="accent2">
                    <a:lumMod val="75000"/>
                  </a:schemeClr>
                </a:solidFill>
                <a:latin typeface="+mj-lt"/>
              </a:rPr>
              <a:t>– Has excellent survivorship until old age. </a:t>
            </a:r>
            <a:r>
              <a:rPr lang="en-US" altLang="en-US" sz="2531" b="1" dirty="0">
                <a:solidFill>
                  <a:schemeClr val="accent2">
                    <a:lumMod val="75000"/>
                  </a:schemeClr>
                </a:solidFill>
                <a:latin typeface="+mj-lt"/>
              </a:rPr>
              <a:t>K – selected species.</a:t>
            </a:r>
          </a:p>
          <a:p>
            <a:pPr algn="l" eaLnBrk="1" hangingPunct="1"/>
            <a:r>
              <a:rPr lang="en-US" altLang="en-US" sz="2531" b="1" u="sng" dirty="0">
                <a:solidFill>
                  <a:schemeClr val="accent2">
                    <a:lumMod val="75000"/>
                  </a:schemeClr>
                </a:solidFill>
                <a:latin typeface="+mj-lt"/>
              </a:rPr>
              <a:t>Type II survivorship – </a:t>
            </a:r>
          </a:p>
          <a:p>
            <a:pPr algn="l" eaLnBrk="1" hangingPunct="1"/>
            <a:r>
              <a:rPr lang="en-US" altLang="en-US" sz="2531" dirty="0">
                <a:solidFill>
                  <a:schemeClr val="accent2">
                    <a:lumMod val="75000"/>
                  </a:schemeClr>
                </a:solidFill>
                <a:latin typeface="+mj-lt"/>
              </a:rPr>
              <a:t>Exhibiting a relatively constant decline in survivorship over time.</a:t>
            </a:r>
          </a:p>
          <a:p>
            <a:pPr algn="l" eaLnBrk="1" hangingPunct="1"/>
            <a:r>
              <a:rPr lang="en-US" altLang="en-US" sz="2531" b="1" u="sng" dirty="0">
                <a:solidFill>
                  <a:schemeClr val="accent2">
                    <a:lumMod val="75000"/>
                  </a:schemeClr>
                </a:solidFill>
                <a:latin typeface="+mj-lt"/>
              </a:rPr>
              <a:t>Type III survivorship – </a:t>
            </a:r>
          </a:p>
          <a:p>
            <a:pPr algn="l" eaLnBrk="1" hangingPunct="1"/>
            <a:r>
              <a:rPr lang="en-US" altLang="en-US" sz="2531" dirty="0">
                <a:solidFill>
                  <a:schemeClr val="accent2">
                    <a:lumMod val="75000"/>
                  </a:schemeClr>
                </a:solidFill>
                <a:latin typeface="+mj-lt"/>
              </a:rPr>
              <a:t>Has low rates of survivorship early in life. </a:t>
            </a:r>
            <a:r>
              <a:rPr lang="en-US" altLang="en-US" sz="2531" b="1" dirty="0">
                <a:solidFill>
                  <a:schemeClr val="accent2">
                    <a:lumMod val="75000"/>
                  </a:schemeClr>
                </a:solidFill>
                <a:latin typeface="+mj-lt"/>
              </a:rPr>
              <a:t>r-selected species </a:t>
            </a:r>
          </a:p>
        </p:txBody>
      </p:sp>
    </p:spTree>
    <p:extLst>
      <p:ext uri="{BB962C8B-B14F-4D97-AF65-F5344CB8AC3E}">
        <p14:creationId xmlns:p14="http://schemas.microsoft.com/office/powerpoint/2010/main" val="6585087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457200" y="215900"/>
            <a:ext cx="9144000" cy="1000125"/>
          </a:xfrm>
        </p:spPr>
        <p:txBody>
          <a:bodyPr/>
          <a:lstStyle/>
          <a:p>
            <a:pPr eaLnBrk="1" hangingPunct="1"/>
            <a:r>
              <a:rPr lang="en-US" altLang="en-US" sz="3375" b="1" dirty="0"/>
              <a:t>Metapopulations</a:t>
            </a:r>
          </a:p>
        </p:txBody>
      </p:sp>
      <p:sp>
        <p:nvSpPr>
          <p:cNvPr id="36867" name="Rectangle 2"/>
          <p:cNvSpPr>
            <a:spLocks noGrp="1" noChangeArrowheads="1"/>
          </p:cNvSpPr>
          <p:nvPr>
            <p:ph idx="1"/>
          </p:nvPr>
        </p:nvSpPr>
        <p:spPr>
          <a:xfrm>
            <a:off x="588963" y="1036624"/>
            <a:ext cx="6497637" cy="3230575"/>
          </a:xfrm>
        </p:spPr>
        <p:txBody>
          <a:bodyPr>
            <a:noAutofit/>
          </a:bodyPr>
          <a:lstStyle/>
          <a:p>
            <a:pPr marL="625056"/>
            <a:r>
              <a:rPr lang="en-US" altLang="en-US" sz="3200" dirty="0" smtClean="0"/>
              <a:t>Metapopulations- a group of spatially distinct populations that are connected by occasional movements of individuals between them. </a:t>
            </a:r>
          </a:p>
        </p:txBody>
      </p:sp>
      <p:pic>
        <p:nvPicPr>
          <p:cNvPr id="3686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6146" y="1735113"/>
            <a:ext cx="3990454" cy="382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012338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3800" y="0"/>
            <a:ext cx="9956800" cy="1371600"/>
          </a:xfrm>
        </p:spPr>
        <p:txBody>
          <a:bodyPr>
            <a:normAutofit/>
          </a:bodyPr>
          <a:lstStyle/>
          <a:p>
            <a:r>
              <a:rPr lang="en-US" sz="4200" dirty="0" smtClean="0">
                <a:solidFill>
                  <a:schemeClr val="accent2">
                    <a:lumMod val="75000"/>
                  </a:schemeClr>
                </a:solidFill>
              </a:rPr>
              <a:t>Age Structure Graphs</a:t>
            </a:r>
            <a:endParaRPr lang="en-US" sz="4200" dirty="0">
              <a:solidFill>
                <a:schemeClr val="accent2">
                  <a:lumMod val="75000"/>
                </a:schemeClr>
              </a:solidFill>
            </a:endParaRPr>
          </a:p>
        </p:txBody>
      </p:sp>
      <p:sp>
        <p:nvSpPr>
          <p:cNvPr id="3" name="Content Placeholder 2"/>
          <p:cNvSpPr>
            <a:spLocks noGrp="1"/>
          </p:cNvSpPr>
          <p:nvPr>
            <p:ph idx="1"/>
          </p:nvPr>
        </p:nvSpPr>
        <p:spPr>
          <a:xfrm>
            <a:off x="114300" y="304800"/>
            <a:ext cx="6000750" cy="4991100"/>
          </a:xfrm>
        </p:spPr>
        <p:txBody>
          <a:bodyPr>
            <a:noAutofit/>
          </a:bodyPr>
          <a:lstStyle/>
          <a:p>
            <a:r>
              <a:rPr lang="en-US" sz="2400" dirty="0" smtClean="0">
                <a:solidFill>
                  <a:schemeClr val="accent2">
                    <a:lumMod val="75000"/>
                  </a:schemeClr>
                </a:solidFill>
              </a:rPr>
              <a:t>(a)</a:t>
            </a:r>
            <a:r>
              <a:rPr lang="en-US" sz="2400" dirty="0">
                <a:solidFill>
                  <a:schemeClr val="accent2">
                    <a:lumMod val="75000"/>
                  </a:schemeClr>
                </a:solidFill>
              </a:rPr>
              <a:t> </a:t>
            </a:r>
            <a:r>
              <a:rPr lang="en-US" sz="2400" u="sng" dirty="0" smtClean="0">
                <a:solidFill>
                  <a:schemeClr val="accent2">
                    <a:lumMod val="75000"/>
                  </a:schemeClr>
                </a:solidFill>
              </a:rPr>
              <a:t>India (2)</a:t>
            </a:r>
            <a:r>
              <a:rPr lang="en-US" sz="2400" dirty="0" smtClean="0">
                <a:solidFill>
                  <a:schemeClr val="accent2">
                    <a:lumMod val="75000"/>
                  </a:schemeClr>
                </a:solidFill>
              </a:rPr>
              <a:t>= (Developing countries) Pyramid shape= </a:t>
            </a:r>
            <a:r>
              <a:rPr lang="en-US" sz="2400" b="1" dirty="0" smtClean="0">
                <a:solidFill>
                  <a:schemeClr val="accent2">
                    <a:lumMod val="75000"/>
                  </a:schemeClr>
                </a:solidFill>
              </a:rPr>
              <a:t>Growing populations</a:t>
            </a:r>
            <a:r>
              <a:rPr lang="en-US" sz="2400" dirty="0" smtClean="0">
                <a:solidFill>
                  <a:schemeClr val="accent2">
                    <a:lumMod val="75000"/>
                  </a:schemeClr>
                </a:solidFill>
              </a:rPr>
              <a:t>, more births than deaths</a:t>
            </a:r>
          </a:p>
          <a:p>
            <a:r>
              <a:rPr lang="en-US" sz="2400" dirty="0" smtClean="0">
                <a:solidFill>
                  <a:schemeClr val="accent2">
                    <a:lumMod val="75000"/>
                  </a:schemeClr>
                </a:solidFill>
              </a:rPr>
              <a:t>(b) </a:t>
            </a:r>
            <a:r>
              <a:rPr lang="en-US" sz="2400" u="sng" dirty="0" smtClean="0">
                <a:solidFill>
                  <a:schemeClr val="accent2">
                    <a:lumMod val="75000"/>
                  </a:schemeClr>
                </a:solidFill>
              </a:rPr>
              <a:t>US (3) </a:t>
            </a:r>
            <a:r>
              <a:rPr lang="en-US" sz="2400" dirty="0" smtClean="0">
                <a:solidFill>
                  <a:schemeClr val="accent2">
                    <a:lumMod val="75000"/>
                  </a:schemeClr>
                </a:solidFill>
              </a:rPr>
              <a:t>= Rectangular shape= </a:t>
            </a:r>
            <a:r>
              <a:rPr lang="en-US" sz="2400" b="1" dirty="0" smtClean="0">
                <a:solidFill>
                  <a:schemeClr val="accent2">
                    <a:lumMod val="75000"/>
                  </a:schemeClr>
                </a:solidFill>
              </a:rPr>
              <a:t>Stable</a:t>
            </a:r>
            <a:r>
              <a:rPr lang="en-US" sz="2400" dirty="0" smtClean="0">
                <a:solidFill>
                  <a:schemeClr val="accent2">
                    <a:lumMod val="75000"/>
                  </a:schemeClr>
                </a:solidFill>
              </a:rPr>
              <a:t>, similar number of individuals in each age group, deaths and births equal each other, slow population growth</a:t>
            </a:r>
          </a:p>
          <a:p>
            <a:r>
              <a:rPr lang="en-US" sz="2400" dirty="0" smtClean="0">
                <a:solidFill>
                  <a:schemeClr val="accent2">
                    <a:lumMod val="75000"/>
                  </a:schemeClr>
                </a:solidFill>
              </a:rPr>
              <a:t>(c) </a:t>
            </a:r>
            <a:r>
              <a:rPr lang="en-US" sz="2400" u="sng" dirty="0" smtClean="0">
                <a:solidFill>
                  <a:schemeClr val="accent2">
                    <a:lumMod val="75000"/>
                  </a:schemeClr>
                </a:solidFill>
              </a:rPr>
              <a:t>Germany (4)</a:t>
            </a:r>
            <a:r>
              <a:rPr lang="en-US" sz="2400" dirty="0" smtClean="0">
                <a:solidFill>
                  <a:schemeClr val="accent2">
                    <a:lumMod val="75000"/>
                  </a:schemeClr>
                </a:solidFill>
              </a:rPr>
              <a:t>= </a:t>
            </a:r>
            <a:r>
              <a:rPr lang="en-US" sz="2400" b="1" dirty="0">
                <a:solidFill>
                  <a:schemeClr val="accent2">
                    <a:lumMod val="75000"/>
                  </a:schemeClr>
                </a:solidFill>
              </a:rPr>
              <a:t>Declining </a:t>
            </a:r>
            <a:r>
              <a:rPr lang="en-US" sz="2400" b="1" dirty="0" smtClean="0">
                <a:solidFill>
                  <a:schemeClr val="accent2">
                    <a:lumMod val="75000"/>
                  </a:schemeClr>
                </a:solidFill>
              </a:rPr>
              <a:t>populations</a:t>
            </a:r>
            <a:r>
              <a:rPr lang="en-US" sz="2400" dirty="0" smtClean="0">
                <a:solidFill>
                  <a:schemeClr val="accent2">
                    <a:lumMod val="75000"/>
                  </a:schemeClr>
                </a:solidFill>
              </a:rPr>
              <a:t>, Narrower at the bottom than </a:t>
            </a:r>
            <a:r>
              <a:rPr lang="en-US" sz="2400" dirty="0">
                <a:solidFill>
                  <a:schemeClr val="accent2">
                    <a:lumMod val="75000"/>
                  </a:schemeClr>
                </a:solidFill>
              </a:rPr>
              <a:t>at the </a:t>
            </a:r>
            <a:r>
              <a:rPr lang="en-US" sz="2400" dirty="0" smtClean="0">
                <a:solidFill>
                  <a:schemeClr val="accent2">
                    <a:lumMod val="75000"/>
                  </a:schemeClr>
                </a:solidFill>
              </a:rPr>
              <a:t>top, more deaths than births</a:t>
            </a:r>
          </a:p>
          <a:p>
            <a:r>
              <a:rPr lang="en-US" sz="2400" dirty="0" smtClean="0">
                <a:solidFill>
                  <a:schemeClr val="accent2">
                    <a:lumMod val="75000"/>
                  </a:schemeClr>
                </a:solidFill>
              </a:rPr>
              <a:t>(d) </a:t>
            </a:r>
            <a:r>
              <a:rPr lang="en-US" sz="2400" u="sng" dirty="0" smtClean="0">
                <a:solidFill>
                  <a:schemeClr val="accent2">
                    <a:lumMod val="75000"/>
                  </a:schemeClr>
                </a:solidFill>
              </a:rPr>
              <a:t>China</a:t>
            </a:r>
            <a:r>
              <a:rPr lang="en-US" sz="2400" b="1" dirty="0" smtClean="0">
                <a:solidFill>
                  <a:schemeClr val="accent2">
                    <a:lumMod val="75000"/>
                  </a:schemeClr>
                </a:solidFill>
              </a:rPr>
              <a:t>= Early stages of a declining population</a:t>
            </a:r>
            <a:r>
              <a:rPr lang="en-US" sz="2400" dirty="0" smtClean="0">
                <a:solidFill>
                  <a:schemeClr val="accent2">
                    <a:lumMod val="75000"/>
                  </a:schemeClr>
                </a:solidFill>
                <a:sym typeface="Wingdings" panose="05000000000000000000" pitchFamily="2" charset="2"/>
              </a:rPr>
              <a:t> pop. control</a:t>
            </a:r>
            <a:endParaRPr lang="en-US" sz="2400" dirty="0">
              <a:solidFill>
                <a:schemeClr val="accent2">
                  <a:lumMod val="75000"/>
                </a:schemeClr>
              </a:solidFill>
            </a:endParaRPr>
          </a:p>
        </p:txBody>
      </p:sp>
      <p:pic>
        <p:nvPicPr>
          <p:cNvPr id="4" name="Content Placeholder 6"/>
          <p:cNvPicPr>
            <a:picLocks noChangeAspect="1" noChangeArrowheads="1"/>
          </p:cNvPicPr>
          <p:nvPr/>
        </p:nvPicPr>
        <p:blipFill>
          <a:blip r:embed="rId2"/>
          <a:srcRect/>
          <a:stretch>
            <a:fillRect/>
          </a:stretch>
        </p:blipFill>
        <p:spPr>
          <a:xfrm>
            <a:off x="6591300" y="1149189"/>
            <a:ext cx="5272676" cy="4974777"/>
          </a:xfrm>
          <a:prstGeom prst="rect">
            <a:avLst/>
          </a:prstGeom>
          <a:noFill/>
        </p:spPr>
      </p:pic>
    </p:spTree>
    <p:extLst>
      <p:ext uri="{BB962C8B-B14F-4D97-AF65-F5344CB8AC3E}">
        <p14:creationId xmlns:p14="http://schemas.microsoft.com/office/powerpoint/2010/main" val="2564007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News…</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www.thedailybeast.com/articles/2014/10/05/glaciers-lose-204-billion-tons-of-ice-in-three-years.html?utm_content=buffer66e36&amp;utm_medium=social&amp;utm_source=facebook.com&amp;utm_campaign=buffer</a:t>
            </a:r>
            <a:endParaRPr lang="en-US" dirty="0" smtClean="0"/>
          </a:p>
          <a:p>
            <a:endParaRPr lang="en-US" dirty="0"/>
          </a:p>
        </p:txBody>
      </p:sp>
    </p:spTree>
    <p:extLst>
      <p:ext uri="{BB962C8B-B14F-4D97-AF65-F5344CB8AC3E}">
        <p14:creationId xmlns:p14="http://schemas.microsoft.com/office/powerpoint/2010/main" val="2292080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546100"/>
            <a:ext cx="10058400" cy="5488940"/>
          </a:xfrm>
        </p:spPr>
        <p:txBody>
          <a:bodyPr>
            <a:normAutofit fontScale="85000" lnSpcReduction="20000"/>
          </a:bodyPr>
          <a:lstStyle/>
          <a:p>
            <a:r>
              <a:rPr lang="en-US" b="1" dirty="0" smtClean="0"/>
              <a:t>Friday: </a:t>
            </a:r>
          </a:p>
          <a:p>
            <a:r>
              <a:rPr lang="en-US" dirty="0" smtClean="0"/>
              <a:t>What </a:t>
            </a:r>
            <a:r>
              <a:rPr lang="en-US" dirty="0"/>
              <a:t>are the four stages (Names) of demographic transition?</a:t>
            </a:r>
          </a:p>
          <a:p>
            <a:r>
              <a:rPr lang="en-US" dirty="0" smtClean="0"/>
              <a:t>Crude birth and death rate</a:t>
            </a:r>
          </a:p>
          <a:p>
            <a:r>
              <a:rPr lang="en-US" b="1" dirty="0" smtClean="0"/>
              <a:t>Monday: 10/6</a:t>
            </a:r>
          </a:p>
          <a:p>
            <a:r>
              <a:rPr lang="en-US" dirty="0" smtClean="0"/>
              <a:t>Population problem (check)</a:t>
            </a:r>
          </a:p>
          <a:p>
            <a:r>
              <a:rPr lang="en-US" dirty="0"/>
              <a:t>Relationship between economic development and </a:t>
            </a:r>
            <a:r>
              <a:rPr lang="en-US" dirty="0" smtClean="0"/>
              <a:t>population</a:t>
            </a:r>
          </a:p>
          <a:p>
            <a:r>
              <a:rPr lang="en-US" dirty="0"/>
              <a:t>Explain the different viewpoints scientists have on if humans will reach our carrying capacity or not? Pg. </a:t>
            </a:r>
            <a:r>
              <a:rPr lang="en-US" dirty="0" smtClean="0"/>
              <a:t>180-181 </a:t>
            </a:r>
          </a:p>
          <a:p>
            <a:r>
              <a:rPr lang="en-US" b="1" dirty="0" smtClean="0"/>
              <a:t>Tuesday: 10/7</a:t>
            </a:r>
          </a:p>
          <a:p>
            <a:r>
              <a:rPr lang="en-US" dirty="0" smtClean="0"/>
              <a:t>Fertility</a:t>
            </a:r>
          </a:p>
          <a:p>
            <a:r>
              <a:rPr lang="en-US" dirty="0" smtClean="0"/>
              <a:t>Family Planning</a:t>
            </a:r>
          </a:p>
          <a:p>
            <a:r>
              <a:rPr lang="en-US" dirty="0" smtClean="0"/>
              <a:t>Life Expectancy </a:t>
            </a:r>
            <a:endParaRPr lang="en-US" dirty="0"/>
          </a:p>
          <a:p>
            <a:r>
              <a:rPr lang="en-US" b="1" dirty="0" smtClean="0"/>
              <a:t>Wednesday: 10/8</a:t>
            </a:r>
          </a:p>
          <a:p>
            <a:r>
              <a:rPr lang="en-US" dirty="0" smtClean="0"/>
              <a:t>Ecological footprint </a:t>
            </a:r>
          </a:p>
          <a:p>
            <a:r>
              <a:rPr lang="en-US" dirty="0"/>
              <a:t>IPAT equation </a:t>
            </a:r>
          </a:p>
          <a:p>
            <a:r>
              <a:rPr lang="en-US" dirty="0"/>
              <a:t>Impact of Affluence </a:t>
            </a:r>
            <a:endParaRPr lang="en-US" b="1" dirty="0" smtClean="0"/>
          </a:p>
          <a:p>
            <a:r>
              <a:rPr lang="en-US" b="1" dirty="0" smtClean="0"/>
              <a:t>Thursday: 10/9</a:t>
            </a:r>
          </a:p>
          <a:p>
            <a:r>
              <a:rPr lang="en-US" dirty="0" smtClean="0"/>
              <a:t>Review of CH 6, CH 7</a:t>
            </a:r>
            <a:endParaRPr lang="en-US" dirty="0"/>
          </a:p>
          <a:p>
            <a:endParaRPr lang="en-US" dirty="0"/>
          </a:p>
        </p:txBody>
      </p:sp>
    </p:spTree>
    <p:extLst>
      <p:ext uri="{BB962C8B-B14F-4D97-AF65-F5344CB8AC3E}">
        <p14:creationId xmlns:p14="http://schemas.microsoft.com/office/powerpoint/2010/main" val="70031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894"/>
            <a:ext cx="10058400" cy="1371600"/>
          </a:xfrm>
        </p:spPr>
        <p:txBody>
          <a:bodyPr/>
          <a:lstStyle/>
          <a:p>
            <a:r>
              <a:rPr lang="en-US" b="1" dirty="0" smtClean="0"/>
              <a:t>Wetland Presentation pg. 63</a:t>
            </a:r>
            <a:endParaRPr lang="en-US" b="1" dirty="0"/>
          </a:p>
        </p:txBody>
      </p:sp>
      <p:sp>
        <p:nvSpPr>
          <p:cNvPr id="4" name="Content Placeholder 3"/>
          <p:cNvSpPr>
            <a:spLocks noGrp="1"/>
          </p:cNvSpPr>
          <p:nvPr>
            <p:ph idx="1"/>
          </p:nvPr>
        </p:nvSpPr>
        <p:spPr>
          <a:xfrm>
            <a:off x="736600" y="1353794"/>
            <a:ext cx="4000500" cy="3931920"/>
          </a:xfrm>
        </p:spPr>
        <p:txBody>
          <a:bodyPr>
            <a:noAutofit/>
          </a:bodyPr>
          <a:lstStyle/>
          <a:p>
            <a:r>
              <a:rPr lang="en-US" sz="2400" dirty="0" smtClean="0"/>
              <a:t>Groups of 3 or 4</a:t>
            </a:r>
          </a:p>
          <a:p>
            <a:r>
              <a:rPr lang="en-US" sz="2400" dirty="0" smtClean="0"/>
              <a:t>(1) Intro, Wetland Formation, California’s Wetlands</a:t>
            </a:r>
          </a:p>
          <a:p>
            <a:r>
              <a:rPr lang="en-US" sz="2400" dirty="0" smtClean="0"/>
              <a:t>(2) The Salt Marsh, Adaptations, Why they Matter?</a:t>
            </a:r>
          </a:p>
          <a:p>
            <a:r>
              <a:rPr lang="en-US" sz="2400" dirty="0" smtClean="0"/>
              <a:t>(3) Great Basin</a:t>
            </a:r>
          </a:p>
          <a:p>
            <a:r>
              <a:rPr lang="en-US" sz="2400" dirty="0" smtClean="0"/>
              <a:t>(4) Mojave Desert</a:t>
            </a:r>
          </a:p>
          <a:p>
            <a:r>
              <a:rPr lang="en-US" sz="2400" dirty="0" smtClean="0"/>
              <a:t>(5) Sonoran </a:t>
            </a:r>
          </a:p>
        </p:txBody>
      </p:sp>
      <p:sp>
        <p:nvSpPr>
          <p:cNvPr id="3" name="Rectangle 2"/>
          <p:cNvSpPr/>
          <p:nvPr/>
        </p:nvSpPr>
        <p:spPr>
          <a:xfrm>
            <a:off x="5905500" y="1493494"/>
            <a:ext cx="5334000" cy="3416320"/>
          </a:xfrm>
          <a:prstGeom prst="rect">
            <a:avLst/>
          </a:prstGeom>
        </p:spPr>
        <p:txBody>
          <a:bodyPr wrap="square">
            <a:spAutoFit/>
          </a:bodyPr>
          <a:lstStyle/>
          <a:p>
            <a:r>
              <a:rPr lang="en-US" sz="2400" dirty="0"/>
              <a:t>Include:</a:t>
            </a:r>
          </a:p>
          <a:p>
            <a:pPr lvl="1"/>
            <a:r>
              <a:rPr lang="en-US" altLang="en-US" sz="2400" dirty="0" smtClean="0"/>
              <a:t>1. What </a:t>
            </a:r>
            <a:r>
              <a:rPr lang="en-US" altLang="en-US" sz="2400" dirty="0"/>
              <a:t>are some factors that affect wildlife diversity in </a:t>
            </a:r>
            <a:r>
              <a:rPr lang="en-US" altLang="en-US" sz="2400" dirty="0" smtClean="0"/>
              <a:t>wetlands or your specific wetland?</a:t>
            </a:r>
            <a:endParaRPr lang="en-US" altLang="en-US" sz="2400" dirty="0"/>
          </a:p>
          <a:p>
            <a:pPr lvl="1"/>
            <a:r>
              <a:rPr lang="en-US" altLang="en-US" sz="2400" dirty="0" smtClean="0"/>
              <a:t>2. Why </a:t>
            </a:r>
            <a:r>
              <a:rPr lang="en-US" altLang="en-US" sz="2400" dirty="0"/>
              <a:t>is California considered a biodiversity hotspot?</a:t>
            </a:r>
          </a:p>
          <a:p>
            <a:pPr lvl="1"/>
            <a:r>
              <a:rPr lang="en-US" sz="2400" dirty="0" smtClean="0"/>
              <a:t>3. Important </a:t>
            </a:r>
            <a:r>
              <a:rPr lang="en-US" sz="2400" dirty="0"/>
              <a:t>information in your section, you are the expert!</a:t>
            </a:r>
          </a:p>
        </p:txBody>
      </p:sp>
    </p:spTree>
    <p:extLst>
      <p:ext uri="{BB962C8B-B14F-4D97-AF65-F5344CB8AC3E}">
        <p14:creationId xmlns:p14="http://schemas.microsoft.com/office/powerpoint/2010/main" val="567974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82" y="365504"/>
            <a:ext cx="10058400" cy="1371600"/>
          </a:xfrm>
        </p:spPr>
        <p:txBody>
          <a:bodyPr>
            <a:normAutofit/>
          </a:bodyPr>
          <a:lstStyle/>
          <a:p>
            <a:r>
              <a:rPr lang="en-US" dirty="0" smtClean="0"/>
              <a:t>In the News... </a:t>
            </a:r>
            <a:endParaRPr lang="en-US" dirty="0"/>
          </a:p>
        </p:txBody>
      </p:sp>
      <p:pic>
        <p:nvPicPr>
          <p:cNvPr id="4" name="Content Placeholder 3" descr="Screen shot 2014-09-24 at 5.29.19 PM.png"/>
          <p:cNvPicPr>
            <a:picLocks noGrp="1" noChangeAspect="1"/>
          </p:cNvPicPr>
          <p:nvPr>
            <p:ph idx="1"/>
          </p:nvPr>
        </p:nvPicPr>
        <p:blipFill>
          <a:blip r:embed="rId2"/>
          <a:srcRect t="-217867" b="-217867"/>
          <a:stretch>
            <a:fillRect/>
          </a:stretch>
        </p:blipFill>
        <p:spPr>
          <a:xfrm>
            <a:off x="1297709" y="2126211"/>
            <a:ext cx="10058400" cy="3931920"/>
          </a:xfrm>
        </p:spPr>
      </p:pic>
      <p:pic>
        <p:nvPicPr>
          <p:cNvPr id="5" name="Picture 4" descr="Screen shot 2014-09-24 at 5.28.30 PM.png"/>
          <p:cNvPicPr>
            <a:picLocks noChangeAspect="1"/>
          </p:cNvPicPr>
          <p:nvPr/>
        </p:nvPicPr>
        <p:blipFill>
          <a:blip r:embed="rId3"/>
          <a:stretch>
            <a:fillRect/>
          </a:stretch>
        </p:blipFill>
        <p:spPr>
          <a:xfrm>
            <a:off x="518391" y="1396999"/>
            <a:ext cx="9169400" cy="1016000"/>
          </a:xfrm>
          <a:prstGeom prst="rect">
            <a:avLst/>
          </a:prstGeom>
        </p:spPr>
      </p:pic>
      <p:pic>
        <p:nvPicPr>
          <p:cNvPr id="9" name="Picture 8" descr="Screen shot 2014-09-24 at 5.28.37 PM.png"/>
          <p:cNvPicPr>
            <a:picLocks noChangeAspect="1"/>
          </p:cNvPicPr>
          <p:nvPr/>
        </p:nvPicPr>
        <p:blipFill>
          <a:blip r:embed="rId4"/>
          <a:stretch>
            <a:fillRect/>
          </a:stretch>
        </p:blipFill>
        <p:spPr>
          <a:xfrm>
            <a:off x="524741" y="2538845"/>
            <a:ext cx="9664700" cy="1041400"/>
          </a:xfrm>
          <a:prstGeom prst="rect">
            <a:avLst/>
          </a:prstGeom>
        </p:spPr>
      </p:pic>
      <p:pic>
        <p:nvPicPr>
          <p:cNvPr id="10" name="Picture 9" descr="Screen shot 2014-09-24 at 5.29.08 PM.png"/>
          <p:cNvPicPr>
            <a:picLocks noChangeAspect="1"/>
          </p:cNvPicPr>
          <p:nvPr/>
        </p:nvPicPr>
        <p:blipFill>
          <a:blip r:embed="rId5"/>
          <a:stretch>
            <a:fillRect/>
          </a:stretch>
        </p:blipFill>
        <p:spPr>
          <a:xfrm>
            <a:off x="2516332" y="4744028"/>
            <a:ext cx="9283700" cy="1295400"/>
          </a:xfrm>
          <a:prstGeom prst="rect">
            <a:avLst/>
          </a:prstGeom>
        </p:spPr>
      </p:pic>
    </p:spTree>
    <p:extLst>
      <p:ext uri="{BB962C8B-B14F-4D97-AF65-F5344CB8AC3E}">
        <p14:creationId xmlns:p14="http://schemas.microsoft.com/office/powerpoint/2010/main" val="3559798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09550" y="270718"/>
            <a:ext cx="10801350" cy="1672382"/>
          </a:xfrm>
        </p:spPr>
        <p:txBody>
          <a:bodyPr anchor="t">
            <a:noAutofit/>
          </a:bodyPr>
          <a:lstStyle/>
          <a:p>
            <a:pPr eaLnBrk="1" hangingPunct="1"/>
            <a:r>
              <a:rPr lang="en-US" sz="2400" b="1" dirty="0" smtClean="0">
                <a:solidFill>
                  <a:schemeClr val="tx1"/>
                </a:solidFill>
              </a:rPr>
              <a:t>10/2 </a:t>
            </a:r>
            <a:r>
              <a:rPr lang="en-US" sz="2400" b="1" dirty="0">
                <a:solidFill>
                  <a:schemeClr val="tx1"/>
                </a:solidFill>
              </a:rPr>
              <a:t>Human Population CH 7</a:t>
            </a:r>
            <a:r>
              <a:rPr lang="en-US" sz="2400" dirty="0">
                <a:solidFill>
                  <a:schemeClr val="tx1"/>
                </a:solidFill>
              </a:rPr>
              <a:t/>
            </a:r>
            <a:br>
              <a:rPr lang="en-US" sz="2400" dirty="0">
                <a:solidFill>
                  <a:schemeClr val="tx1"/>
                </a:solidFill>
              </a:rPr>
            </a:br>
            <a:r>
              <a:rPr lang="en-US" sz="2400" dirty="0">
                <a:solidFill>
                  <a:schemeClr val="tx1"/>
                </a:solidFill>
              </a:rPr>
              <a:t>Obj. TSW learn about age structure graphs, </a:t>
            </a:r>
            <a:r>
              <a:rPr lang="en-US" sz="2400" dirty="0" smtClean="0">
                <a:solidFill>
                  <a:schemeClr val="tx1"/>
                </a:solidFill>
              </a:rPr>
              <a:t>demographic </a:t>
            </a:r>
            <a:r>
              <a:rPr lang="en-US" sz="2400" dirty="0">
                <a:solidFill>
                  <a:schemeClr val="tx1"/>
                </a:solidFill>
              </a:rPr>
              <a:t>transition </a:t>
            </a:r>
            <a:r>
              <a:rPr lang="en-US" sz="2400" dirty="0" smtClean="0">
                <a:solidFill>
                  <a:schemeClr val="tx1"/>
                </a:solidFill>
              </a:rPr>
              <a:t>&amp; practice </a:t>
            </a:r>
            <a:r>
              <a:rPr lang="en-US" sz="2400" dirty="0">
                <a:solidFill>
                  <a:schemeClr val="tx1"/>
                </a:solidFill>
              </a:rPr>
              <a:t>population </a:t>
            </a:r>
            <a:r>
              <a:rPr lang="en-US" sz="2400" dirty="0" smtClean="0">
                <a:solidFill>
                  <a:schemeClr val="tx1"/>
                </a:solidFill>
              </a:rPr>
              <a:t>questions</a:t>
            </a:r>
            <a:r>
              <a:rPr lang="en-US" sz="2400" dirty="0">
                <a:solidFill>
                  <a:schemeClr val="tx1"/>
                </a:solidFill>
              </a:rPr>
              <a:t>. P. </a:t>
            </a:r>
            <a:r>
              <a:rPr lang="en-US" sz="2400" dirty="0" smtClean="0">
                <a:solidFill>
                  <a:schemeClr val="tx1"/>
                </a:solidFill>
              </a:rPr>
              <a:t>66 </a:t>
            </a:r>
            <a:r>
              <a:rPr lang="en-US" sz="2400" dirty="0">
                <a:solidFill>
                  <a:schemeClr val="tx1"/>
                </a:solidFill>
              </a:rPr>
              <a:t>NB</a:t>
            </a:r>
          </a:p>
        </p:txBody>
      </p:sp>
      <p:sp>
        <p:nvSpPr>
          <p:cNvPr id="21507" name="Text Placeholder 2"/>
          <p:cNvSpPr>
            <a:spLocks noGrp="1"/>
          </p:cNvSpPr>
          <p:nvPr>
            <p:ph type="body" idx="1"/>
          </p:nvPr>
        </p:nvSpPr>
        <p:spPr>
          <a:xfrm>
            <a:off x="313829" y="1765176"/>
            <a:ext cx="5386090" cy="639589"/>
          </a:xfrm>
        </p:spPr>
        <p:txBody>
          <a:bodyPr>
            <a:normAutofit/>
          </a:bodyPr>
          <a:lstStyle/>
          <a:p>
            <a:pPr eaLnBrk="1" hangingPunct="1"/>
            <a:r>
              <a:rPr lang="en-US" sz="2400" dirty="0">
                <a:solidFill>
                  <a:schemeClr val="tx1"/>
                </a:solidFill>
              </a:rPr>
              <a:t>AGE STRUCTURE GRAPHS</a:t>
            </a:r>
          </a:p>
        </p:txBody>
      </p:sp>
      <p:sp>
        <p:nvSpPr>
          <p:cNvPr id="21508" name="Content Placeholder 5"/>
          <p:cNvSpPr>
            <a:spLocks noGrp="1"/>
          </p:cNvSpPr>
          <p:nvPr>
            <p:ph sz="quarter" idx="4"/>
          </p:nvPr>
        </p:nvSpPr>
        <p:spPr>
          <a:xfrm>
            <a:off x="6538119" y="1503313"/>
            <a:ext cx="5310981" cy="5634087"/>
          </a:xfrm>
        </p:spPr>
        <p:txBody>
          <a:bodyPr>
            <a:normAutofit/>
          </a:bodyPr>
          <a:lstStyle/>
          <a:p>
            <a:pPr marL="382676" indent="-382676">
              <a:buFont typeface="Gill Sans" charset="0"/>
              <a:buAutoNum type="arabicPeriod"/>
            </a:pPr>
            <a:r>
              <a:rPr lang="en-US" sz="2400" dirty="0"/>
              <a:t>Draw an Age Structure graph of a growing population.</a:t>
            </a:r>
          </a:p>
          <a:p>
            <a:pPr marL="382676" indent="-382676">
              <a:buFont typeface="Gill Sans" charset="0"/>
              <a:buAutoNum type="arabicPeriod"/>
            </a:pPr>
            <a:r>
              <a:rPr lang="en-US" sz="2400" dirty="0" smtClean="0"/>
              <a:t>RCHS </a:t>
            </a:r>
            <a:r>
              <a:rPr lang="en-US" sz="2400" dirty="0"/>
              <a:t>population is 1976 students, 27 transfer in, 5 get expelled.  What is the population growth of the high school</a:t>
            </a:r>
            <a:r>
              <a:rPr lang="en-US" sz="2400" dirty="0" smtClean="0"/>
              <a:t>?</a:t>
            </a:r>
          </a:p>
          <a:p>
            <a:pPr marL="382676" indent="-382676">
              <a:buFont typeface="Gill Sans" charset="0"/>
              <a:buAutoNum type="arabicPeriod"/>
            </a:pPr>
            <a:r>
              <a:rPr lang="en-US" sz="2400" dirty="0" smtClean="0"/>
              <a:t>Ecosystem question from yesterday!</a:t>
            </a:r>
            <a:endParaRPr lang="en-US" sz="2400" dirty="0"/>
          </a:p>
        </p:txBody>
      </p:sp>
      <p:pic>
        <p:nvPicPr>
          <p:cNvPr id="21509" name="Content Placeholder 6"/>
          <p:cNvPicPr>
            <a:picLocks noGrp="1" noChangeAspect="1" noChangeArrowheads="1"/>
          </p:cNvPicPr>
          <p:nvPr>
            <p:ph sz="half" idx="2"/>
          </p:nvPr>
        </p:nvPicPr>
        <p:blipFill>
          <a:blip r:embed="rId2"/>
          <a:srcRect/>
          <a:stretch>
            <a:fillRect/>
          </a:stretch>
        </p:blipFill>
        <p:spPr>
          <a:xfrm>
            <a:off x="591642" y="2281039"/>
            <a:ext cx="5856386" cy="4518422"/>
          </a:xfr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7708900" y="873919"/>
            <a:ext cx="3524250" cy="1000125"/>
          </a:xfrm>
        </p:spPr>
        <p:txBody>
          <a:bodyPr/>
          <a:lstStyle/>
          <a:p>
            <a:pPr eaLnBrk="1" hangingPunct="1"/>
            <a:r>
              <a:rPr lang="en-US" sz="4000" b="1" dirty="0">
                <a:latin typeface="Book Antiqua" charset="0"/>
              </a:rPr>
              <a:t>Age Structure</a:t>
            </a:r>
          </a:p>
        </p:txBody>
      </p:sp>
      <p:sp>
        <p:nvSpPr>
          <p:cNvPr id="36867" name="Rectangle 2"/>
          <p:cNvSpPr>
            <a:spLocks noGrp="1" noChangeArrowheads="1"/>
          </p:cNvSpPr>
          <p:nvPr>
            <p:ph type="body" idx="1"/>
          </p:nvPr>
        </p:nvSpPr>
        <p:spPr>
          <a:xfrm>
            <a:off x="6737450" y="2235200"/>
            <a:ext cx="5230813" cy="2613422"/>
          </a:xfrm>
        </p:spPr>
        <p:txBody>
          <a:bodyPr>
            <a:normAutofit fontScale="92500" lnSpcReduction="20000"/>
          </a:bodyPr>
          <a:lstStyle/>
          <a:p>
            <a:pPr marL="744093">
              <a:buNone/>
            </a:pPr>
            <a:r>
              <a:rPr lang="en-US" sz="3300" dirty="0">
                <a:latin typeface="Book Antiqua" charset="0"/>
              </a:rPr>
              <a:t>Age structure diagrams (population pyramids)- visual representations of age structure within a country for males and females.</a:t>
            </a:r>
          </a:p>
        </p:txBody>
      </p:sp>
      <p:pic>
        <p:nvPicPr>
          <p:cNvPr id="36868" name="Picture 6"/>
          <p:cNvPicPr>
            <a:picLocks noChangeAspect="1" noChangeArrowheads="1"/>
          </p:cNvPicPr>
          <p:nvPr/>
        </p:nvPicPr>
        <p:blipFill>
          <a:blip r:embed="rId2"/>
          <a:srcRect/>
          <a:stretch>
            <a:fillRect/>
          </a:stretch>
        </p:blipFill>
        <p:spPr bwMode="auto">
          <a:xfrm>
            <a:off x="469900" y="1000125"/>
            <a:ext cx="6737450" cy="519707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2107009" y="211138"/>
            <a:ext cx="7375922" cy="1116211"/>
          </a:xfrm>
        </p:spPr>
        <p:txBody>
          <a:bodyPr/>
          <a:lstStyle/>
          <a:p>
            <a:pPr eaLnBrk="1" hangingPunct="1"/>
            <a:r>
              <a:rPr lang="en-US" altLang="en-US" sz="3375" b="1" dirty="0"/>
              <a:t>Changes in Population Size</a:t>
            </a:r>
          </a:p>
        </p:txBody>
      </p:sp>
      <p:sp>
        <p:nvSpPr>
          <p:cNvPr id="29699" name="Rectangle 2"/>
          <p:cNvSpPr>
            <a:spLocks noGrp="1" noChangeArrowheads="1"/>
          </p:cNvSpPr>
          <p:nvPr>
            <p:ph type="body" idx="1"/>
          </p:nvPr>
        </p:nvSpPr>
        <p:spPr>
          <a:xfrm>
            <a:off x="1037828" y="1099741"/>
            <a:ext cx="10100072" cy="3536156"/>
          </a:xfrm>
        </p:spPr>
        <p:txBody>
          <a:bodyPr/>
          <a:lstStyle/>
          <a:p>
            <a:pPr marL="625056"/>
            <a:r>
              <a:rPr lang="en-US" altLang="en-US" sz="2400" b="1" dirty="0" smtClean="0">
                <a:latin typeface="+mj-lt"/>
              </a:rPr>
              <a:t>Immigration</a:t>
            </a:r>
            <a:r>
              <a:rPr lang="en-US" altLang="en-US" sz="2400" dirty="0" smtClean="0">
                <a:latin typeface="+mj-lt"/>
              </a:rPr>
              <a:t>- the movement of people into a country</a:t>
            </a:r>
          </a:p>
          <a:p>
            <a:pPr marL="625056"/>
            <a:r>
              <a:rPr lang="en-US" altLang="en-US" sz="2400" b="1" dirty="0" smtClean="0">
                <a:latin typeface="+mj-lt"/>
              </a:rPr>
              <a:t>Emigration</a:t>
            </a:r>
            <a:r>
              <a:rPr lang="en-US" altLang="en-US" sz="2400" dirty="0" smtClean="0">
                <a:latin typeface="+mj-lt"/>
              </a:rPr>
              <a:t>- the movement of people out of a country.</a:t>
            </a:r>
          </a:p>
          <a:p>
            <a:pPr marL="625056"/>
            <a:r>
              <a:rPr lang="en-US" altLang="en-US" sz="2400" b="1" dirty="0" smtClean="0">
                <a:latin typeface="+mj-lt"/>
              </a:rPr>
              <a:t>Net migration rate-</a:t>
            </a:r>
            <a:r>
              <a:rPr lang="en-US" altLang="en-US" sz="2400" dirty="0" smtClean="0">
                <a:latin typeface="+mj-lt"/>
              </a:rPr>
              <a:t> the difference between immigration and emigration in a give year per 1,000 people in the country.</a:t>
            </a:r>
          </a:p>
          <a:p>
            <a:pPr marL="625056"/>
            <a:endParaRPr lang="en-US" altLang="en-US" dirty="0" smtClean="0">
              <a:latin typeface="Book Antiqua" panose="02040602050305030304" pitchFamily="18" charset="0"/>
            </a:endParaRPr>
          </a:p>
        </p:txBody>
      </p:sp>
      <p:pic>
        <p:nvPicPr>
          <p:cNvPr id="2970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7009" y="3042618"/>
            <a:ext cx="7527727" cy="253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2075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TC103457510[[fn=Savon]]</Template>
  <TotalTime>483</TotalTime>
  <Words>1731</Words>
  <Application>Microsoft Office PowerPoint</Application>
  <PresentationFormat>Widescreen</PresentationFormat>
  <Paragraphs>194</Paragraphs>
  <Slides>42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Book Antiqua</vt:lpstr>
      <vt:lpstr>Calibri</vt:lpstr>
      <vt:lpstr>Century Gothic</vt:lpstr>
      <vt:lpstr>Garamond</vt:lpstr>
      <vt:lpstr>Gill Sans</vt:lpstr>
      <vt:lpstr>Wingdings</vt:lpstr>
      <vt:lpstr>Savon</vt:lpstr>
      <vt:lpstr>10/1 Population Characteristics CH 6 Obj., TSW identify population characteristics, other factors that influence them, and identify factors that affect wetland diversity, pg. 64</vt:lpstr>
      <vt:lpstr>Factors that Regulate Population Abundance and Distribution</vt:lpstr>
      <vt:lpstr>PowerPoint Presentation</vt:lpstr>
      <vt:lpstr>Metapopulations</vt:lpstr>
      <vt:lpstr>Wetland Presentation pg. 63</vt:lpstr>
      <vt:lpstr>In the News... </vt:lpstr>
      <vt:lpstr>10/2 Human Population CH 7 Obj. TSW learn about age structure graphs, demographic transition &amp; practice population questions. P. 66 NB</vt:lpstr>
      <vt:lpstr>Age Structure</vt:lpstr>
      <vt:lpstr>Changes in Population Size</vt:lpstr>
      <vt:lpstr>Growth Rate</vt:lpstr>
      <vt:lpstr>#2.</vt:lpstr>
      <vt:lpstr>10/3 Human Population CH 7 Obj. TSW identify demography/factors that drive human population, identify the stages of demographic transition, and identify why scientists disagree about reaching the human carrying capacity, pg. 68 </vt:lpstr>
      <vt:lpstr>Factors that Drive Human Population Growth</vt:lpstr>
      <vt:lpstr>The Demographic Transition</vt:lpstr>
      <vt:lpstr>The Stages of the Demographic Transition</vt:lpstr>
      <vt:lpstr>Theory of Demographic Transition</vt:lpstr>
      <vt:lpstr>PowerPoint Presentation</vt:lpstr>
      <vt:lpstr>Why Scientists Disagree about the Carrying Capacity?</vt:lpstr>
      <vt:lpstr>PowerPoint Presentation</vt:lpstr>
      <vt:lpstr>10/6 Human Population CH 7 Obj. TSW be able to explain the relationship between economic development and affluence, the crude birth and death rate at the national and global level, and perform a practice problem, pg. 70 </vt:lpstr>
      <vt:lpstr>Changes in Population Size</vt:lpstr>
      <vt:lpstr>Changes in Population Size</vt:lpstr>
      <vt:lpstr>#3</vt:lpstr>
      <vt:lpstr>10/7 Human Population CH 7 Obj. TSW identify how fertility, family planning, and life expectancy all affect population size and growth, </vt:lpstr>
      <vt:lpstr>Total Fertility Rate </vt:lpstr>
      <vt:lpstr>Life Expectancy </vt:lpstr>
      <vt:lpstr>Family Planning </vt:lpstr>
      <vt:lpstr>Fertility</vt:lpstr>
      <vt:lpstr>10/8 Human Population CH 7 Obj. TSW identify how ecological footprints are measured and the parts of the IPAT equation, pg. 72</vt:lpstr>
      <vt:lpstr>Ecological Footprints</vt:lpstr>
      <vt:lpstr>Ecological Footprint</vt:lpstr>
      <vt:lpstr>IPAT  Impact= Population X Affluence X Technology  </vt:lpstr>
      <vt:lpstr>10/9 Population Review, CH 6 &amp; 7</vt:lpstr>
      <vt:lpstr>K- selected vs. r-selected</vt:lpstr>
      <vt:lpstr>Reproductive Strategies</vt:lpstr>
      <vt:lpstr>Logistic Growth Model</vt:lpstr>
      <vt:lpstr>Growth and decline of Reindeer population</vt:lpstr>
      <vt:lpstr>PowerPoint Presentation</vt:lpstr>
      <vt:lpstr>Survivorship Curves</vt:lpstr>
      <vt:lpstr>Age Structure Graphs</vt:lpstr>
      <vt:lpstr>In the News…</vt:lpstr>
      <vt:lpstr>PowerPoint Presentation</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 Population Characteristics CH 6 Obj., TSW identify population characteristics, other factors that influence them, and identify factors that affect wetland diversity, pg. 64</dc:title>
  <dc:creator>Jennifer McAllister</dc:creator>
  <cp:lastModifiedBy>Jennifer McAllister</cp:lastModifiedBy>
  <cp:revision>51</cp:revision>
  <cp:lastPrinted>2014-10-06T16:13:17Z</cp:lastPrinted>
  <dcterms:created xsi:type="dcterms:W3CDTF">2014-10-05T12:32:29Z</dcterms:created>
  <dcterms:modified xsi:type="dcterms:W3CDTF">2014-10-08T15:52:20Z</dcterms:modified>
</cp:coreProperties>
</file>