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7" r:id="rId2"/>
    <p:sldId id="258" r:id="rId3"/>
    <p:sldId id="261" r:id="rId4"/>
    <p:sldId id="259" r:id="rId5"/>
    <p:sldId id="262" r:id="rId6"/>
    <p:sldId id="263" r:id="rId7"/>
    <p:sldId id="264" r:id="rId8"/>
    <p:sldId id="265" r:id="rId9"/>
    <p:sldId id="269" r:id="rId10"/>
    <p:sldId id="283" r:id="rId11"/>
    <p:sldId id="284" r:id="rId12"/>
    <p:sldId id="266" r:id="rId13"/>
    <p:sldId id="278" r:id="rId14"/>
    <p:sldId id="270" r:id="rId15"/>
    <p:sldId id="267" r:id="rId16"/>
    <p:sldId id="271" r:id="rId17"/>
    <p:sldId id="274" r:id="rId18"/>
    <p:sldId id="282" r:id="rId19"/>
    <p:sldId id="285" r:id="rId20"/>
    <p:sldId id="279" r:id="rId21"/>
    <p:sldId id="280" r:id="rId22"/>
    <p:sldId id="281" r:id="rId23"/>
    <p:sldId id="275" r:id="rId24"/>
    <p:sldId id="27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10/2/2014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26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51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2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05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84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8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4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2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901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075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0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566394"/>
            <a:ext cx="10058400" cy="1371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10/1 Population Characteristics CH 6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Obj., TSW identify population characteristics, other factors that influence them, and identify factors that affect wetland diversity, pg. 64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2357120"/>
            <a:ext cx="5854700" cy="3931920"/>
          </a:xfrm>
        </p:spPr>
        <p:txBody>
          <a:bodyPr/>
          <a:lstStyle/>
          <a:p>
            <a:r>
              <a:rPr lang="en-US" altLang="en-US" sz="3200" dirty="0" smtClean="0"/>
              <a:t>1. Explain metapopulations </a:t>
            </a:r>
          </a:p>
          <a:p>
            <a:r>
              <a:rPr lang="en-US" altLang="en-US" sz="3200" dirty="0" smtClean="0"/>
              <a:t>2. What are some population characteristics?</a:t>
            </a:r>
            <a:endParaRPr lang="en-US" altLang="en-US" sz="3200" dirty="0"/>
          </a:p>
          <a:p>
            <a:r>
              <a:rPr lang="en-US" altLang="en-US" sz="3200" dirty="0" smtClean="0"/>
              <a:t>3</a:t>
            </a:r>
            <a:r>
              <a:rPr lang="en-US" altLang="en-US" sz="3200" dirty="0"/>
              <a:t>. What are some factors that affect wildlife diversity in wetlands</a:t>
            </a:r>
            <a:r>
              <a:rPr lang="en-US" altLang="en-US" sz="3200" dirty="0" smtClean="0"/>
              <a:t>? (answer later!)</a:t>
            </a:r>
            <a:endParaRPr lang="en-US" altLang="en-US" sz="3200" dirty="0"/>
          </a:p>
          <a:p>
            <a:endParaRPr lang="en-US" dirty="0"/>
          </a:p>
        </p:txBody>
      </p:sp>
      <p:pic>
        <p:nvPicPr>
          <p:cNvPr id="4" name="Picture 2" descr="http://web.uvic.ca/~wetlands/Wetl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65667"/>
            <a:ext cx="49784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361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>
            <p:ph type="title"/>
          </p:nvPr>
        </p:nvSpPr>
        <p:spPr>
          <a:xfrm>
            <a:off x="2107009" y="211138"/>
            <a:ext cx="7375922" cy="1116211"/>
          </a:xfrm>
        </p:spPr>
        <p:txBody>
          <a:bodyPr/>
          <a:lstStyle/>
          <a:p>
            <a:pPr eaLnBrk="1" hangingPunct="1"/>
            <a:r>
              <a:rPr lang="en-US" altLang="en-US" sz="3375" b="1" dirty="0"/>
              <a:t>Changes in Population Size</a:t>
            </a:r>
          </a:p>
        </p:txBody>
      </p:sp>
      <p:sp>
        <p:nvSpPr>
          <p:cNvPr id="29699" name="Rectangle 2"/>
          <p:cNvSpPr>
            <a:spLocks noChangeArrowheads="1"/>
          </p:cNvSpPr>
          <p:nvPr>
            <p:ph type="body" idx="1"/>
          </p:nvPr>
        </p:nvSpPr>
        <p:spPr>
          <a:xfrm>
            <a:off x="1037828" y="1099741"/>
            <a:ext cx="10100072" cy="3536156"/>
          </a:xfrm>
        </p:spPr>
        <p:txBody>
          <a:bodyPr/>
          <a:lstStyle/>
          <a:p>
            <a:pPr marL="625056"/>
            <a:r>
              <a:rPr lang="en-US" altLang="en-US" sz="2400" b="1" dirty="0" smtClean="0">
                <a:latin typeface="+mj-lt"/>
              </a:rPr>
              <a:t>Immigration</a:t>
            </a:r>
            <a:r>
              <a:rPr lang="en-US" altLang="en-US" sz="2400" dirty="0" smtClean="0">
                <a:latin typeface="+mj-lt"/>
              </a:rPr>
              <a:t>- the movement of people into a country</a:t>
            </a:r>
          </a:p>
          <a:p>
            <a:pPr marL="625056"/>
            <a:r>
              <a:rPr lang="en-US" altLang="en-US" sz="2400" b="1" dirty="0" smtClean="0">
                <a:latin typeface="+mj-lt"/>
              </a:rPr>
              <a:t>Emigration</a:t>
            </a:r>
            <a:r>
              <a:rPr lang="en-US" altLang="en-US" sz="2400" dirty="0" smtClean="0">
                <a:latin typeface="+mj-lt"/>
              </a:rPr>
              <a:t>- the movement of people out of a country.</a:t>
            </a:r>
          </a:p>
          <a:p>
            <a:pPr marL="625056"/>
            <a:r>
              <a:rPr lang="en-US" altLang="en-US" sz="2400" b="1" dirty="0" smtClean="0">
                <a:latin typeface="+mj-lt"/>
              </a:rPr>
              <a:t>Net migration rate-</a:t>
            </a:r>
            <a:r>
              <a:rPr lang="en-US" altLang="en-US" sz="2400" dirty="0" smtClean="0">
                <a:latin typeface="+mj-lt"/>
              </a:rPr>
              <a:t> the difference between immigration and emigration in a give year per 1,000 people in the country.</a:t>
            </a:r>
          </a:p>
          <a:p>
            <a:pPr marL="625056"/>
            <a:endParaRPr lang="en-US" altLang="en-US" dirty="0" smtClean="0">
              <a:latin typeface="Book Antiqua" panose="02040602050305030304" pitchFamily="18" charset="0"/>
            </a:endParaRPr>
          </a:p>
        </p:txBody>
      </p:sp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009" y="3042618"/>
            <a:ext cx="7527727" cy="253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2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Growth Rate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600" dirty="0" smtClean="0"/>
              <a:t>Growth Rate = Births – Deaths</a:t>
            </a:r>
          </a:p>
          <a:p>
            <a:pPr lvl="1"/>
            <a:r>
              <a:rPr lang="en-US" altLang="en-US" sz="2600" dirty="0" smtClean="0"/>
              <a:t>Movement of individuals = </a:t>
            </a:r>
            <a:endParaRPr lang="en-US" altLang="en-US" sz="2600" dirty="0" smtClean="0"/>
          </a:p>
          <a:p>
            <a:pPr lvl="2"/>
            <a:r>
              <a:rPr lang="en-US" altLang="en-US" sz="2400" dirty="0" smtClean="0"/>
              <a:t>Immigration</a:t>
            </a:r>
            <a:endParaRPr lang="en-US" altLang="en-US" sz="2400" dirty="0" smtClean="0"/>
          </a:p>
          <a:p>
            <a:pPr lvl="2"/>
            <a:r>
              <a:rPr lang="en-US" altLang="en-US" sz="2600" dirty="0" smtClean="0"/>
              <a:t>Emigration</a:t>
            </a:r>
          </a:p>
          <a:p>
            <a:pPr lvl="1"/>
            <a:r>
              <a:rPr lang="en-US" altLang="en-US" sz="2600" dirty="0" smtClean="0"/>
              <a:t>(births + immigration) – (deaths + emigration) = population change</a:t>
            </a:r>
          </a:p>
        </p:txBody>
      </p:sp>
    </p:spTree>
    <p:extLst>
      <p:ext uri="{BB962C8B-B14F-4D97-AF65-F5344CB8AC3E}">
        <p14:creationId xmlns:p14="http://schemas.microsoft.com/office/powerpoint/2010/main" val="18279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#2.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Population Growth, NOT Growth rate</a:t>
            </a:r>
          </a:p>
          <a:p>
            <a:r>
              <a:rPr lang="en-US" sz="3200" dirty="0"/>
              <a:t>(B + I) – (D + E) = 27 – 5 = </a:t>
            </a:r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population of RCHS has increased by 22 people.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10/3 </a:t>
            </a:r>
            <a:r>
              <a:rPr lang="en-US" b="1" dirty="0">
                <a:solidFill>
                  <a:schemeClr val="tx1"/>
                </a:solidFill>
              </a:rPr>
              <a:t>Human Population CH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What are the four stages (Names) of demographic transition?</a:t>
            </a:r>
          </a:p>
          <a:p>
            <a:r>
              <a:rPr lang="en-US" dirty="0"/>
              <a:t>Crude birth and death rate</a:t>
            </a:r>
          </a:p>
        </p:txBody>
      </p:sp>
    </p:spTree>
    <p:extLst>
      <p:ext uri="{BB962C8B-B14F-4D97-AF65-F5344CB8AC3E}">
        <p14:creationId xmlns:p14="http://schemas.microsoft.com/office/powerpoint/2010/main" val="2893417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1238250" y="0"/>
            <a:ext cx="9715500" cy="1071563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Book Antiqua" charset="0"/>
              </a:rPr>
              <a:t>The Demographic Transition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39453"/>
            <a:ext cx="11358563" cy="1714500"/>
          </a:xfrm>
        </p:spPr>
        <p:txBody>
          <a:bodyPr/>
          <a:lstStyle/>
          <a:p>
            <a:pPr marL="744093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Book Antiqua" charset="0"/>
              </a:rPr>
              <a:t>The theory of the demographic transition is the theory that as a country moves from a subsistence economy to industrialization and increased affluence, it undergoes a predictable shift in population growth.</a:t>
            </a:r>
          </a:p>
          <a:p>
            <a:pPr marL="744093">
              <a:lnSpc>
                <a:spcPct val="90000"/>
              </a:lnSpc>
            </a:pPr>
            <a:endParaRPr lang="en-US" sz="3200" dirty="0">
              <a:latin typeface="Book Antiqua" charset="0"/>
            </a:endParaRPr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0" y="2732484"/>
            <a:ext cx="5857875" cy="393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190625" y="178594"/>
            <a:ext cx="9810750" cy="62507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Theory of Demographic transition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71500" y="1059259"/>
            <a:ext cx="12192000" cy="4464844"/>
          </a:xfrm>
        </p:spPr>
        <p:txBody>
          <a:bodyPr anchor="t"/>
          <a:lstStyle/>
          <a:p>
            <a:r>
              <a:rPr lang="en-US" dirty="0">
                <a:solidFill>
                  <a:schemeClr val="bg1"/>
                </a:solidFill>
              </a:rPr>
              <a:t>Phase1 – Pre-Industrial – Before the industrial Revolution</a:t>
            </a:r>
          </a:p>
          <a:p>
            <a:r>
              <a:rPr lang="en-US" dirty="0">
                <a:solidFill>
                  <a:schemeClr val="bg1"/>
                </a:solidFill>
              </a:rPr>
              <a:t>Phase 2 – Transitional - India</a:t>
            </a:r>
          </a:p>
          <a:p>
            <a:r>
              <a:rPr lang="en-US" dirty="0">
                <a:solidFill>
                  <a:schemeClr val="bg1"/>
                </a:solidFill>
              </a:rPr>
              <a:t>Phase 3 – Industrial – US &amp; Canada</a:t>
            </a:r>
          </a:p>
          <a:p>
            <a:r>
              <a:rPr lang="en-US" dirty="0">
                <a:solidFill>
                  <a:schemeClr val="bg1"/>
                </a:solidFill>
              </a:rPr>
              <a:t>Phase 4 Post Industrial – UK, Germany, Russia, Italy, Japan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1" y="3809628"/>
            <a:ext cx="4534793" cy="30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11811000" cy="910828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Book Antiqua" charset="0"/>
              </a:rPr>
              <a:t>The Stages of the Demographic Transition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8156" y="1071562"/>
            <a:ext cx="11179969" cy="5036344"/>
          </a:xfrm>
        </p:spPr>
        <p:txBody>
          <a:bodyPr/>
          <a:lstStyle/>
          <a:p>
            <a:pPr marL="744093"/>
            <a:r>
              <a:rPr lang="en-US" sz="2700" dirty="0">
                <a:solidFill>
                  <a:schemeClr val="bg1"/>
                </a:solidFill>
                <a:latin typeface="Book Antiqua" charset="0"/>
              </a:rPr>
              <a:t>Phase 1:  Slow population growth because there are high birth rates and high death rates which offset each other. </a:t>
            </a:r>
          </a:p>
          <a:p>
            <a:pPr marL="744093"/>
            <a:r>
              <a:rPr lang="en-US" sz="2700" dirty="0">
                <a:solidFill>
                  <a:schemeClr val="bg1"/>
                </a:solidFill>
                <a:latin typeface="Book Antiqua" charset="0"/>
              </a:rPr>
              <a:t>Phase 2:  Rapid population growth  because birth rates remain high but death rates decline due to better sanitation, clean drinking water, increased access to food and goods, and access to health care.</a:t>
            </a:r>
          </a:p>
          <a:p>
            <a:pPr marL="744093"/>
            <a:r>
              <a:rPr lang="en-US" sz="2700" dirty="0">
                <a:solidFill>
                  <a:schemeClr val="bg1"/>
                </a:solidFill>
                <a:latin typeface="Book Antiqua" charset="0"/>
              </a:rPr>
              <a:t>Phase 3:  Stable population growth as the economy and educational system improves and people have fewer children.</a:t>
            </a:r>
          </a:p>
          <a:p>
            <a:pPr marL="744093"/>
            <a:r>
              <a:rPr lang="en-US" sz="2700" dirty="0">
                <a:solidFill>
                  <a:schemeClr val="bg1"/>
                </a:solidFill>
                <a:latin typeface="Book Antiqua" charset="0"/>
              </a:rPr>
              <a:t>Phase 4:  Declining population growth because the relatively high level of affluence and economic develop encourage women to delay having children.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>
            <p:ph type="title"/>
          </p:nvPr>
        </p:nvSpPr>
        <p:spPr>
          <a:xfrm>
            <a:off x="2559844" y="0"/>
            <a:ext cx="7375922" cy="937617"/>
          </a:xfrm>
        </p:spPr>
        <p:txBody>
          <a:bodyPr/>
          <a:lstStyle/>
          <a:p>
            <a:pPr eaLnBrk="1" hangingPunct="1"/>
            <a:r>
              <a:rPr lang="en-US" altLang="en-US" sz="3375" b="1" dirty="0"/>
              <a:t>Changes in Population Size</a:t>
            </a:r>
          </a:p>
        </p:txBody>
      </p:sp>
      <p:sp>
        <p:nvSpPr>
          <p:cNvPr id="31747" name="Rectangle 2"/>
          <p:cNvSpPr>
            <a:spLocks noChangeArrowheads="1"/>
          </p:cNvSpPr>
          <p:nvPr>
            <p:ph type="body" idx="1"/>
          </p:nvPr>
        </p:nvSpPr>
        <p:spPr>
          <a:xfrm>
            <a:off x="1524000" y="750094"/>
            <a:ext cx="9144000" cy="5554266"/>
          </a:xfrm>
        </p:spPr>
        <p:txBody>
          <a:bodyPr anchor="t">
            <a:normAutofit/>
          </a:bodyPr>
          <a:lstStyle/>
          <a:p>
            <a:pPr marL="625056"/>
            <a:r>
              <a:rPr lang="en-US" altLang="en-US" sz="2600" b="1" dirty="0">
                <a:latin typeface="+mj-lt"/>
              </a:rPr>
              <a:t>Crude birth rate (CBR)= </a:t>
            </a:r>
            <a:r>
              <a:rPr lang="en-US" altLang="en-US" sz="2600" dirty="0">
                <a:latin typeface="+mj-lt"/>
              </a:rPr>
              <a:t>the number of births per 1,000 individuals per year.</a:t>
            </a:r>
          </a:p>
          <a:p>
            <a:pPr marL="625056"/>
            <a:r>
              <a:rPr lang="en-US" altLang="en-US" sz="2600" b="1" dirty="0">
                <a:latin typeface="+mj-lt"/>
              </a:rPr>
              <a:t>Crude death rate (CDR)= </a:t>
            </a:r>
            <a:r>
              <a:rPr lang="en-US" altLang="en-US" sz="2600" dirty="0">
                <a:latin typeface="+mj-lt"/>
              </a:rPr>
              <a:t>the number of deaths per 1,000 individuals per year.</a:t>
            </a:r>
          </a:p>
          <a:p>
            <a:pPr marL="1250112" lvl="2"/>
            <a:r>
              <a:rPr lang="en-US" altLang="en-US" sz="2600" dirty="0">
                <a:latin typeface="+mj-lt"/>
              </a:rPr>
              <a:t>Global population growth rate = </a:t>
            </a:r>
          </a:p>
          <a:p>
            <a:pPr marL="1067232" lvl="2" indent="0">
              <a:buNone/>
            </a:pPr>
            <a:r>
              <a:rPr lang="en-US" altLang="en-US" sz="2600" b="1" dirty="0">
                <a:latin typeface="+mj-lt"/>
              </a:rPr>
              <a:t>(CBR- CDR)/ 10</a:t>
            </a:r>
          </a:p>
          <a:p>
            <a:pPr marL="1250112" lvl="2"/>
            <a:endParaRPr lang="en-US" altLang="en-US" sz="2600" dirty="0" smtClean="0">
              <a:latin typeface="+mj-lt"/>
            </a:endParaRPr>
          </a:p>
          <a:p>
            <a:pPr marL="1250112" lvl="2"/>
            <a:r>
              <a:rPr lang="en-US" altLang="en-US" sz="2600" dirty="0" smtClean="0">
                <a:latin typeface="+mj-lt"/>
              </a:rPr>
              <a:t>National </a:t>
            </a:r>
            <a:r>
              <a:rPr lang="en-US" altLang="en-US" sz="2600" dirty="0">
                <a:latin typeface="+mj-lt"/>
              </a:rPr>
              <a:t>population growth rate = </a:t>
            </a:r>
          </a:p>
          <a:p>
            <a:pPr marL="1067232" lvl="2" indent="0">
              <a:buNone/>
            </a:pPr>
            <a:r>
              <a:rPr lang="en-US" altLang="en-US" sz="2600" b="1" dirty="0">
                <a:latin typeface="+mj-lt"/>
              </a:rPr>
              <a:t>(CBR+ immigration) - (CDR + emigration)/ 10</a:t>
            </a:r>
          </a:p>
          <a:p>
            <a:pPr marL="1250112" lvl="2"/>
            <a:endParaRPr lang="en-US" altLang="en-US" sz="2600" dirty="0" smtClean="0">
              <a:latin typeface="+mj-lt"/>
            </a:endParaRPr>
          </a:p>
          <a:p>
            <a:pPr marL="1250112" lvl="2"/>
            <a:r>
              <a:rPr lang="en-US" altLang="en-US" sz="2600" dirty="0" smtClean="0">
                <a:latin typeface="+mj-lt"/>
              </a:rPr>
              <a:t>Doubling </a:t>
            </a:r>
            <a:r>
              <a:rPr lang="en-US" altLang="en-US" sz="2600" dirty="0">
                <a:latin typeface="+mj-lt"/>
              </a:rPr>
              <a:t>time (in years)- 70/growth rate</a:t>
            </a:r>
          </a:p>
        </p:txBody>
      </p:sp>
    </p:spTree>
    <p:extLst>
      <p:ext uri="{BB962C8B-B14F-4D97-AF65-F5344CB8AC3E}">
        <p14:creationId xmlns:p14="http://schemas.microsoft.com/office/powerpoint/2010/main" val="1949089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82" y="365504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the News... For our </a:t>
            </a:r>
            <a:r>
              <a:rPr lang="en-US" dirty="0" smtClean="0"/>
              <a:t>Cover Letter!</a:t>
            </a:r>
            <a:endParaRPr lang="en-US" dirty="0"/>
          </a:p>
        </p:txBody>
      </p:sp>
      <p:pic>
        <p:nvPicPr>
          <p:cNvPr id="4" name="Content Placeholder 3" descr="Screen shot 2014-09-24 at 5.29.19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17867" b="-217867"/>
          <a:stretch>
            <a:fillRect/>
          </a:stretch>
        </p:blipFill>
        <p:spPr>
          <a:xfrm>
            <a:off x="1297709" y="2126211"/>
            <a:ext cx="10058400" cy="3931920"/>
          </a:xfrm>
        </p:spPr>
      </p:pic>
      <p:pic>
        <p:nvPicPr>
          <p:cNvPr id="5" name="Picture 4" descr="Screen shot 2014-09-24 at 5.28.3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91" y="1396999"/>
            <a:ext cx="9169400" cy="1016000"/>
          </a:xfrm>
          <a:prstGeom prst="rect">
            <a:avLst/>
          </a:prstGeom>
        </p:spPr>
      </p:pic>
      <p:pic>
        <p:nvPicPr>
          <p:cNvPr id="9" name="Picture 8" descr="Screen shot 2014-09-24 at 5.28.3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41" y="2538845"/>
            <a:ext cx="9664700" cy="1041400"/>
          </a:xfrm>
          <a:prstGeom prst="rect">
            <a:avLst/>
          </a:prstGeom>
        </p:spPr>
      </p:pic>
      <p:pic>
        <p:nvPicPr>
          <p:cNvPr id="10" name="Picture 9" descr="Screen shot 2014-09-24 at 5.29.08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6332" y="4744028"/>
            <a:ext cx="92837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98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include this problem in our Cover Letter!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1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901700" y="428625"/>
            <a:ext cx="9144000" cy="1017984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/>
              <a:t>Factors that Regulate Population Abundance and Distribution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>
          <a:xfrm>
            <a:off x="643334" y="1610518"/>
            <a:ext cx="9279731" cy="4661297"/>
          </a:xfrm>
        </p:spPr>
        <p:txBody>
          <a:bodyPr>
            <a:normAutofit/>
          </a:bodyPr>
          <a:lstStyle/>
          <a:p>
            <a:pPr marL="625056"/>
            <a:r>
              <a:rPr lang="en-US" altLang="en-US" sz="2400" b="1" dirty="0" smtClean="0">
                <a:latin typeface="+mj-lt"/>
              </a:rPr>
              <a:t>Population size- </a:t>
            </a:r>
            <a:r>
              <a:rPr lang="en-US" altLang="en-US" sz="2400" dirty="0" smtClean="0">
                <a:latin typeface="+mj-lt"/>
              </a:rPr>
              <a:t>the total number of individuals within a defined area at a given time.</a:t>
            </a:r>
          </a:p>
          <a:p>
            <a:pPr marL="625056"/>
            <a:r>
              <a:rPr lang="en-US" altLang="en-US" sz="2400" b="1" dirty="0" smtClean="0">
                <a:latin typeface="+mj-lt"/>
              </a:rPr>
              <a:t>Population density- </a:t>
            </a:r>
            <a:r>
              <a:rPr lang="en-US" altLang="en-US" sz="2400" dirty="0" smtClean="0">
                <a:latin typeface="+mj-lt"/>
              </a:rPr>
              <a:t>the number of individuals per unit area at a given time.</a:t>
            </a:r>
          </a:p>
          <a:p>
            <a:pPr marL="625056"/>
            <a:r>
              <a:rPr lang="en-US" altLang="en-US" sz="2400" b="1" dirty="0" smtClean="0">
                <a:latin typeface="+mj-lt"/>
              </a:rPr>
              <a:t>Population sex ratio- </a:t>
            </a:r>
            <a:r>
              <a:rPr lang="en-US" altLang="en-US" sz="2400" dirty="0" smtClean="0">
                <a:latin typeface="+mj-lt"/>
              </a:rPr>
              <a:t>the ratio of males to females</a:t>
            </a:r>
          </a:p>
          <a:p>
            <a:pPr marL="625056"/>
            <a:r>
              <a:rPr lang="en-US" altLang="en-US" sz="2400" b="1" dirty="0" smtClean="0">
                <a:latin typeface="+mj-lt"/>
              </a:rPr>
              <a:t>Population age structure- </a:t>
            </a:r>
            <a:r>
              <a:rPr lang="en-US" altLang="en-US" sz="2400" dirty="0" smtClean="0">
                <a:latin typeface="+mj-lt"/>
              </a:rPr>
              <a:t>how many individuals fit into particular age categories.</a:t>
            </a:r>
            <a:r>
              <a:rPr lang="en-US" altLang="en-US" sz="2400" dirty="0">
                <a:latin typeface="+mj-lt"/>
              </a:rPr>
              <a:t> </a:t>
            </a:r>
            <a:endParaRPr lang="en-US" altLang="en-US" sz="2400" dirty="0" smtClean="0">
              <a:latin typeface="+mj-lt"/>
            </a:endParaRPr>
          </a:p>
          <a:p>
            <a:pPr marL="625056"/>
            <a:r>
              <a:rPr lang="en-US" altLang="en-US" sz="2400" b="1" dirty="0" smtClean="0">
                <a:latin typeface="+mj-lt"/>
              </a:rPr>
              <a:t>Population </a:t>
            </a:r>
            <a:r>
              <a:rPr lang="en-US" altLang="en-US" sz="2400" b="1" dirty="0">
                <a:latin typeface="+mj-lt"/>
              </a:rPr>
              <a:t>distribution- </a:t>
            </a:r>
            <a:r>
              <a:rPr lang="en-US" altLang="en-US" sz="2400" dirty="0">
                <a:latin typeface="+mj-lt"/>
              </a:rPr>
              <a:t>how individuals are distributed with respect to one another.</a:t>
            </a:r>
          </a:p>
          <a:p>
            <a:pPr marL="625056"/>
            <a:endParaRPr lang="en-US" altLang="en-US" sz="2400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61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10/6 </a:t>
            </a:r>
            <a:r>
              <a:rPr lang="en-US" b="1" dirty="0">
                <a:solidFill>
                  <a:schemeClr val="tx1"/>
                </a:solidFill>
              </a:rPr>
              <a:t>Human Population CH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Population problem (check)</a:t>
            </a:r>
          </a:p>
          <a:p>
            <a:r>
              <a:rPr lang="en-US" dirty="0"/>
              <a:t>Relationship between economic development and population </a:t>
            </a:r>
          </a:p>
          <a:p>
            <a:r>
              <a:rPr lang="en-US" dirty="0" smtClean="0"/>
              <a:t>Explain the different viewpoints scientists have on if humans will reach our carrying capacity or not? Pg. 180-181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38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10/7 </a:t>
            </a:r>
            <a:r>
              <a:rPr lang="en-US" b="1" dirty="0">
                <a:solidFill>
                  <a:schemeClr val="tx1"/>
                </a:solidFill>
              </a:rPr>
              <a:t>Human Population CH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71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10/8 </a:t>
            </a:r>
            <a:r>
              <a:rPr lang="en-US" b="1" dirty="0">
                <a:solidFill>
                  <a:schemeClr val="tx1"/>
                </a:solidFill>
              </a:rPr>
              <a:t>Human Population CH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01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>
            <p:ph type="title"/>
          </p:nvPr>
        </p:nvSpPr>
        <p:spPr>
          <a:xfrm>
            <a:off x="2416969" y="-357188"/>
            <a:ext cx="7358063" cy="1714500"/>
          </a:xfrm>
        </p:spPr>
        <p:txBody>
          <a:bodyPr/>
          <a:lstStyle/>
          <a:p>
            <a:pPr eaLnBrk="1" hangingPunct="1"/>
            <a:r>
              <a:rPr lang="en-US" altLang="en-US" sz="3375" b="1">
                <a:latin typeface="Book Antiqua" panose="02040602050305030304" pitchFamily="18" charset="0"/>
              </a:rPr>
              <a:t>Ecological Footprints</a:t>
            </a:r>
          </a:p>
        </p:txBody>
      </p:sp>
      <p:sp>
        <p:nvSpPr>
          <p:cNvPr id="43011" name="Rectangle 2"/>
          <p:cNvSpPr>
            <a:spLocks noChangeArrowheads="1"/>
          </p:cNvSpPr>
          <p:nvPr>
            <p:ph type="body" idx="1"/>
          </p:nvPr>
        </p:nvSpPr>
        <p:spPr>
          <a:xfrm>
            <a:off x="2077640" y="964406"/>
            <a:ext cx="8358188" cy="1607344"/>
          </a:xfrm>
        </p:spPr>
        <p:txBody>
          <a:bodyPr/>
          <a:lstStyle/>
          <a:p>
            <a:pPr marL="625056"/>
            <a:r>
              <a:rPr lang="en-US" altLang="en-US" sz="2812" b="1" dirty="0">
                <a:solidFill>
                  <a:schemeClr val="bg1"/>
                </a:solidFill>
                <a:latin typeface="Book Antiqua" panose="02040602050305030304" pitchFamily="18" charset="0"/>
              </a:rPr>
              <a:t>Affluence </a:t>
            </a:r>
            <a:r>
              <a:rPr lang="en-US" altLang="en-US" sz="2812" dirty="0">
                <a:solidFill>
                  <a:schemeClr val="bg1"/>
                </a:solidFill>
                <a:latin typeface="Book Antiqua" panose="02040602050305030304" pitchFamily="18" charset="0"/>
              </a:rPr>
              <a:t>- having a lot of wealth such as money, goods, or property.</a:t>
            </a:r>
          </a:p>
          <a:p>
            <a:pPr marL="625056"/>
            <a:endParaRPr lang="en-US" altLang="en-US" sz="2812" dirty="0">
              <a:latin typeface="Book Antiqua" panose="02040602050305030304" pitchFamily="18" charset="0"/>
            </a:endParaRPr>
          </a:p>
        </p:txBody>
      </p:sp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81" y="2196703"/>
            <a:ext cx="5920383" cy="405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925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46100"/>
            <a:ext cx="10058400" cy="548894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Friday: </a:t>
            </a:r>
          </a:p>
          <a:p>
            <a:r>
              <a:rPr lang="en-US" dirty="0" smtClean="0"/>
              <a:t>What </a:t>
            </a:r>
            <a:r>
              <a:rPr lang="en-US" dirty="0"/>
              <a:t>are the four stages (Names) of demographic transition?</a:t>
            </a:r>
          </a:p>
          <a:p>
            <a:r>
              <a:rPr lang="en-US" dirty="0" smtClean="0"/>
              <a:t>Crude birth and death rate</a:t>
            </a:r>
          </a:p>
          <a:p>
            <a:r>
              <a:rPr lang="en-US" b="1" dirty="0" smtClean="0"/>
              <a:t>Monday: 10/6</a:t>
            </a:r>
          </a:p>
          <a:p>
            <a:r>
              <a:rPr lang="en-US" dirty="0" smtClean="0"/>
              <a:t>Population problem (check)</a:t>
            </a:r>
          </a:p>
          <a:p>
            <a:r>
              <a:rPr lang="en-US" dirty="0"/>
              <a:t>Relationship between economic development and </a:t>
            </a:r>
            <a:r>
              <a:rPr lang="en-US" dirty="0" smtClean="0"/>
              <a:t>population</a:t>
            </a:r>
          </a:p>
          <a:p>
            <a:r>
              <a:rPr lang="en-US" dirty="0"/>
              <a:t>Explain the different viewpoints scientists have on if humans will reach our carrying capacity or not? Pg. </a:t>
            </a:r>
            <a:r>
              <a:rPr lang="en-US" dirty="0" smtClean="0"/>
              <a:t>180-181 </a:t>
            </a:r>
          </a:p>
          <a:p>
            <a:r>
              <a:rPr lang="en-US" b="1" dirty="0" smtClean="0"/>
              <a:t>Tuesday: 10/7</a:t>
            </a:r>
          </a:p>
          <a:p>
            <a:r>
              <a:rPr lang="en-US" dirty="0" smtClean="0"/>
              <a:t>Fertility</a:t>
            </a:r>
          </a:p>
          <a:p>
            <a:r>
              <a:rPr lang="en-US" dirty="0" smtClean="0"/>
              <a:t>Family Planning</a:t>
            </a:r>
          </a:p>
          <a:p>
            <a:r>
              <a:rPr lang="en-US" dirty="0" smtClean="0"/>
              <a:t>Life Expectancy </a:t>
            </a:r>
            <a:endParaRPr lang="en-US" dirty="0"/>
          </a:p>
          <a:p>
            <a:r>
              <a:rPr lang="en-US" b="1" dirty="0" smtClean="0"/>
              <a:t>Wednesday: 10/8</a:t>
            </a:r>
          </a:p>
          <a:p>
            <a:r>
              <a:rPr lang="en-US" dirty="0" smtClean="0"/>
              <a:t>Ecological footprint </a:t>
            </a:r>
          </a:p>
          <a:p>
            <a:r>
              <a:rPr lang="en-US" dirty="0"/>
              <a:t>IPAT equation </a:t>
            </a:r>
          </a:p>
          <a:p>
            <a:r>
              <a:rPr lang="en-US" dirty="0"/>
              <a:t>Impact of Affluence </a:t>
            </a:r>
            <a:endParaRPr lang="en-US" b="1" dirty="0" smtClean="0"/>
          </a:p>
          <a:p>
            <a:r>
              <a:rPr lang="en-US" b="1" dirty="0" smtClean="0"/>
              <a:t>Thursday: 10/9</a:t>
            </a:r>
          </a:p>
          <a:p>
            <a:r>
              <a:rPr lang="en-US" dirty="0" smtClean="0"/>
              <a:t>Review of CH 6, CH 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978" y="0"/>
            <a:ext cx="37024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6991" y="1225034"/>
            <a:ext cx="24275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/>
              <a:t>How Populations are distributed.</a:t>
            </a:r>
          </a:p>
        </p:txBody>
      </p:sp>
    </p:spTree>
    <p:extLst>
      <p:ext uri="{BB962C8B-B14F-4D97-AF65-F5344CB8AC3E}">
        <p14:creationId xmlns:p14="http://schemas.microsoft.com/office/powerpoint/2010/main" val="235655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15900"/>
            <a:ext cx="9144000" cy="1000125"/>
          </a:xfrm>
        </p:spPr>
        <p:txBody>
          <a:bodyPr/>
          <a:lstStyle/>
          <a:p>
            <a:pPr eaLnBrk="1" hangingPunct="1"/>
            <a:r>
              <a:rPr lang="en-US" altLang="en-US" sz="3375" b="1" dirty="0"/>
              <a:t>Metapopulations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idx="1"/>
          </p:nvPr>
        </p:nvSpPr>
        <p:spPr>
          <a:xfrm>
            <a:off x="588963" y="1036624"/>
            <a:ext cx="6497637" cy="3230575"/>
          </a:xfrm>
        </p:spPr>
        <p:txBody>
          <a:bodyPr>
            <a:noAutofit/>
          </a:bodyPr>
          <a:lstStyle/>
          <a:p>
            <a:pPr marL="625056"/>
            <a:r>
              <a:rPr lang="en-US" altLang="en-US" sz="3200" dirty="0" smtClean="0"/>
              <a:t>Metapopulations- a group of spatially distinct populations that are connected by occasional movements of individuals between them. </a:t>
            </a:r>
          </a:p>
        </p:txBody>
      </p:sp>
      <p:pic>
        <p:nvPicPr>
          <p:cNvPr id="3686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146" y="1735113"/>
            <a:ext cx="3990454" cy="38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12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894"/>
            <a:ext cx="10058400" cy="1371600"/>
          </a:xfrm>
        </p:spPr>
        <p:txBody>
          <a:bodyPr/>
          <a:lstStyle/>
          <a:p>
            <a:r>
              <a:rPr lang="en-US" b="1" dirty="0" smtClean="0"/>
              <a:t>Wetland Presentation pg. 63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6600" y="1353794"/>
            <a:ext cx="4000500" cy="3931920"/>
          </a:xfrm>
        </p:spPr>
        <p:txBody>
          <a:bodyPr>
            <a:noAutofit/>
          </a:bodyPr>
          <a:lstStyle/>
          <a:p>
            <a:r>
              <a:rPr lang="en-US" sz="2400" dirty="0" smtClean="0"/>
              <a:t>Groups of 3 or 4</a:t>
            </a:r>
          </a:p>
          <a:p>
            <a:r>
              <a:rPr lang="en-US" sz="2400" dirty="0" smtClean="0"/>
              <a:t>(1) Intro, Wetland Formation, California’s Wetlands</a:t>
            </a:r>
          </a:p>
          <a:p>
            <a:r>
              <a:rPr lang="en-US" sz="2400" dirty="0" smtClean="0"/>
              <a:t>(2) The Salt Marsh, Adaptations, Why they Matter?</a:t>
            </a:r>
          </a:p>
          <a:p>
            <a:r>
              <a:rPr lang="en-US" sz="2400" dirty="0" smtClean="0"/>
              <a:t>(3) Great Basin</a:t>
            </a:r>
          </a:p>
          <a:p>
            <a:r>
              <a:rPr lang="en-US" sz="2400" dirty="0" smtClean="0"/>
              <a:t>(4) Mojave Desert</a:t>
            </a:r>
          </a:p>
          <a:p>
            <a:r>
              <a:rPr lang="en-US" sz="2400" dirty="0" smtClean="0"/>
              <a:t>(5) Sonoran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5500" y="1493494"/>
            <a:ext cx="533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Include:</a:t>
            </a:r>
          </a:p>
          <a:p>
            <a:pPr lvl="1"/>
            <a:r>
              <a:rPr lang="en-US" altLang="en-US" sz="2400" dirty="0" smtClean="0"/>
              <a:t>1. What </a:t>
            </a:r>
            <a:r>
              <a:rPr lang="en-US" altLang="en-US" sz="2400" dirty="0"/>
              <a:t>are some factors that affect wildlife diversity in </a:t>
            </a:r>
            <a:r>
              <a:rPr lang="en-US" altLang="en-US" sz="2400" dirty="0" smtClean="0"/>
              <a:t>wetlands or your specific wetland?</a:t>
            </a:r>
            <a:endParaRPr lang="en-US" altLang="en-US" sz="2400" dirty="0"/>
          </a:p>
          <a:p>
            <a:pPr lvl="1"/>
            <a:r>
              <a:rPr lang="en-US" altLang="en-US" sz="2400" dirty="0" smtClean="0"/>
              <a:t>2. Why </a:t>
            </a:r>
            <a:r>
              <a:rPr lang="en-US" altLang="en-US" sz="2400" dirty="0"/>
              <a:t>is California considered a biodiversity hotspot?</a:t>
            </a:r>
          </a:p>
          <a:p>
            <a:pPr lvl="1"/>
            <a:r>
              <a:rPr lang="en-US" sz="2400" dirty="0" smtClean="0"/>
              <a:t>3. Important </a:t>
            </a:r>
            <a:r>
              <a:rPr lang="en-US" sz="2400" dirty="0"/>
              <a:t>information in your section, you are the expert!</a:t>
            </a:r>
          </a:p>
        </p:txBody>
      </p:sp>
    </p:spTree>
    <p:extLst>
      <p:ext uri="{BB962C8B-B14F-4D97-AF65-F5344CB8AC3E}">
        <p14:creationId xmlns:p14="http://schemas.microsoft.com/office/powerpoint/2010/main" val="567974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News… </a:t>
            </a:r>
            <a:r>
              <a:rPr lang="en-US" dirty="0" err="1" smtClean="0"/>
              <a:t>Ebolaaaa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42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8200" y="0"/>
            <a:ext cx="7460754" cy="605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7"/>
          <p:cNvSpPr txBox="1">
            <a:spLocks/>
          </p:cNvSpPr>
          <p:nvPr/>
        </p:nvSpPr>
        <p:spPr bwMode="auto">
          <a:xfrm>
            <a:off x="101600" y="6054328"/>
            <a:ext cx="11950700" cy="646670"/>
          </a:xfrm>
          <a:prstGeom prst="rect">
            <a:avLst/>
          </a:prstGeom>
          <a:solidFill>
            <a:srgbClr val="860043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 wrap="square" lIns="76535" tIns="38268" rIns="76535" bIns="3826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700" b="1" dirty="0">
                <a:latin typeface="Book Antiqua" charset="0"/>
              </a:rPr>
              <a:t>Chapter </a:t>
            </a:r>
            <a:r>
              <a:rPr lang="en-US" sz="3700" b="1" dirty="0" smtClean="0">
                <a:latin typeface="Book Antiqua" charset="0"/>
              </a:rPr>
              <a:t>7 The </a:t>
            </a:r>
            <a:r>
              <a:rPr lang="en-US" sz="3700" b="1" dirty="0">
                <a:latin typeface="Book Antiqua" charset="0"/>
              </a:rPr>
              <a:t>Human </a:t>
            </a:r>
            <a:r>
              <a:rPr lang="en-US" sz="3700" b="1" dirty="0" smtClean="0">
                <a:latin typeface="Book Antiqua" charset="0"/>
              </a:rPr>
              <a:t>Population</a:t>
            </a:r>
            <a:endParaRPr lang="en-US" sz="3700" b="1" dirty="0">
              <a:latin typeface="Book Antiqu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09550" y="270718"/>
            <a:ext cx="10801350" cy="1672382"/>
          </a:xfrm>
        </p:spPr>
        <p:txBody>
          <a:bodyPr anchor="t">
            <a:noAutofit/>
          </a:bodyPr>
          <a:lstStyle/>
          <a:p>
            <a:pPr eaLnBrk="1" hangingPunct="1"/>
            <a:r>
              <a:rPr lang="en-US" sz="2400" b="1" dirty="0" smtClean="0">
                <a:solidFill>
                  <a:schemeClr val="tx1"/>
                </a:solidFill>
              </a:rPr>
              <a:t>10/2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Human Population CH 7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Obj. TSW learn about age structure graphs, </a:t>
            </a:r>
            <a:r>
              <a:rPr lang="en-US" sz="2400" dirty="0" smtClean="0">
                <a:solidFill>
                  <a:schemeClr val="tx1"/>
                </a:solidFill>
              </a:rPr>
              <a:t>demographic </a:t>
            </a:r>
            <a:r>
              <a:rPr lang="en-US" sz="2400" dirty="0">
                <a:solidFill>
                  <a:schemeClr val="tx1"/>
                </a:solidFill>
              </a:rPr>
              <a:t>transition </a:t>
            </a:r>
            <a:r>
              <a:rPr lang="en-US" sz="2400" dirty="0" smtClean="0">
                <a:solidFill>
                  <a:schemeClr val="tx1"/>
                </a:solidFill>
              </a:rPr>
              <a:t>&amp; practice </a:t>
            </a:r>
            <a:r>
              <a:rPr lang="en-US" sz="2400" dirty="0">
                <a:solidFill>
                  <a:schemeClr val="tx1"/>
                </a:solidFill>
              </a:rPr>
              <a:t>population </a:t>
            </a:r>
            <a:r>
              <a:rPr lang="en-US" sz="2400" dirty="0" smtClean="0">
                <a:solidFill>
                  <a:schemeClr val="tx1"/>
                </a:solidFill>
              </a:rPr>
              <a:t>questions</a:t>
            </a:r>
            <a:r>
              <a:rPr lang="en-US" sz="2400" dirty="0">
                <a:solidFill>
                  <a:schemeClr val="tx1"/>
                </a:solidFill>
              </a:rPr>
              <a:t>. P. 62 NB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>
          <a:xfrm>
            <a:off x="313829" y="1765176"/>
            <a:ext cx="5386090" cy="63958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AGE STRUCTURE GRAPHS</a:t>
            </a:r>
          </a:p>
        </p:txBody>
      </p:sp>
      <p:sp>
        <p:nvSpPr>
          <p:cNvPr id="21508" name="Content Placeholder 5"/>
          <p:cNvSpPr>
            <a:spLocks noGrp="1"/>
          </p:cNvSpPr>
          <p:nvPr>
            <p:ph sz="quarter" idx="4"/>
          </p:nvPr>
        </p:nvSpPr>
        <p:spPr>
          <a:xfrm>
            <a:off x="6538119" y="1503313"/>
            <a:ext cx="5310981" cy="5634087"/>
          </a:xfrm>
        </p:spPr>
        <p:txBody>
          <a:bodyPr>
            <a:normAutofit/>
          </a:bodyPr>
          <a:lstStyle/>
          <a:p>
            <a:pPr marL="382676" indent="-382676">
              <a:buFont typeface="Gill Sans" charset="0"/>
              <a:buAutoNum type="arabicPeriod"/>
            </a:pPr>
            <a:r>
              <a:rPr lang="en-US" sz="2400" dirty="0"/>
              <a:t>Draw an Age Structure graph of a growing population.</a:t>
            </a:r>
          </a:p>
          <a:p>
            <a:pPr marL="382676" indent="-382676">
              <a:buFont typeface="Gill Sans" charset="0"/>
              <a:buAutoNum type="arabicPeriod"/>
            </a:pPr>
            <a:r>
              <a:rPr lang="en-US" sz="2400" dirty="0" smtClean="0"/>
              <a:t>RCHS </a:t>
            </a:r>
            <a:r>
              <a:rPr lang="en-US" sz="2400" dirty="0"/>
              <a:t>population is 1976 students, 27 transfer in, 5 get expelled.  What is the population growth of the high school</a:t>
            </a:r>
            <a:r>
              <a:rPr lang="en-US" sz="2400" dirty="0" smtClean="0"/>
              <a:t>?</a:t>
            </a:r>
          </a:p>
          <a:p>
            <a:pPr marL="382676" indent="-382676">
              <a:buFont typeface="Gill Sans" charset="0"/>
              <a:buAutoNum type="arabicPeriod"/>
            </a:pPr>
            <a:r>
              <a:rPr lang="en-US" sz="2400" dirty="0" smtClean="0"/>
              <a:t>Ecosystem question from yesterday!</a:t>
            </a:r>
            <a:endParaRPr lang="en-US" sz="2400" dirty="0"/>
          </a:p>
        </p:txBody>
      </p:sp>
      <p:pic>
        <p:nvPicPr>
          <p:cNvPr id="21509" name="Content Placeholder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1642" y="2281039"/>
            <a:ext cx="5856386" cy="451842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7708900" y="873919"/>
            <a:ext cx="3524250" cy="1000125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Book Antiqua" charset="0"/>
              </a:rPr>
              <a:t>Age Structure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7450" y="2235200"/>
            <a:ext cx="5230813" cy="2613422"/>
          </a:xfrm>
        </p:spPr>
        <p:txBody>
          <a:bodyPr>
            <a:normAutofit fontScale="92500" lnSpcReduction="20000"/>
          </a:bodyPr>
          <a:lstStyle/>
          <a:p>
            <a:pPr marL="744093">
              <a:buNone/>
            </a:pPr>
            <a:r>
              <a:rPr lang="en-US" sz="3300" dirty="0">
                <a:latin typeface="Book Antiqua" charset="0"/>
              </a:rPr>
              <a:t>Age structure diagrams (population pyramids)- visual representations of age structure within a country for males and females.</a:t>
            </a: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0" y="1000125"/>
            <a:ext cx="6737450" cy="519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TC103457510[[fn=Savon]]</Template>
  <TotalTime>85</TotalTime>
  <Words>840</Words>
  <Application>Microsoft Office PowerPoint</Application>
  <PresentationFormat>Widescreen</PresentationFormat>
  <Paragraphs>99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Book Antiqua</vt:lpstr>
      <vt:lpstr>Century Gothic</vt:lpstr>
      <vt:lpstr>Garamond</vt:lpstr>
      <vt:lpstr>Gill Sans</vt:lpstr>
      <vt:lpstr>Savon</vt:lpstr>
      <vt:lpstr>10/1 Population Characteristics CH 6 Obj., TSW identify population characteristics, other factors that influence them, and identify factors that affect wetland diversity, pg. 64</vt:lpstr>
      <vt:lpstr>Factors that Regulate Population Abundance and Distribution</vt:lpstr>
      <vt:lpstr>PowerPoint Presentation</vt:lpstr>
      <vt:lpstr>Metapopulations</vt:lpstr>
      <vt:lpstr>Wetland Presentation pg. 63</vt:lpstr>
      <vt:lpstr>In the News… Ebolaaaa!</vt:lpstr>
      <vt:lpstr>PowerPoint Presentation</vt:lpstr>
      <vt:lpstr>10/2 Human Population CH 7 Obj. TSW learn about age structure graphs, demographic transition &amp; practice population questions. P. 62 NB</vt:lpstr>
      <vt:lpstr>Age Structure</vt:lpstr>
      <vt:lpstr>Changes in Population Size</vt:lpstr>
      <vt:lpstr>Growth Rate</vt:lpstr>
      <vt:lpstr>#2.</vt:lpstr>
      <vt:lpstr>10/3 Human Population CH 7</vt:lpstr>
      <vt:lpstr>The Demographic Transition</vt:lpstr>
      <vt:lpstr>Theory of Demographic transition</vt:lpstr>
      <vt:lpstr>The Stages of the Demographic Transition</vt:lpstr>
      <vt:lpstr>Changes in Population Size</vt:lpstr>
      <vt:lpstr>In the News... For our Cover Letter!</vt:lpstr>
      <vt:lpstr>PowerPoint Presentation</vt:lpstr>
      <vt:lpstr>10/6 Human Population CH 7</vt:lpstr>
      <vt:lpstr>10/7 Human Population CH 7</vt:lpstr>
      <vt:lpstr>10/8 Human Population CH 7</vt:lpstr>
      <vt:lpstr>Ecological Footprints</vt:lpstr>
      <vt:lpstr>PowerPoint Presentation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10/1 Population Characteristics CH 6 Obj., TSW identify population characteristics, other factors that influence them, and identify factors that affect wetland diversity, pg. 64</dc:title>
  <dc:creator>Jennifer McAllister</dc:creator>
  <cp:lastModifiedBy>Jennifer McAllister</cp:lastModifiedBy>
  <cp:revision>13</cp:revision>
  <dcterms:created xsi:type="dcterms:W3CDTF">2014-10-01T13:24:01Z</dcterms:created>
  <dcterms:modified xsi:type="dcterms:W3CDTF">2014-10-02T16:50:24Z</dcterms:modified>
</cp:coreProperties>
</file>