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17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Default Extension="gif" ContentType="image/gi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7" r:id="rId2"/>
    <p:sldId id="258" r:id="rId3"/>
    <p:sldId id="268" r:id="rId4"/>
    <p:sldId id="261" r:id="rId5"/>
    <p:sldId id="262" r:id="rId6"/>
    <p:sldId id="263" r:id="rId7"/>
    <p:sldId id="265" r:id="rId8"/>
    <p:sldId id="264" r:id="rId9"/>
    <p:sldId id="266" r:id="rId10"/>
    <p:sldId id="267" r:id="rId11"/>
    <p:sldId id="269" r:id="rId12"/>
    <p:sldId id="270" r:id="rId13"/>
    <p:sldId id="271" r:id="rId14"/>
    <p:sldId id="274" r:id="rId15"/>
    <p:sldId id="275" r:id="rId16"/>
    <p:sldId id="273" r:id="rId17"/>
    <p:sldId id="260" r:id="rId18"/>
    <p:sldId id="276" r:id="rId19"/>
  </p:sldIdLst>
  <p:sldSz cx="9144000" cy="6858000" type="screen4x3"/>
  <p:notesSz cx="6858000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  <p:ext uri="{FD5EFAAD-0ECE-453E-9831-46B23BE46B34}">
      <p15:chartTrackingRefBased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6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2421" cy="46760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027" y="0"/>
            <a:ext cx="2972421" cy="46760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05707D-8F6C-4ED5-96D3-D44FDDA52947}" type="datetimeFigureOut">
              <a:rPr lang="en-US" smtClean="0"/>
              <a:pPr/>
              <a:t>9/30/14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6262"/>
            <a:ext cx="2972421" cy="46760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027" y="8846262"/>
            <a:ext cx="2972421" cy="46760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CD8B56-24E4-4F96-94AC-4F413987DF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687450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10724-49E8-334A-BC00-F0F20F49C0F5}" type="datetimeFigureOut">
              <a:rPr lang="en-US" smtClean="0"/>
              <a:t>9/30/14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4363"/>
            <a:ext cx="54864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7138"/>
            <a:ext cx="2971800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7138"/>
            <a:ext cx="2971800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723D25-4577-E546-93A3-9696050FA01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Population distribution???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23D25-4577-E546-93A3-9696050FA012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2EF92-0E46-4CFD-9120-A49B24DA4D49}" type="datetimeFigureOut">
              <a:rPr lang="en-US" smtClean="0"/>
              <a:pPr/>
              <a:t>9/30/14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1CC0F-30E3-44B3-9A99-370B65D70D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2EF92-0E46-4CFD-9120-A49B24DA4D49}" type="datetimeFigureOut">
              <a:rPr lang="en-US" smtClean="0"/>
              <a:pPr/>
              <a:t>9/30/14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1CC0F-30E3-44B3-9A99-370B65D70D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2EF92-0E46-4CFD-9120-A49B24DA4D49}" type="datetimeFigureOut">
              <a:rPr lang="en-US" smtClean="0"/>
              <a:pPr/>
              <a:t>9/30/14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1CC0F-30E3-44B3-9A99-370B65D70D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2EF92-0E46-4CFD-9120-A49B24DA4D49}" type="datetimeFigureOut">
              <a:rPr lang="en-US" smtClean="0"/>
              <a:pPr/>
              <a:t>9/30/14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1CC0F-30E3-44B3-9A99-370B65D70D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2EF92-0E46-4CFD-9120-A49B24DA4D49}" type="datetimeFigureOut">
              <a:rPr lang="en-US" smtClean="0"/>
              <a:pPr/>
              <a:t>9/30/14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1CC0F-30E3-44B3-9A99-370B65D70D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2EF92-0E46-4CFD-9120-A49B24DA4D49}" type="datetimeFigureOut">
              <a:rPr lang="en-US" smtClean="0"/>
              <a:pPr/>
              <a:t>9/30/14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1CC0F-30E3-44B3-9A99-370B65D70D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2EF92-0E46-4CFD-9120-A49B24DA4D49}" type="datetimeFigureOut">
              <a:rPr lang="en-US" smtClean="0"/>
              <a:pPr/>
              <a:t>9/30/14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1CC0F-30E3-44B3-9A99-370B65D70D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2EF92-0E46-4CFD-9120-A49B24DA4D49}" type="datetimeFigureOut">
              <a:rPr lang="en-US" smtClean="0"/>
              <a:pPr/>
              <a:t>9/30/14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1CC0F-30E3-44B3-9A99-370B65D70D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2EF92-0E46-4CFD-9120-A49B24DA4D49}" type="datetimeFigureOut">
              <a:rPr lang="en-US" smtClean="0"/>
              <a:pPr/>
              <a:t>9/30/14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1CC0F-30E3-44B3-9A99-370B65D70D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2EF92-0E46-4CFD-9120-A49B24DA4D49}" type="datetimeFigureOut">
              <a:rPr lang="en-US" smtClean="0"/>
              <a:pPr/>
              <a:t>9/30/14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1CC0F-30E3-44B3-9A99-370B65D70D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2EF92-0E46-4CFD-9120-A49B24DA4D49}" type="datetimeFigureOut">
              <a:rPr lang="en-US" smtClean="0"/>
              <a:pPr/>
              <a:t>9/30/14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1CC0F-30E3-44B3-9A99-370B65D70D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82EF92-0E46-4CFD-9120-A49B24DA4D49}" type="datetimeFigureOut">
              <a:rPr lang="en-US" smtClean="0"/>
              <a:pPr/>
              <a:t>9/30/14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1CC0F-30E3-44B3-9A99-370B65D70D5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ldometers.info/world-population/" TargetMode="External"/><Relationship Id="rId4" Type="http://schemas.openxmlformats.org/officeDocument/2006/relationships/hyperlink" Target="http://www.ocregister.com/articles/california-377207-population-migration.html" TargetMode="External"/><Relationship Id="rId5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Warm up</a:t>
            </a:r>
          </a:p>
          <a:p>
            <a:r>
              <a:rPr lang="en-US" dirty="0" smtClean="0"/>
              <a:t>CM CH 8 – 10</a:t>
            </a:r>
          </a:p>
          <a:p>
            <a:r>
              <a:rPr lang="en-US" dirty="0" smtClean="0"/>
              <a:t>Data on Primary Productivity lab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39453"/>
          </a:xfrm>
          <a:ln/>
        </p:spPr>
        <p:txBody>
          <a:bodyPr/>
          <a:lstStyle/>
          <a:p>
            <a:r>
              <a:rPr lang="en-US" sz="3400" b="1" dirty="0">
                <a:latin typeface="Book Antiqua" pitchFamily="18" charset="0"/>
              </a:rPr>
              <a:t>Theory of Island Biogeography</a:t>
            </a: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331398" cy="2732484"/>
          </a:xfrm>
          <a:ln/>
        </p:spPr>
        <p:txBody>
          <a:bodyPr/>
          <a:lstStyle/>
          <a:p>
            <a:pPr marL="625056"/>
            <a:r>
              <a:rPr lang="en-US" dirty="0">
                <a:latin typeface="Book Antiqua" pitchFamily="18" charset="0"/>
              </a:rPr>
              <a:t>Theory of island biogeography- the theory that explains that both habitat size and distance determine species richness.</a:t>
            </a:r>
          </a:p>
          <a:p>
            <a:pPr marL="625056"/>
            <a:endParaRPr lang="en-US" dirty="0">
              <a:latin typeface="Book Antiqua" pitchFamily="18" charset="0"/>
            </a:endParaRPr>
          </a:p>
          <a:p>
            <a:pPr marL="625056"/>
            <a:endParaRPr lang="en-US" dirty="0"/>
          </a:p>
        </p:txBody>
      </p:sp>
      <p:pic>
        <p:nvPicPr>
          <p:cNvPr id="3789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2438400"/>
            <a:ext cx="5116711" cy="378842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Eutrophication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p. 53 NB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49831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8. Life forms existed in the original pond water.</a:t>
            </a:r>
          </a:p>
          <a:p>
            <a:pPr>
              <a:buNone/>
            </a:pPr>
            <a:r>
              <a:rPr lang="en-US" dirty="0" smtClean="0"/>
              <a:t>Life forms existed in the control for a least two days.</a:t>
            </a:r>
          </a:p>
          <a:p>
            <a:pPr>
              <a:buNone/>
            </a:pPr>
            <a:r>
              <a:rPr lang="en-US" dirty="0" smtClean="0"/>
              <a:t>No life forms were found in the fertilizer water.</a:t>
            </a:r>
          </a:p>
          <a:p>
            <a:pPr>
              <a:buNone/>
            </a:pPr>
            <a:r>
              <a:rPr lang="en-US" dirty="0" smtClean="0"/>
              <a:t>9. A larger sample of water was needed to collect data</a:t>
            </a:r>
          </a:p>
          <a:p>
            <a:pPr>
              <a:buNone/>
            </a:pPr>
            <a:r>
              <a:rPr lang="en-US" dirty="0" smtClean="0"/>
              <a:t>Analysis</a:t>
            </a:r>
          </a:p>
          <a:p>
            <a:pPr>
              <a:buNone/>
            </a:pPr>
            <a:r>
              <a:rPr lang="en-US" dirty="0" smtClean="0"/>
              <a:t>1.The 10 tsp of fertilizer would have the most algae</a:t>
            </a:r>
          </a:p>
          <a:p>
            <a:pPr>
              <a:buNone/>
            </a:pPr>
            <a:r>
              <a:rPr lang="en-US" dirty="0" smtClean="0"/>
              <a:t>2. Our sample showed no signs of life.</a:t>
            </a:r>
          </a:p>
          <a:p>
            <a:pPr>
              <a:buNone/>
            </a:pPr>
            <a:r>
              <a:rPr lang="en-US" dirty="0" smtClean="0"/>
              <a:t>3. Did obs. Match predictions?</a:t>
            </a:r>
          </a:p>
          <a:p>
            <a:pPr>
              <a:buNone/>
            </a:pPr>
            <a:r>
              <a:rPr lang="en-US" dirty="0" smtClean="0"/>
              <a:t>4******  Artificial </a:t>
            </a:r>
            <a:r>
              <a:rPr lang="en-US" dirty="0" err="1" smtClean="0"/>
              <a:t>eutrophication</a:t>
            </a:r>
            <a:r>
              <a:rPr lang="en-US" dirty="0" smtClean="0"/>
              <a:t> can be prevented by stop the run off of farms &amp; ranches by building a natural </a:t>
            </a:r>
            <a:r>
              <a:rPr lang="en-US" smtClean="0"/>
              <a:t>watershed – wetlands.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Warm up</a:t>
            </a:r>
          </a:p>
          <a:p>
            <a:r>
              <a:rPr lang="en-US" dirty="0" smtClean="0"/>
              <a:t> Test Answers</a:t>
            </a:r>
          </a:p>
          <a:p>
            <a:pPr lvl="1"/>
            <a:r>
              <a:rPr lang="en-US" dirty="0" smtClean="0"/>
              <a:t>Test correction due Monday</a:t>
            </a:r>
          </a:p>
          <a:p>
            <a:pPr lvl="1"/>
            <a:r>
              <a:rPr lang="en-US" dirty="0" smtClean="0"/>
              <a:t>Monday – Population Quiz</a:t>
            </a:r>
          </a:p>
          <a:p>
            <a:r>
              <a:rPr lang="en-US" dirty="0" smtClean="0"/>
              <a:t>Environmental Science Current Event</a:t>
            </a:r>
          </a:p>
          <a:p>
            <a:r>
              <a:rPr lang="en-US" dirty="0" smtClean="0"/>
              <a:t>Transecting – Biodiversity</a:t>
            </a:r>
          </a:p>
          <a:p>
            <a:pPr lvl="1"/>
            <a:r>
              <a:rPr lang="en-US" dirty="0" smtClean="0"/>
              <a:t>Species Richness</a:t>
            </a:r>
          </a:p>
          <a:p>
            <a:pPr lvl="1"/>
            <a:r>
              <a:rPr lang="en-US" dirty="0" smtClean="0"/>
              <a:t>Species Evenness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9/30 Population Growth Rate</a:t>
            </a:r>
            <a:br>
              <a:rPr lang="en-US" sz="2800" dirty="0" smtClean="0"/>
            </a:br>
            <a:r>
              <a:rPr lang="en-US" sz="2800" dirty="0" smtClean="0"/>
              <a:t>Obj. TSW learn how to use doubling time and population change problems.  P. 62NB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49831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In the spring time, the population of Dandelion weeds explodes in your yard.  If you start with a population of 12 weeds, and the rate is 30%, what is the </a:t>
            </a:r>
            <a:r>
              <a:rPr lang="en-US" sz="2400" b="1" dirty="0" smtClean="0"/>
              <a:t>doubling time </a:t>
            </a:r>
            <a:r>
              <a:rPr lang="en-US" sz="2400" dirty="0" smtClean="0"/>
              <a:t>of your dandelion population?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You are fed up with these weeds, and don’t have time to pull them out by hand.  So you spray a pesticide, this slows the rate to 5%, how many days does it take for the little buggers to grow now?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b="1" dirty="0" smtClean="0"/>
              <a:t>Population Change</a:t>
            </a:r>
            <a:r>
              <a:rPr lang="en-US" sz="2400" dirty="0" smtClean="0"/>
              <a:t>	A herd of 5 deer, have 4 fawns, and one buck.  One doe without a fawn joins the herd. Two fawns sleep forever from a wolf invasion. One doe leaves the herd as a result.  What is the population change?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pic>
        <p:nvPicPr>
          <p:cNvPr id="1026" name="Picture 2" descr="http://paganpages.org/content/wp-content/uploads/2011/04/dandel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90884"/>
            <a:ext cx="2286000" cy="1767115"/>
          </a:xfrm>
          <a:prstGeom prst="rect">
            <a:avLst/>
          </a:prstGeom>
          <a:noFill/>
        </p:spPr>
      </p:pic>
      <p:pic>
        <p:nvPicPr>
          <p:cNvPr id="1028" name="Picture 4" descr="http://ichef.bbci.co.uk/naturelibrary/images/ic/credit/640x395/d/de/deer/deer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4694635"/>
            <a:ext cx="3505200" cy="2163366"/>
          </a:xfrm>
          <a:prstGeom prst="rect">
            <a:avLst/>
          </a:prstGeom>
          <a:noFill/>
        </p:spPr>
      </p:pic>
      <p:pic>
        <p:nvPicPr>
          <p:cNvPr id="1030" name="Picture 6" descr="http://images.nationalgeographic.com/wpf/media-live/photos/000/005/cache/grey-wolf_565_600x4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5029200"/>
            <a:ext cx="2438400" cy="182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4000" dirty="0" smtClean="0"/>
              <a:t>Doubling time!</a:t>
            </a:r>
          </a:p>
          <a:p>
            <a:r>
              <a:rPr lang="en-US" sz="3800" dirty="0" smtClean="0"/>
              <a:t>(1) </a:t>
            </a:r>
            <a:r>
              <a:rPr lang="en-US" sz="3800" u="sng" dirty="0" smtClean="0"/>
              <a:t>70</a:t>
            </a:r>
            <a:r>
              <a:rPr lang="en-US" sz="3800" dirty="0" smtClean="0"/>
              <a:t> = </a:t>
            </a:r>
            <a:r>
              <a:rPr lang="en-US" sz="3800" u="sng" dirty="0" smtClean="0"/>
              <a:t>70</a:t>
            </a:r>
            <a:r>
              <a:rPr lang="en-US" sz="3800" dirty="0" smtClean="0"/>
              <a:t> = 2.3 days to get to 24 weeds</a:t>
            </a:r>
            <a:endParaRPr lang="en-US" sz="3800" u="sng" dirty="0" smtClean="0"/>
          </a:p>
          <a:p>
            <a:pPr marL="457200" lvl="1" indent="0">
              <a:buNone/>
            </a:pPr>
            <a:r>
              <a:rPr lang="en-US" sz="3800" dirty="0"/>
              <a:t> </a:t>
            </a:r>
            <a:r>
              <a:rPr lang="en-US" sz="3800" dirty="0" smtClean="0"/>
              <a:t>	 x	30%</a:t>
            </a:r>
          </a:p>
          <a:p>
            <a:r>
              <a:rPr lang="en-US" sz="4000" dirty="0" smtClean="0"/>
              <a:t>(2) </a:t>
            </a:r>
            <a:r>
              <a:rPr lang="en-US" sz="3800" u="sng" dirty="0" smtClean="0"/>
              <a:t> </a:t>
            </a:r>
            <a:r>
              <a:rPr lang="en-US" sz="3800" u="sng" dirty="0"/>
              <a:t>70</a:t>
            </a:r>
            <a:r>
              <a:rPr lang="en-US" sz="3800" dirty="0"/>
              <a:t> = </a:t>
            </a:r>
            <a:r>
              <a:rPr lang="en-US" sz="3800" u="sng" dirty="0"/>
              <a:t>70</a:t>
            </a:r>
            <a:r>
              <a:rPr lang="en-US" sz="3800" dirty="0"/>
              <a:t> = </a:t>
            </a:r>
            <a:r>
              <a:rPr lang="en-US" sz="3800" dirty="0" smtClean="0"/>
              <a:t>14 </a:t>
            </a:r>
            <a:r>
              <a:rPr lang="en-US" sz="3800" dirty="0"/>
              <a:t>days to get to 24 weeds</a:t>
            </a:r>
            <a:endParaRPr lang="en-US" sz="3800" u="sng" dirty="0"/>
          </a:p>
          <a:p>
            <a:pPr marL="457200" lvl="1" indent="0">
              <a:buNone/>
            </a:pPr>
            <a:r>
              <a:rPr lang="en-US" sz="3800" dirty="0"/>
              <a:t> 	 x	</a:t>
            </a:r>
            <a:r>
              <a:rPr lang="en-US" sz="3800" dirty="0" smtClean="0"/>
              <a:t>  5%</a:t>
            </a:r>
            <a:endParaRPr lang="en-US" sz="4000" dirty="0" smtClean="0"/>
          </a:p>
          <a:p>
            <a:r>
              <a:rPr lang="en-US" sz="4000" dirty="0" smtClean="0"/>
              <a:t>(3) Herd= 5 + (4+1- 2) + (1-1)</a:t>
            </a:r>
          </a:p>
          <a:p>
            <a:pPr marL="457200" lvl="1" indent="0">
              <a:buNone/>
            </a:pPr>
            <a:r>
              <a:rPr lang="en-US" sz="4000" dirty="0"/>
              <a:t>	</a:t>
            </a:r>
            <a:r>
              <a:rPr lang="en-US" sz="4000" dirty="0" smtClean="0"/>
              <a:t>	= 8 deer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838505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152400" y="273345"/>
            <a:ext cx="8762999" cy="508993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4500" b="1" dirty="0">
                <a:solidFill>
                  <a:schemeClr val="accent2">
                    <a:lumMod val="75000"/>
                  </a:schemeClr>
                </a:solidFill>
              </a:rPr>
              <a:t>How do Populations change in size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751210" y="2349733"/>
            <a:ext cx="6858000" cy="3509367"/>
          </a:xfrm>
        </p:spPr>
        <p:txBody>
          <a:bodyPr anchor="t">
            <a:normAutofit fontScale="62500" lnSpcReduction="20000"/>
          </a:bodyPr>
          <a:lstStyle/>
          <a:p>
            <a:pPr eaLnBrk="1" hangingPunct="1"/>
            <a:r>
              <a:rPr lang="en-US" altLang="en-US" sz="4000" b="1" dirty="0"/>
              <a:t>Global Scale:  </a:t>
            </a:r>
            <a:r>
              <a:rPr lang="en-US" altLang="en-US" sz="4000" dirty="0"/>
              <a:t>Birth rate – death rate = growth rate</a:t>
            </a:r>
          </a:p>
          <a:p>
            <a:pPr lvl="1" eaLnBrk="1" hangingPunct="1"/>
            <a:r>
              <a:rPr lang="en-US" altLang="en-US" sz="4000" dirty="0"/>
              <a:t>b - d = r      growth rate (r) can be + or –</a:t>
            </a:r>
          </a:p>
          <a:p>
            <a:pPr eaLnBrk="1" hangingPunct="1"/>
            <a:r>
              <a:rPr lang="en-US" altLang="en-US" sz="4000" b="1" dirty="0"/>
              <a:t>Local Scale: </a:t>
            </a:r>
            <a:r>
              <a:rPr lang="en-US" altLang="en-US" sz="4000" dirty="0"/>
              <a:t>movement from one region to another</a:t>
            </a:r>
          </a:p>
          <a:p>
            <a:pPr lvl="1" eaLnBrk="1" hangingPunct="1"/>
            <a:r>
              <a:rPr lang="en-US" altLang="en-US" sz="4000" dirty="0"/>
              <a:t>Immigration – # individuals entering a population</a:t>
            </a:r>
          </a:p>
          <a:p>
            <a:pPr lvl="1" eaLnBrk="1" hangingPunct="1"/>
            <a:r>
              <a:rPr lang="en-US" altLang="en-US" sz="4000" dirty="0"/>
              <a:t>Emigration - # individuals leaving a population</a:t>
            </a:r>
          </a:p>
          <a:p>
            <a:pPr lvl="2" eaLnBrk="1" hangingPunct="1"/>
            <a:r>
              <a:rPr lang="en-US" altLang="en-US" sz="4000" dirty="0"/>
              <a:t>r = (b – d) + (</a:t>
            </a:r>
            <a:r>
              <a:rPr lang="en-US" altLang="en-US" sz="4000" dirty="0" err="1"/>
              <a:t>i</a:t>
            </a:r>
            <a:r>
              <a:rPr lang="en-US" altLang="en-US" sz="4000" dirty="0"/>
              <a:t> – e)</a:t>
            </a:r>
          </a:p>
          <a:p>
            <a:pPr eaLnBrk="1" hangingPunct="1"/>
            <a:endParaRPr lang="en-US" altLang="en-US" dirty="0" smtClean="0"/>
          </a:p>
        </p:txBody>
      </p:sp>
      <p:pic>
        <p:nvPicPr>
          <p:cNvPr id="21508" name="Picture 2" descr="figure_06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8230" y="939422"/>
            <a:ext cx="6050980" cy="1253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82946259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Autofit/>
          </a:bodyPr>
          <a:lstStyle/>
          <a:p>
            <a:r>
              <a:rPr lang="en-US" sz="2400" dirty="0" smtClean="0"/>
              <a:t>10/1 Population problems</a:t>
            </a:r>
            <a:br>
              <a:rPr lang="en-US" sz="2400" dirty="0" smtClean="0"/>
            </a:br>
            <a:r>
              <a:rPr lang="en-US" sz="2400" dirty="0" smtClean="0"/>
              <a:t>Obj. TSW learn how to proficiently perform population problems. P.64NB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4983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 smtClean="0"/>
              <a:t>1.Doubling Time </a:t>
            </a:r>
            <a:r>
              <a:rPr lang="en-US" sz="2400" dirty="0" smtClean="0"/>
              <a:t>–The </a:t>
            </a:r>
            <a:r>
              <a:rPr lang="en-US" sz="2400" dirty="0" smtClean="0">
                <a:hlinkClick r:id="rId3"/>
              </a:rPr>
              <a:t>world population</a:t>
            </a:r>
            <a:r>
              <a:rPr lang="en-US" sz="2400" dirty="0" smtClean="0"/>
              <a:t> is growing at 1.16%, What year will it double from today?</a:t>
            </a:r>
          </a:p>
          <a:p>
            <a:pPr>
              <a:buNone/>
            </a:pPr>
            <a:r>
              <a:rPr lang="en-US" sz="2400" dirty="0" smtClean="0"/>
              <a:t>http://www.worldometers.info/world-population/</a:t>
            </a:r>
          </a:p>
          <a:p>
            <a:pPr>
              <a:buNone/>
            </a:pPr>
            <a:r>
              <a:rPr lang="en-US" sz="2400" dirty="0" smtClean="0"/>
              <a:t>2</a:t>
            </a:r>
            <a:r>
              <a:rPr lang="en-US" sz="2400" b="1" dirty="0" smtClean="0"/>
              <a:t>. Percent Change </a:t>
            </a:r>
            <a:r>
              <a:rPr lang="en-US" sz="2400" dirty="0" smtClean="0"/>
              <a:t>– What is </a:t>
            </a:r>
          </a:p>
          <a:p>
            <a:pPr>
              <a:buNone/>
            </a:pPr>
            <a:r>
              <a:rPr lang="en-US" sz="2400" dirty="0" smtClean="0"/>
              <a:t>the percent change in population</a:t>
            </a:r>
          </a:p>
          <a:p>
            <a:pPr>
              <a:buNone/>
            </a:pPr>
            <a:r>
              <a:rPr lang="en-US" sz="2400" dirty="0" smtClean="0"/>
              <a:t>From 1960 – 2020?</a:t>
            </a:r>
          </a:p>
          <a:p>
            <a:pPr>
              <a:buNone/>
            </a:pPr>
            <a:r>
              <a:rPr lang="en-US" sz="2400" dirty="0" smtClean="0"/>
              <a:t>3. </a:t>
            </a:r>
            <a:r>
              <a:rPr lang="en-US" sz="2400" dirty="0" smtClean="0">
                <a:hlinkClick r:id="rId4"/>
              </a:rPr>
              <a:t>Population Change </a:t>
            </a:r>
            <a:r>
              <a:rPr lang="en-US" sz="2400" dirty="0" smtClean="0"/>
              <a:t>– CA has </a:t>
            </a:r>
          </a:p>
          <a:p>
            <a:pPr>
              <a:buNone/>
            </a:pPr>
            <a:r>
              <a:rPr lang="en-US" sz="2400" dirty="0" smtClean="0"/>
              <a:t>521,265 births, approx. 270,000</a:t>
            </a:r>
          </a:p>
          <a:p>
            <a:pPr>
              <a:buNone/>
            </a:pPr>
            <a:r>
              <a:rPr lang="en-US" sz="2400" dirty="0" smtClean="0"/>
              <a:t> immigrate to CA/year.  Deaths in</a:t>
            </a:r>
          </a:p>
          <a:p>
            <a:pPr>
              <a:buNone/>
            </a:pPr>
            <a:r>
              <a:rPr lang="en-US" sz="2400" dirty="0" smtClean="0"/>
              <a:t> CA are 233,143.  The Growth </a:t>
            </a:r>
          </a:p>
          <a:p>
            <a:pPr>
              <a:buNone/>
            </a:pPr>
            <a:r>
              <a:rPr lang="en-US" sz="2400" dirty="0" smtClean="0"/>
              <a:t>rate in CA is 0%, how many people emigrated? </a:t>
            </a:r>
            <a:endParaRPr lang="en-US" sz="2400" dirty="0"/>
          </a:p>
        </p:txBody>
      </p:sp>
      <p:pic>
        <p:nvPicPr>
          <p:cNvPr id="1026" name="Picture 2" descr="chartmain2.gif (26088 bytes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86200" y="2286001"/>
            <a:ext cx="5019675" cy="30886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1078" y="0"/>
            <a:ext cx="3702472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2400" y="304800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How Populations are distributed.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Wetland Presentation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Groups of 3 or 4</a:t>
            </a:r>
          </a:p>
          <a:p>
            <a:r>
              <a:rPr lang="en-US" dirty="0" smtClean="0"/>
              <a:t>(1)</a:t>
            </a:r>
            <a:r>
              <a:rPr lang="en-US" dirty="0" smtClean="0"/>
              <a:t> </a:t>
            </a:r>
          </a:p>
          <a:p>
            <a:r>
              <a:rPr lang="en-US" dirty="0" smtClean="0"/>
              <a:t>(2)</a:t>
            </a:r>
          </a:p>
          <a:p>
            <a:r>
              <a:rPr lang="en-US" dirty="0" smtClean="0"/>
              <a:t>(3)</a:t>
            </a:r>
          </a:p>
          <a:p>
            <a:r>
              <a:rPr lang="en-US" dirty="0" smtClean="0"/>
              <a:t>(4)</a:t>
            </a:r>
          </a:p>
          <a:p>
            <a:r>
              <a:rPr lang="en-US" dirty="0" smtClean="0"/>
              <a:t>(5) </a:t>
            </a:r>
          </a:p>
          <a:p>
            <a:r>
              <a:rPr lang="en-US" smtClean="0"/>
              <a:t>Include: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48561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 smtClean="0"/>
              <a:t>10/1 Understanding Populations</a:t>
            </a:r>
            <a:br>
              <a:rPr lang="en-US" sz="2800" dirty="0" smtClean="0"/>
            </a:br>
            <a:r>
              <a:rPr lang="en-US" sz="2800" dirty="0" smtClean="0"/>
              <a:t>Obj. TSW learn about how populations growth rate is measured, and how graphs can represent how populations grow. P. 62NB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is Growth rate measured?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Draw a graph of Exponential growth, what shape is the curve and give an example of an organism with this pattern.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Compare and Contrast a K- selected species and a r-selected species, how are their graphs different, how are the organisms they represent different?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Growth 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Growth Rate = Births – Deaths</a:t>
            </a:r>
          </a:p>
          <a:p>
            <a:pPr lvl="1"/>
            <a:r>
              <a:rPr lang="en-US" dirty="0" smtClean="0"/>
              <a:t>Movement of individuals = Gene Flow</a:t>
            </a:r>
          </a:p>
          <a:p>
            <a:pPr lvl="2"/>
            <a:r>
              <a:rPr lang="en-US" dirty="0" smtClean="0"/>
              <a:t>Immigration</a:t>
            </a:r>
          </a:p>
          <a:p>
            <a:pPr lvl="2"/>
            <a:r>
              <a:rPr lang="en-US" dirty="0" smtClean="0"/>
              <a:t>Emigration</a:t>
            </a:r>
          </a:p>
          <a:p>
            <a:pPr lvl="1"/>
            <a:r>
              <a:rPr lang="en-US" dirty="0" smtClean="0"/>
              <a:t>(births + immigration) – (deaths + emigration) = population change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178594"/>
            <a:ext cx="9144000" cy="732234"/>
          </a:xfrm>
          <a:ln/>
        </p:spPr>
        <p:txBody>
          <a:bodyPr/>
          <a:lstStyle/>
          <a:p>
            <a:r>
              <a:rPr lang="en-US" sz="3400" b="1" dirty="0">
                <a:latin typeface="Book Antiqua" pitchFamily="18" charset="0"/>
              </a:rPr>
              <a:t>Factors that Influence Population Size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60797" y="1178719"/>
            <a:ext cx="7947422" cy="4018359"/>
          </a:xfrm>
          <a:ln/>
        </p:spPr>
        <p:txBody>
          <a:bodyPr/>
          <a:lstStyle/>
          <a:p>
            <a:pPr marL="625056"/>
            <a:r>
              <a:rPr lang="en-US" dirty="0">
                <a:latin typeface="Book Antiqua" pitchFamily="18" charset="0"/>
              </a:rPr>
              <a:t>Density-dependent factors-  the size of the population will influence an individual’s probability of survival. </a:t>
            </a:r>
          </a:p>
          <a:p>
            <a:pPr marL="625056"/>
            <a:r>
              <a:rPr lang="en-US" dirty="0">
                <a:latin typeface="Book Antiqua" pitchFamily="18" charset="0"/>
              </a:rPr>
              <a:t>Density-independent factors- the size of the population has no effect on the individual’s probability of survival</a:t>
            </a:r>
            <a:r>
              <a:rPr lang="en-US" dirty="0">
                <a:solidFill>
                  <a:schemeClr val="bg1"/>
                </a:solidFill>
                <a:latin typeface="Book Antiqua" pitchFamily="18" charset="0"/>
              </a:rPr>
              <a:t>.</a:t>
            </a:r>
            <a:r>
              <a:rPr lang="en-US" dirty="0"/>
              <a:t>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46547"/>
          </a:xfrm>
          <a:ln/>
        </p:spPr>
        <p:txBody>
          <a:bodyPr/>
          <a:lstStyle/>
          <a:p>
            <a:r>
              <a:rPr lang="en-US" sz="3400" b="1" dirty="0">
                <a:latin typeface="Book Antiqua" pitchFamily="18" charset="0"/>
              </a:rPr>
              <a:t>Exponential Growth Model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" y="685800"/>
            <a:ext cx="5029199" cy="4672013"/>
          </a:xfrm>
          <a:ln/>
        </p:spPr>
        <p:txBody>
          <a:bodyPr>
            <a:normAutofit fontScale="92500" lnSpcReduction="20000"/>
          </a:bodyPr>
          <a:lstStyle/>
          <a:p>
            <a:pPr marL="625056"/>
            <a:r>
              <a:rPr lang="en-US" dirty="0">
                <a:latin typeface="Book Antiqua" pitchFamily="18" charset="0"/>
              </a:rPr>
              <a:t>Growth rate- the number of offspring an individual can produce in a given time period, minus the deaths of the individual or offspring during the same period.</a:t>
            </a:r>
          </a:p>
          <a:p>
            <a:pPr marL="625056"/>
            <a:r>
              <a:rPr lang="en-US" dirty="0">
                <a:latin typeface="Book Antiqua" pitchFamily="18" charset="0"/>
              </a:rPr>
              <a:t>Intrinsic growth rate- under ideal conditions, with unlimited resources, the maximum potential for growth.  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93231" y="762000"/>
            <a:ext cx="4150769" cy="492442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5257800"/>
            <a:ext cx="7086600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89000">
              <a:lnSpc>
                <a:spcPct val="80000"/>
              </a:lnSpc>
            </a:pPr>
            <a:r>
              <a:rPr lang="en-US" sz="2800" dirty="0" smtClean="0">
                <a:latin typeface="Book Antiqua" pitchFamily="18" charset="0"/>
              </a:rPr>
              <a:t>J-shaped curve- when graphed the exponential growth model looks like this.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25141"/>
          </a:xfrm>
          <a:ln/>
        </p:spPr>
        <p:txBody>
          <a:bodyPr/>
          <a:lstStyle/>
          <a:p>
            <a:r>
              <a:rPr lang="en-US" sz="3400" b="1" dirty="0">
                <a:latin typeface="Book Antiqua" pitchFamily="18" charset="0"/>
              </a:rPr>
              <a:t>Logistic Growth Model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7219" y="964406"/>
            <a:ext cx="8099227" cy="2571750"/>
          </a:xfrm>
          <a:ln/>
        </p:spPr>
        <p:txBody>
          <a:bodyPr/>
          <a:lstStyle/>
          <a:p>
            <a:pPr marL="625056"/>
            <a:r>
              <a:rPr lang="en-US" sz="2200" dirty="0">
                <a:latin typeface="Book Antiqua" pitchFamily="18" charset="0"/>
              </a:rPr>
              <a:t>Logistic growth- when a population whose growth is initially exponential, but slows as the population approaches the carrying capacity.</a:t>
            </a:r>
          </a:p>
          <a:p>
            <a:pPr marL="625056"/>
            <a:r>
              <a:rPr lang="en-US" sz="2200" dirty="0">
                <a:latin typeface="Book Antiqua" pitchFamily="18" charset="0"/>
              </a:rPr>
              <a:t>S-shaped curve- when graphed the logistic growth model produces an “S”.</a:t>
            </a:r>
          </a:p>
        </p:txBody>
      </p:sp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18422" y="3000375"/>
            <a:ext cx="3308449" cy="38576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178594"/>
            <a:ext cx="9144000" cy="839391"/>
          </a:xfrm>
          <a:ln/>
        </p:spPr>
        <p:txBody>
          <a:bodyPr/>
          <a:lstStyle/>
          <a:p>
            <a:r>
              <a:rPr lang="en-US" sz="3400" b="1" dirty="0">
                <a:latin typeface="Book Antiqua" pitchFamily="18" charset="0"/>
              </a:rPr>
              <a:t>Variations of the Logistic Model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535781"/>
            <a:ext cx="9144000" cy="2786063"/>
          </a:xfrm>
          <a:ln/>
        </p:spPr>
        <p:txBody>
          <a:bodyPr/>
          <a:lstStyle/>
          <a:p>
            <a:pPr marL="625056"/>
            <a:endParaRPr lang="en-US" sz="2700" dirty="0"/>
          </a:p>
          <a:p>
            <a:pPr marL="625056"/>
            <a:r>
              <a:rPr lang="en-US" sz="2900" dirty="0">
                <a:latin typeface="Book Antiqua" pitchFamily="18" charset="0"/>
              </a:rPr>
              <a:t>If food becomes scarce, the population will experience an overshoot by becoming larger than the spring carrying capacity and will result in a die-off, or population </a:t>
            </a:r>
            <a:r>
              <a:rPr lang="en-US" sz="2900" dirty="0">
                <a:solidFill>
                  <a:schemeClr val="bg1"/>
                </a:solidFill>
                <a:latin typeface="Book Antiqua" pitchFamily="18" charset="0"/>
              </a:rPr>
              <a:t>crash.</a:t>
            </a:r>
            <a:r>
              <a:rPr lang="en-US" sz="2700" dirty="0"/>
              <a:t>  </a:t>
            </a:r>
          </a:p>
        </p:txBody>
      </p:sp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24" y="3268266"/>
            <a:ext cx="5019675" cy="358973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-133945"/>
            <a:ext cx="9144000" cy="1312664"/>
          </a:xfrm>
          <a:ln/>
        </p:spPr>
        <p:txBody>
          <a:bodyPr/>
          <a:lstStyle/>
          <a:p>
            <a:r>
              <a:rPr lang="en-US" sz="3400" b="1" dirty="0">
                <a:latin typeface="Book Antiqua" pitchFamily="18" charset="0"/>
              </a:rPr>
              <a:t>Reproductive Strategies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75109" y="1768078"/>
            <a:ext cx="7911703" cy="3205758"/>
          </a:xfrm>
          <a:ln/>
        </p:spPr>
        <p:txBody>
          <a:bodyPr>
            <a:normAutofit fontScale="92500"/>
          </a:bodyPr>
          <a:lstStyle/>
          <a:p>
            <a:pPr marL="625056"/>
            <a:r>
              <a:rPr lang="en-US" sz="2800" dirty="0">
                <a:latin typeface="Book Antiqua" pitchFamily="18" charset="0"/>
              </a:rPr>
              <a:t>K-selected species-  the population of a species that grows slowly until it reaches the carrying capacity.  Ex.  elephants, whales, and humans.</a:t>
            </a:r>
          </a:p>
          <a:p>
            <a:pPr marL="625056"/>
            <a:r>
              <a:rPr lang="en-US" sz="2800" dirty="0">
                <a:latin typeface="Book Antiqua" pitchFamily="18" charset="0"/>
              </a:rPr>
              <a:t>R-selected species-  the population of a species that grows quickly and is often followed by overshoots and die-offs.  Ex.  mosquitoes and dandelions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1017984"/>
            <a:ext cx="8492133" cy="480863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a="http://schemas.openxmlformats.org/drawingml/2006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426</TotalTime>
  <Words>987</Words>
  <Application>Microsoft Macintosh PowerPoint</Application>
  <PresentationFormat>On-screen Show (4:3)</PresentationFormat>
  <Paragraphs>92</Paragraphs>
  <Slides>18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Agenda</vt:lpstr>
      <vt:lpstr>10/1 Understanding Populations Obj. TSW learn about how populations growth rate is measured, and how graphs can represent how populations grow. P. 62NB</vt:lpstr>
      <vt:lpstr>Growth Rate</vt:lpstr>
      <vt:lpstr>Factors that Influence Population Size</vt:lpstr>
      <vt:lpstr>Exponential Growth Model</vt:lpstr>
      <vt:lpstr>Logistic Growth Model</vt:lpstr>
      <vt:lpstr>Variations of the Logistic Model</vt:lpstr>
      <vt:lpstr>Reproductive Strategies</vt:lpstr>
      <vt:lpstr>Slide 9</vt:lpstr>
      <vt:lpstr>Theory of Island Biogeography</vt:lpstr>
      <vt:lpstr>Eutrophication p. 53 NB</vt:lpstr>
      <vt:lpstr>Agenda</vt:lpstr>
      <vt:lpstr>9/30 Population Growth Rate Obj. TSW learn how to use doubling time and population change problems.  P. 62NB</vt:lpstr>
      <vt:lpstr>Answers!</vt:lpstr>
      <vt:lpstr>How do Populations change in size</vt:lpstr>
      <vt:lpstr>10/1 Population problems Obj. TSW learn how to proficiently perform population problems. P.64NB</vt:lpstr>
      <vt:lpstr>Slide 17</vt:lpstr>
      <vt:lpstr>Wetland Presentation </vt:lpstr>
    </vt:vector>
  </TitlesOfParts>
  <Company>WUSD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WUSD</dc:creator>
  <cp:lastModifiedBy>Kaitlin Benner</cp:lastModifiedBy>
  <cp:revision>45</cp:revision>
  <cp:lastPrinted>2014-09-30T16:30:08Z</cp:lastPrinted>
  <dcterms:created xsi:type="dcterms:W3CDTF">2014-09-30T18:37:31Z</dcterms:created>
  <dcterms:modified xsi:type="dcterms:W3CDTF">2014-09-30T18:40:32Z</dcterms:modified>
</cp:coreProperties>
</file>