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9" r:id="rId7"/>
    <p:sldId id="261" r:id="rId8"/>
    <p:sldId id="262" r:id="rId9"/>
    <p:sldId id="263" r:id="rId10"/>
    <p:sldId id="264" r:id="rId11"/>
    <p:sldId id="266" r:id="rId12"/>
    <p:sldId id="265" r:id="rId13"/>
    <p:sldId id="267" r:id="rId14"/>
    <p:sldId id="268" r:id="rId15"/>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70E8F-A7A7-4571-A605-3F9BC994A82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335542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70E8F-A7A7-4571-A605-3F9BC994A82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429178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70E8F-A7A7-4571-A605-3F9BC994A82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92365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70E8F-A7A7-4571-A605-3F9BC994A82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362033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70E8F-A7A7-4571-A605-3F9BC994A82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258103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70E8F-A7A7-4571-A605-3F9BC994A82C}"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252589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70E8F-A7A7-4571-A605-3F9BC994A82C}"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380290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70E8F-A7A7-4571-A605-3F9BC994A82C}"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25417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70E8F-A7A7-4571-A605-3F9BC994A82C}"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199249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70E8F-A7A7-4571-A605-3F9BC994A82C}"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50585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70E8F-A7A7-4571-A605-3F9BC994A82C}"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E2133-8F1F-442D-8BB1-231DD200EDEF}" type="slidenum">
              <a:rPr lang="en-US" smtClean="0"/>
              <a:t>‹#›</a:t>
            </a:fld>
            <a:endParaRPr lang="en-US"/>
          </a:p>
        </p:txBody>
      </p:sp>
    </p:spTree>
    <p:extLst>
      <p:ext uri="{BB962C8B-B14F-4D97-AF65-F5344CB8AC3E}">
        <p14:creationId xmlns:p14="http://schemas.microsoft.com/office/powerpoint/2010/main" val="210246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70E8F-A7A7-4571-A605-3F9BC994A82C}" type="datetimeFigureOut">
              <a:rPr lang="en-US" smtClean="0"/>
              <a:t>11/30/2015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2133-8F1F-442D-8BB1-231DD200EDEF}" type="slidenum">
              <a:rPr lang="en-US" smtClean="0"/>
              <a:t>‹#›</a:t>
            </a:fld>
            <a:endParaRPr lang="en-US"/>
          </a:p>
        </p:txBody>
      </p:sp>
    </p:spTree>
    <p:extLst>
      <p:ext uri="{BB962C8B-B14F-4D97-AF65-F5344CB8AC3E}">
        <p14:creationId xmlns:p14="http://schemas.microsoft.com/office/powerpoint/2010/main" val="289874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39BFPtCQgw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search?q=environmental+impacts+of+mining&amp;safe=strict&amp;rls=com.microsoft:en-us:ie-address&amp;source=lnms&amp;tbm=isch&amp;sa=x&amp;ved=0ahukewia-cbs_rjjahwjligkhbnyc_kq_auiccgc&amp;biw=1438&amp;bih=685&amp;dpr=0.95&amp;surl=1&amp;gws_rd=ssl&amp;safe=active&amp;#safe=strict&amp;tbm=isch&amp;q=uranium+mining&amp;imgrc=T4XenKtieq9B1M%3A"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q9fR1zqN6w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africaprogresspanel.org/managing-oil-gas-and-mining/"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onservation.ca.gov/smgb/reports/Documents/smgb%20ir%202007-0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5v65y7ys4U" TargetMode="External"/><Relationship Id="rId2" Type="http://schemas.openxmlformats.org/officeDocument/2006/relationships/hyperlink" Target="http://video.nationalgeographic.com/video/onward/140805-yosemite-drought-nasa?source=relatedvide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fricaprogresspanel.org/managing-oil-gas-and-min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mining.com/2014/02/03/mineral-exploration/"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Mining and Mineral Resources</a:t>
            </a:r>
            <a:endParaRPr lang="en-US" dirty="0"/>
          </a:p>
        </p:txBody>
      </p:sp>
      <p:sp>
        <p:nvSpPr>
          <p:cNvPr id="3" name="Subtitle 2"/>
          <p:cNvSpPr>
            <a:spLocks noGrp="1"/>
          </p:cNvSpPr>
          <p:nvPr>
            <p:ph type="subTitle" idx="1"/>
          </p:nvPr>
        </p:nvSpPr>
        <p:spPr/>
        <p:txBody>
          <a:bodyPr/>
          <a:lstStyle/>
          <a:p>
            <a:r>
              <a:rPr lang="en-US" dirty="0" smtClean="0"/>
              <a:t>Environmental Science Week 15</a:t>
            </a:r>
          </a:p>
          <a:p>
            <a:r>
              <a:rPr lang="en-US" dirty="0" smtClean="0"/>
              <a:t>November 30</a:t>
            </a:r>
            <a:r>
              <a:rPr lang="en-US" baseline="30000" dirty="0" smtClean="0"/>
              <a:t>th</a:t>
            </a:r>
            <a:r>
              <a:rPr lang="en-US" dirty="0" smtClean="0"/>
              <a:t> – Dec. 3</a:t>
            </a:r>
            <a:r>
              <a:rPr lang="en-US" baseline="30000" dirty="0" smtClean="0"/>
              <a:t>rd</a:t>
            </a:r>
            <a:endParaRPr lang="en-US" dirty="0" smtClean="0"/>
          </a:p>
          <a:p>
            <a:r>
              <a:rPr lang="en-US" dirty="0" smtClean="0"/>
              <a:t>UNIT 5 </a:t>
            </a:r>
            <a:r>
              <a:rPr lang="en-US" smtClean="0"/>
              <a:t>TEST December 16</a:t>
            </a:r>
            <a:r>
              <a:rPr lang="en-US" baseline="30000" smtClean="0"/>
              <a:t>th</a:t>
            </a:r>
            <a:r>
              <a:rPr lang="en-US" smtClean="0"/>
              <a:t> CH 16 - 19</a:t>
            </a:r>
            <a:endParaRPr lang="en-US" dirty="0"/>
          </a:p>
        </p:txBody>
      </p:sp>
    </p:spTree>
    <p:extLst>
      <p:ext uri="{BB962C8B-B14F-4D97-AF65-F5344CB8AC3E}">
        <p14:creationId xmlns:p14="http://schemas.microsoft.com/office/powerpoint/2010/main" val="301752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Chip Mining Activity</a:t>
            </a:r>
            <a:endParaRPr lang="en-US" dirty="0"/>
          </a:p>
        </p:txBody>
      </p:sp>
      <p:sp>
        <p:nvSpPr>
          <p:cNvPr id="3" name="Content Placeholder 2"/>
          <p:cNvSpPr>
            <a:spLocks noGrp="1"/>
          </p:cNvSpPr>
          <p:nvPr>
            <p:ph idx="1"/>
          </p:nvPr>
        </p:nvSpPr>
        <p:spPr/>
        <p:txBody>
          <a:bodyPr/>
          <a:lstStyle/>
          <a:p>
            <a:r>
              <a:rPr lang="en-US" dirty="0" smtClean="0">
                <a:hlinkClick r:id="rId2"/>
              </a:rPr>
              <a:t>Mining and Land Reclamation</a:t>
            </a:r>
            <a:endParaRPr lang="en-US" dirty="0"/>
          </a:p>
        </p:txBody>
      </p:sp>
    </p:spTree>
    <p:extLst>
      <p:ext uri="{BB962C8B-B14F-4D97-AF65-F5344CB8AC3E}">
        <p14:creationId xmlns:p14="http://schemas.microsoft.com/office/powerpoint/2010/main" val="241030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Mining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7469" y="121913"/>
            <a:ext cx="7153611" cy="3137549"/>
          </a:xfrm>
        </p:spPr>
      </p:pic>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3010347"/>
            <a:ext cx="5842000" cy="3644900"/>
          </a:xfrm>
          <a:prstGeom prst="rect">
            <a:avLst/>
          </a:prstGeom>
        </p:spPr>
      </p:pic>
    </p:spTree>
    <p:extLst>
      <p:ext uri="{BB962C8B-B14F-4D97-AF65-F5344CB8AC3E}">
        <p14:creationId xmlns:p14="http://schemas.microsoft.com/office/powerpoint/2010/main" val="140909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Hydraulic Mining </a:t>
            </a:r>
            <a:r>
              <a:rPr lang="en-US" dirty="0" smtClean="0"/>
              <a:t>in the California Goldfields</a:t>
            </a:r>
            <a:endParaRPr lang="en-US" dirty="0"/>
          </a:p>
        </p:txBody>
      </p:sp>
      <p:sp>
        <p:nvSpPr>
          <p:cNvPr id="3" name="Content Placeholder 2"/>
          <p:cNvSpPr>
            <a:spLocks noGrp="1"/>
          </p:cNvSpPr>
          <p:nvPr>
            <p:ph idx="1"/>
          </p:nvPr>
        </p:nvSpPr>
        <p:spPr/>
        <p:txBody>
          <a:bodyPr/>
          <a:lstStyle/>
          <a:p>
            <a:r>
              <a:rPr lang="en-US" dirty="0" smtClean="0"/>
              <a:t>Forest Hill, CA</a:t>
            </a:r>
          </a:p>
          <a:p>
            <a:endParaRPr lang="en-US" dirty="0"/>
          </a:p>
        </p:txBody>
      </p:sp>
      <p:pic>
        <p:nvPicPr>
          <p:cNvPr id="4" name="Picture 3"/>
          <p:cNvPicPr/>
          <p:nvPr/>
        </p:nvPicPr>
        <p:blipFill rotWithShape="1">
          <a:blip r:embed="rId3"/>
          <a:srcRect l="28526" t="9407" r="-321" b="2509"/>
          <a:stretch/>
        </p:blipFill>
        <p:spPr bwMode="auto">
          <a:xfrm>
            <a:off x="3962400" y="1957387"/>
            <a:ext cx="8229600" cy="4900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470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12543"/>
            <a:ext cx="10894255" cy="1578146"/>
          </a:xfrm>
        </p:spPr>
        <p:txBody>
          <a:bodyPr>
            <a:normAutofit/>
          </a:bodyPr>
          <a:lstStyle/>
          <a:p>
            <a:r>
              <a:rPr lang="en-US" sz="2800" dirty="0" smtClean="0"/>
              <a:t>12/3  Review of Mining and </a:t>
            </a:r>
            <a:r>
              <a:rPr lang="en-US" sz="2800" dirty="0"/>
              <a:t>M</a:t>
            </a:r>
            <a:r>
              <a:rPr lang="en-US" sz="2800" dirty="0" smtClean="0"/>
              <a:t>ineral Resources  CH 16</a:t>
            </a:r>
            <a:br>
              <a:rPr lang="en-US" sz="2800" dirty="0" smtClean="0"/>
            </a:br>
            <a:r>
              <a:rPr lang="en-US" sz="2800" dirty="0" smtClean="0"/>
              <a:t>Obj. TSW read about the social and environmental consequences of mining. P. 60 NB</a:t>
            </a:r>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9661" y="1558322"/>
            <a:ext cx="4234485" cy="2442972"/>
          </a:xfrm>
        </p:spPr>
      </p:pic>
      <p:sp>
        <p:nvSpPr>
          <p:cNvPr id="4" name="Content Placeholder 3"/>
          <p:cNvSpPr>
            <a:spLocks noGrp="1"/>
          </p:cNvSpPr>
          <p:nvPr>
            <p:ph sz="half" idx="2"/>
          </p:nvPr>
        </p:nvSpPr>
        <p:spPr>
          <a:xfrm>
            <a:off x="6172200" y="1825625"/>
            <a:ext cx="6019800" cy="4351338"/>
          </a:xfrm>
        </p:spPr>
        <p:txBody>
          <a:bodyPr/>
          <a:lstStyle/>
          <a:p>
            <a:pPr marL="514350" indent="-514350">
              <a:buFont typeface="+mj-lt"/>
              <a:buAutoNum type="arabicPeriod"/>
            </a:pPr>
            <a:r>
              <a:rPr lang="en-US" dirty="0" smtClean="0"/>
              <a:t>Read the article Gold from Ghana. P. 427 ES BK.</a:t>
            </a:r>
          </a:p>
          <a:p>
            <a:pPr marL="514350" indent="-514350">
              <a:buFont typeface="+mj-lt"/>
              <a:buAutoNum type="arabicPeriod"/>
            </a:pPr>
            <a:r>
              <a:rPr lang="en-US" dirty="0" smtClean="0"/>
              <a:t>Explain some social and environmental consequences of mining.</a:t>
            </a:r>
          </a:p>
          <a:p>
            <a:pPr marL="514350" indent="-514350">
              <a:buFont typeface="+mj-lt"/>
              <a:buAutoNum type="arabicPeriod"/>
            </a:pPr>
            <a:r>
              <a:rPr lang="en-US" dirty="0" smtClean="0"/>
              <a:t>What are some strategies that you think would help reduce the environmental damage caused by gold extraction?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24" y="3810000"/>
            <a:ext cx="4572000" cy="3048000"/>
          </a:xfrm>
          <a:prstGeom prst="rect">
            <a:avLst/>
          </a:prstGeom>
        </p:spPr>
      </p:pic>
    </p:spTree>
    <p:extLst>
      <p:ext uri="{BB962C8B-B14F-4D97-AF65-F5344CB8AC3E}">
        <p14:creationId xmlns:p14="http://schemas.microsoft.com/office/powerpoint/2010/main" val="19213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12/4  Nonrenewable Energy CH 17.1</a:t>
            </a:r>
            <a:br>
              <a:rPr lang="en-US" dirty="0" smtClean="0"/>
            </a:br>
            <a:r>
              <a:rPr lang="en-US" dirty="0" smtClean="0"/>
              <a:t>Obj. TSW learn about our energy resources and how they are limited. P. 62 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695789"/>
            <a:ext cx="5181600" cy="2611009"/>
          </a:xfrm>
        </p:spPr>
      </p:pic>
      <p:sp>
        <p:nvSpPr>
          <p:cNvPr id="4" name="Content Placeholder 3"/>
          <p:cNvSpPr>
            <a:spLocks noGrp="1"/>
          </p:cNvSpPr>
          <p:nvPr>
            <p:ph sz="half" idx="2"/>
          </p:nvPr>
        </p:nvSpPr>
        <p:spPr/>
        <p:txBody>
          <a:bodyPr/>
          <a:lstStyle/>
          <a:p>
            <a:pPr marL="514350" indent="-514350">
              <a:buFont typeface="+mj-lt"/>
              <a:buAutoNum type="arabicPeriod"/>
            </a:pPr>
            <a:r>
              <a:rPr lang="en-US" dirty="0" smtClean="0"/>
              <a:t>List the 5 factors that determine a fuels application.</a:t>
            </a:r>
          </a:p>
          <a:p>
            <a:pPr marL="514350" indent="-514350">
              <a:buFont typeface="+mj-lt"/>
              <a:buAutoNum type="arabicPeriod"/>
            </a:pPr>
            <a:r>
              <a:rPr lang="en-US" dirty="0" smtClean="0"/>
              <a:t>Use Figure 1.3 in CH 17, How a Coal-Fired Power Plant Works.  Explain the steps taken to ensure we have electricity when we flip the light switch.</a:t>
            </a:r>
          </a:p>
          <a:p>
            <a:pPr marL="514350" indent="-514350">
              <a:buFont typeface="+mj-lt"/>
              <a:buAutoNum type="arabicPeriod"/>
            </a:pPr>
            <a:r>
              <a:rPr lang="en-US" dirty="0" smtClean="0"/>
              <a:t>Name our 3 Fossil Fuels. Where in the United States are our Fossil Fuels deposited?</a:t>
            </a:r>
            <a:endParaRPr lang="en-US" dirty="0"/>
          </a:p>
        </p:txBody>
      </p:sp>
    </p:spTree>
    <p:extLst>
      <p:ext uri="{BB962C8B-B14F-4D97-AF65-F5344CB8AC3E}">
        <p14:creationId xmlns:p14="http://schemas.microsoft.com/office/powerpoint/2010/main" val="34204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18941"/>
            <a:ext cx="11216425" cy="1471747"/>
          </a:xfrm>
        </p:spPr>
        <p:txBody>
          <a:bodyPr>
            <a:normAutofit fontScale="90000"/>
          </a:bodyPr>
          <a:lstStyle/>
          <a:p>
            <a:r>
              <a:rPr lang="en-US" dirty="0" smtClean="0"/>
              <a:t>11/30 Minerals and Mineral Resources CH 16.1</a:t>
            </a:r>
            <a:br>
              <a:rPr lang="en-US" dirty="0" smtClean="0"/>
            </a:br>
            <a:r>
              <a:rPr lang="en-US" dirty="0" smtClean="0"/>
              <a:t>Obj. TSW learn about minerals, how they are formed and why they are valuable. P. 54 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339" y="1690688"/>
            <a:ext cx="3486150" cy="2162175"/>
          </a:xfrm>
        </p:spPr>
      </p:pic>
      <p:sp>
        <p:nvSpPr>
          <p:cNvPr id="4" name="Content Placeholder 3"/>
          <p:cNvSpPr>
            <a:spLocks noGrp="1"/>
          </p:cNvSpPr>
          <p:nvPr>
            <p:ph sz="half" idx="2"/>
          </p:nvPr>
        </p:nvSpPr>
        <p:spPr>
          <a:xfrm>
            <a:off x="6172200" y="1825625"/>
            <a:ext cx="6019800" cy="4351338"/>
          </a:xfrm>
        </p:spPr>
        <p:txBody>
          <a:bodyPr>
            <a:normAutofit lnSpcReduction="10000"/>
          </a:bodyPr>
          <a:lstStyle/>
          <a:p>
            <a:pPr marL="514350" indent="-514350">
              <a:buFont typeface="+mj-lt"/>
              <a:buAutoNum type="arabicPeriod"/>
            </a:pPr>
            <a:r>
              <a:rPr lang="en-US" dirty="0" smtClean="0"/>
              <a:t>What is a mineral?</a:t>
            </a:r>
          </a:p>
          <a:p>
            <a:pPr marL="514350" indent="-514350">
              <a:buFont typeface="+mj-lt"/>
              <a:buAutoNum type="arabicPeriod"/>
            </a:pPr>
            <a:r>
              <a:rPr lang="en-US" dirty="0" smtClean="0"/>
              <a:t>Compare and contrast a metal and a nonmetal with examples of each.</a:t>
            </a:r>
          </a:p>
          <a:p>
            <a:pPr marL="514350" indent="-514350">
              <a:buFont typeface="+mj-lt"/>
              <a:buAutoNum type="arabicPeriod"/>
            </a:pPr>
            <a:r>
              <a:rPr lang="en-US" dirty="0" smtClean="0"/>
              <a:t>Describe three processes by which ore minerals form</a:t>
            </a:r>
            <a:r>
              <a:rPr lang="en-US" dirty="0" smtClean="0"/>
              <a:t>.</a:t>
            </a:r>
          </a:p>
          <a:p>
            <a:pPr marL="514350" indent="-514350">
              <a:buFont typeface="+mj-lt"/>
              <a:buAutoNum type="arabicPeriod"/>
            </a:pPr>
            <a:endParaRPr lang="en-US" dirty="0"/>
          </a:p>
          <a:p>
            <a:pPr marL="514350" indent="-514350">
              <a:buFont typeface="+mj-lt"/>
              <a:buAutoNum type="arabicPeriod"/>
            </a:pPr>
            <a:r>
              <a:rPr lang="en-US" dirty="0" smtClean="0"/>
              <a:t>HW – Read CH 16.  Write 1 page Notes Page 55 NB  Due </a:t>
            </a:r>
            <a:r>
              <a:rPr lang="en-US" dirty="0" smtClean="0"/>
              <a:t>Thurs</a:t>
            </a:r>
            <a:r>
              <a:rPr lang="en-US" dirty="0" smtClean="0"/>
              <a:t>day</a:t>
            </a:r>
          </a:p>
          <a:p>
            <a:pPr marL="514350" indent="-514350">
              <a:buFont typeface="+mj-lt"/>
              <a:buAutoNum type="arabicPeriod"/>
            </a:pPr>
            <a:r>
              <a:rPr lang="en-US" dirty="0" smtClean="0"/>
              <a:t>Quiz CH 16 &amp; 17 next week</a:t>
            </a:r>
          </a:p>
          <a:p>
            <a:pPr marL="514350" indent="-514350">
              <a:buFont typeface="+mj-lt"/>
              <a:buAutoNum type="arabicPeriod"/>
            </a:pPr>
            <a:r>
              <a:rPr lang="en-US" dirty="0" smtClean="0"/>
              <a:t>UNIT 5 Test December 16th</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414" y="3696237"/>
            <a:ext cx="4740330" cy="3161763"/>
          </a:xfrm>
          <a:prstGeom prst="rect">
            <a:avLst/>
          </a:prstGeom>
        </p:spPr>
      </p:pic>
    </p:spTree>
    <p:extLst>
      <p:ext uri="{BB962C8B-B14F-4D97-AF65-F5344CB8AC3E}">
        <p14:creationId xmlns:p14="http://schemas.microsoft.com/office/powerpoint/2010/main" val="351697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Backfilling of Open Pit Metallic Mines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7612" y="1473246"/>
            <a:ext cx="7188924" cy="5384754"/>
          </a:xfrm>
        </p:spPr>
      </p:pic>
    </p:spTree>
    <p:extLst>
      <p:ext uri="{BB962C8B-B14F-4D97-AF65-F5344CB8AC3E}">
        <p14:creationId xmlns:p14="http://schemas.microsoft.com/office/powerpoint/2010/main" val="93646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in CA p. 57 NB</a:t>
            </a:r>
            <a:endParaRPr lang="en-US" dirty="0"/>
          </a:p>
        </p:txBody>
      </p:sp>
      <p:sp>
        <p:nvSpPr>
          <p:cNvPr id="3" name="Content Placeholder 2"/>
          <p:cNvSpPr>
            <a:spLocks noGrp="1"/>
          </p:cNvSpPr>
          <p:nvPr>
            <p:ph idx="1"/>
          </p:nvPr>
        </p:nvSpPr>
        <p:spPr/>
        <p:txBody>
          <a:bodyPr/>
          <a:lstStyle/>
          <a:p>
            <a:r>
              <a:rPr lang="en-US" dirty="0" smtClean="0"/>
              <a:t>Sand &amp; Gravel, Perlite</a:t>
            </a:r>
          </a:p>
          <a:p>
            <a:r>
              <a:rPr lang="en-US" dirty="0" smtClean="0">
                <a:hlinkClick r:id="rId2"/>
              </a:rPr>
              <a:t>Mining for Gold</a:t>
            </a:r>
            <a:endParaRPr lang="en-US" dirty="0" smtClean="0"/>
          </a:p>
          <a:p>
            <a:r>
              <a:rPr lang="en-US" dirty="0" smtClean="0">
                <a:hlinkClick r:id="rId3"/>
              </a:rPr>
              <a:t>Yuba Gold</a:t>
            </a:r>
            <a:endParaRPr lang="en-US" dirty="0"/>
          </a:p>
        </p:txBody>
      </p:sp>
    </p:spTree>
    <p:extLst>
      <p:ext uri="{BB962C8B-B14F-4D97-AF65-F5344CB8AC3E}">
        <p14:creationId xmlns:p14="http://schemas.microsoft.com/office/powerpoint/2010/main" val="358856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Managing Oil Gas &amp; Mining - Africa</a:t>
            </a:r>
            <a:endParaRPr lang="en-US" dirty="0"/>
          </a:p>
        </p:txBody>
      </p:sp>
      <p:sp>
        <p:nvSpPr>
          <p:cNvPr id="3" name="Content Placeholder 2"/>
          <p:cNvSpPr>
            <a:spLocks noGrp="1"/>
          </p:cNvSpPr>
          <p:nvPr>
            <p:ph idx="1"/>
          </p:nvPr>
        </p:nvSpPr>
        <p:spPr/>
        <p:txBody>
          <a:bodyPr/>
          <a:lstStyle/>
          <a:p>
            <a:r>
              <a:rPr lang="en-US" dirty="0" smtClean="0"/>
              <a:t>Read the article above.</a:t>
            </a:r>
          </a:p>
          <a:p>
            <a:r>
              <a:rPr lang="en-US" dirty="0" smtClean="0"/>
              <a:t>How does this Progress Report for “Managing Oil, gas, and mining” in Africa meet the Triple Bottom Line?  Balance between Society, Environment and Economic?</a:t>
            </a:r>
          </a:p>
          <a:p>
            <a:r>
              <a:rPr lang="en-US" dirty="0" smtClean="0"/>
              <a:t>Write an AXES paragraph and be ready to share out.</a:t>
            </a:r>
          </a:p>
          <a:p>
            <a:r>
              <a:rPr lang="en-US" dirty="0" smtClean="0"/>
              <a:t>Page 57 NB </a:t>
            </a:r>
            <a:endParaRPr lang="en-US" dirty="0"/>
          </a:p>
        </p:txBody>
      </p:sp>
    </p:spTree>
    <p:extLst>
      <p:ext uri="{BB962C8B-B14F-4D97-AF65-F5344CB8AC3E}">
        <p14:creationId xmlns:p14="http://schemas.microsoft.com/office/powerpoint/2010/main" val="400716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730324"/>
          </a:xfrm>
        </p:spPr>
        <p:txBody>
          <a:bodyPr>
            <a:normAutofit/>
          </a:bodyPr>
          <a:lstStyle/>
          <a:p>
            <a:r>
              <a:rPr lang="en-US" sz="3200" dirty="0" smtClean="0"/>
              <a:t>Activity: Maps in Action P. 426  Page 59 NB</a:t>
            </a:r>
            <a:br>
              <a:rPr lang="en-US" sz="3200" dirty="0" smtClean="0"/>
            </a:br>
            <a:r>
              <a:rPr lang="en-US" sz="3200" dirty="0" smtClean="0"/>
              <a:t>Mineral Production in the United States</a:t>
            </a:r>
            <a:br>
              <a:rPr lang="en-US" sz="3200" dirty="0" smtClean="0"/>
            </a:br>
            <a:r>
              <a:rPr lang="en-US" sz="3200" dirty="0" smtClean="0"/>
              <a:t>Top 10 mineral Commodities Produced in the United States.</a:t>
            </a:r>
            <a:endParaRPr lang="en-US" sz="3200" dirty="0"/>
          </a:p>
        </p:txBody>
      </p:sp>
      <p:sp>
        <p:nvSpPr>
          <p:cNvPr id="3" name="Content Placeholder 2"/>
          <p:cNvSpPr>
            <a:spLocks noGrp="1"/>
          </p:cNvSpPr>
          <p:nvPr>
            <p:ph idx="1"/>
          </p:nvPr>
        </p:nvSpPr>
        <p:spPr>
          <a:xfrm>
            <a:off x="0" y="1730324"/>
            <a:ext cx="12192000" cy="4783018"/>
          </a:xfrm>
          <a:solidFill>
            <a:schemeClr val="accent6">
              <a:lumMod val="40000"/>
              <a:lumOff val="60000"/>
            </a:schemeClr>
          </a:solidFill>
        </p:spPr>
        <p:txBody>
          <a:bodyPr>
            <a:normAutofit fontScale="92500" lnSpcReduction="10000"/>
          </a:bodyPr>
          <a:lstStyle/>
          <a:p>
            <a:r>
              <a:rPr lang="en-US" dirty="0" smtClean="0"/>
              <a:t>Read the Map Skills</a:t>
            </a:r>
          </a:p>
          <a:p>
            <a:pPr marL="514350" indent="-514350">
              <a:buFont typeface="+mj-lt"/>
              <a:buAutoNum type="arabicPeriod"/>
            </a:pPr>
            <a:r>
              <a:rPr lang="en-US" b="1" dirty="0" smtClean="0"/>
              <a:t>Using a Key.  </a:t>
            </a:r>
            <a:r>
              <a:rPr lang="en-US" dirty="0" smtClean="0"/>
              <a:t>Find California on the map.  Which of the top 10 minerals commodities were produced in CA in 2009?</a:t>
            </a:r>
          </a:p>
          <a:p>
            <a:pPr marL="514350" indent="-514350">
              <a:buFont typeface="+mj-lt"/>
              <a:buAutoNum type="arabicPeriod"/>
            </a:pPr>
            <a:r>
              <a:rPr lang="en-US" dirty="0" smtClean="0"/>
              <a:t>Which state(s) did not have any </a:t>
            </a:r>
            <a:r>
              <a:rPr lang="en-US" dirty="0"/>
              <a:t>top 10 </a:t>
            </a:r>
            <a:r>
              <a:rPr lang="en-US" dirty="0" smtClean="0"/>
              <a:t>mining commodities in 2009?</a:t>
            </a:r>
          </a:p>
          <a:p>
            <a:pPr marL="514350" indent="-514350">
              <a:buFont typeface="+mj-lt"/>
              <a:buAutoNum type="arabicPeriod"/>
            </a:pPr>
            <a:r>
              <a:rPr lang="en-US" b="1" dirty="0" smtClean="0"/>
              <a:t>Evaluating Data</a:t>
            </a:r>
            <a:r>
              <a:rPr lang="en-US" dirty="0" smtClean="0"/>
              <a:t>.  Gold, Copper, Iron Ore and Molybdenum are metal in the top 10 mineral commodities produced in 2009.  Reading the key to the right on page 426, What percentage of total 2009 production value do these metals represent?  Which states </a:t>
            </a:r>
            <a:r>
              <a:rPr lang="en-US" dirty="0"/>
              <a:t>w</a:t>
            </a:r>
            <a:r>
              <a:rPr lang="en-US" dirty="0" smtClean="0"/>
              <a:t>ere the principal producers of these metals in 2009?</a:t>
            </a:r>
          </a:p>
          <a:p>
            <a:pPr marL="514350" indent="-514350">
              <a:buFont typeface="+mj-lt"/>
              <a:buAutoNum type="arabicPeriod"/>
            </a:pPr>
            <a:r>
              <a:rPr lang="en-US" dirty="0" smtClean="0"/>
              <a:t>Stone, sand, and gravel are collectively known as </a:t>
            </a:r>
            <a:r>
              <a:rPr lang="en-US" b="1" dirty="0" smtClean="0"/>
              <a:t>aggregates</a:t>
            </a:r>
            <a:r>
              <a:rPr lang="en-US" dirty="0" smtClean="0"/>
              <a:t>.  What percentage of the total 2009  production value do aggregates represent?  Which states were the major producers of aggregates in 2009?</a:t>
            </a:r>
          </a:p>
          <a:p>
            <a:pPr marL="514350" indent="-514350">
              <a:buFont typeface="+mj-lt"/>
              <a:buAutoNum type="arabicPeriod"/>
            </a:pPr>
            <a:r>
              <a:rPr lang="en-US" dirty="0" smtClean="0"/>
              <a:t>Which states produced salt in 2009?</a:t>
            </a:r>
            <a:endParaRPr lang="en-US" dirty="0"/>
          </a:p>
        </p:txBody>
      </p:sp>
    </p:spTree>
    <p:extLst>
      <p:ext uri="{BB962C8B-B14F-4D97-AF65-F5344CB8AC3E}">
        <p14:creationId xmlns:p14="http://schemas.microsoft.com/office/powerpoint/2010/main" val="408747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Where are Metals and minerals mined?	p. 59NB</a:t>
            </a:r>
            <a:endParaRPr lang="en-US" dirty="0"/>
          </a:p>
        </p:txBody>
      </p:sp>
      <p:sp>
        <p:nvSpPr>
          <p:cNvPr id="3" name="Content Placeholder 2"/>
          <p:cNvSpPr>
            <a:spLocks noGrp="1"/>
          </p:cNvSpPr>
          <p:nvPr>
            <p:ph idx="1"/>
          </p:nvPr>
        </p:nvSpPr>
        <p:spPr/>
        <p:txBody>
          <a:bodyPr/>
          <a:lstStyle/>
          <a:p>
            <a:r>
              <a:rPr lang="en-US" dirty="0" smtClean="0"/>
              <a:t>Choose a metal &amp;/or mineral from Figure 1.1</a:t>
            </a:r>
          </a:p>
          <a:p>
            <a:r>
              <a:rPr lang="en-US" dirty="0" smtClean="0"/>
              <a:t>Explain why it is a metal &amp;/or a mineral.</a:t>
            </a:r>
          </a:p>
          <a:p>
            <a:r>
              <a:rPr lang="en-US" dirty="0" smtClean="0"/>
              <a:t>Research your metal or mineral:  Where is it mined?, How is it mined?  What is the economic value of it.?</a:t>
            </a:r>
          </a:p>
          <a:p>
            <a:r>
              <a:rPr lang="en-US" dirty="0" smtClean="0"/>
              <a:t>Aluminum, Copper, Iron Ore, Lead, Zinc, Clays, Phosphate, Salt, Other Metals</a:t>
            </a:r>
            <a:endParaRPr lang="en-US" dirty="0"/>
          </a:p>
        </p:txBody>
      </p:sp>
    </p:spTree>
    <p:extLst>
      <p:ext uri="{BB962C8B-B14F-4D97-AF65-F5344CB8AC3E}">
        <p14:creationId xmlns:p14="http://schemas.microsoft.com/office/powerpoint/2010/main" val="96200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12/1  Minera</a:t>
            </a:r>
            <a:r>
              <a:rPr lang="en-US" dirty="0"/>
              <a:t>l</a:t>
            </a:r>
            <a:r>
              <a:rPr lang="en-US" dirty="0" smtClean="0"/>
              <a:t> Exploration &amp; Mining CH </a:t>
            </a:r>
            <a:r>
              <a:rPr lang="en-US" dirty="0" smtClean="0"/>
              <a:t>16.2</a:t>
            </a:r>
            <a:br>
              <a:rPr lang="en-US" dirty="0" smtClean="0"/>
            </a:br>
            <a:r>
              <a:rPr lang="en-US" dirty="0" smtClean="0"/>
              <a:t>Obj. TSW learn how minerals are found, and how they are extracted. P. 56NB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36513"/>
            <a:ext cx="5181600" cy="3329562"/>
          </a:xfrm>
        </p:spPr>
      </p:pic>
      <p:sp>
        <p:nvSpPr>
          <p:cNvPr id="4" name="Content Placeholder 3"/>
          <p:cNvSpPr>
            <a:spLocks noGrp="1"/>
          </p:cNvSpPr>
          <p:nvPr>
            <p:ph sz="half" idx="2"/>
          </p:nvPr>
        </p:nvSpPr>
        <p:spPr/>
        <p:txBody>
          <a:bodyPr/>
          <a:lstStyle/>
          <a:p>
            <a:pPr marL="514350" indent="-514350">
              <a:buFont typeface="+mj-lt"/>
              <a:buAutoNum type="arabicPeriod"/>
            </a:pPr>
            <a:r>
              <a:rPr lang="en-US" dirty="0" smtClean="0"/>
              <a:t>How do Mining company’s explore for minerals?</a:t>
            </a:r>
          </a:p>
          <a:p>
            <a:pPr marL="514350" indent="-514350">
              <a:buFont typeface="+mj-lt"/>
              <a:buAutoNum type="arabicPeriod"/>
            </a:pPr>
            <a:r>
              <a:rPr lang="en-US" dirty="0" smtClean="0"/>
              <a:t>Describe three methods of subsurface mining.</a:t>
            </a:r>
          </a:p>
          <a:p>
            <a:pPr marL="514350" indent="-514350">
              <a:buFont typeface="+mj-lt"/>
              <a:buAutoNum type="arabicPeriod"/>
            </a:pPr>
            <a:r>
              <a:rPr lang="en-US" dirty="0" smtClean="0"/>
              <a:t>Describe tow methods of surface mining.</a:t>
            </a:r>
          </a:p>
          <a:p>
            <a:pPr marL="0" indent="0">
              <a:buNone/>
            </a:pPr>
            <a:endParaRPr lang="en-US" dirty="0"/>
          </a:p>
          <a:p>
            <a:pPr marL="0" indent="0">
              <a:buNone/>
            </a:pPr>
            <a:r>
              <a:rPr lang="en-US" dirty="0" smtClean="0">
                <a:hlinkClick r:id="rId3"/>
              </a:rPr>
              <a:t>International Mining</a:t>
            </a:r>
            <a:endParaRPr lang="en-US" dirty="0"/>
          </a:p>
        </p:txBody>
      </p:sp>
    </p:spTree>
    <p:extLst>
      <p:ext uri="{BB962C8B-B14F-4D97-AF65-F5344CB8AC3E}">
        <p14:creationId xmlns:p14="http://schemas.microsoft.com/office/powerpoint/2010/main" val="249626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2192000" cy="1690688"/>
          </a:xfrm>
        </p:spPr>
        <p:txBody>
          <a:bodyPr>
            <a:normAutofit/>
          </a:bodyPr>
          <a:lstStyle/>
          <a:p>
            <a:r>
              <a:rPr lang="en-US" sz="2800" dirty="0" smtClean="0"/>
              <a:t>12/2  Mining Regulation </a:t>
            </a:r>
            <a:r>
              <a:rPr lang="en-US" sz="2800" dirty="0"/>
              <a:t>&amp;</a:t>
            </a:r>
            <a:r>
              <a:rPr lang="en-US" sz="2800" dirty="0" smtClean="0"/>
              <a:t> Mine Reclamation CH </a:t>
            </a:r>
            <a:r>
              <a:rPr lang="en-US" sz="2800" dirty="0" smtClean="0"/>
              <a:t>16.3</a:t>
            </a:r>
            <a:br>
              <a:rPr lang="en-US" sz="2800" dirty="0" smtClean="0"/>
            </a:br>
            <a:r>
              <a:rPr lang="en-US" sz="2800" dirty="0" smtClean="0"/>
              <a:t>Obj. TSW understand the impact mining has on the environment, laws to mine and reclaim that land to it’s original condition. P. 58 NB</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15" y="1690688"/>
            <a:ext cx="4736890" cy="5228123"/>
          </a:xfrm>
        </p:spPr>
      </p:pic>
      <p:sp>
        <p:nvSpPr>
          <p:cNvPr id="4" name="Content Placeholder 3"/>
          <p:cNvSpPr>
            <a:spLocks noGrp="1"/>
          </p:cNvSpPr>
          <p:nvPr>
            <p:ph sz="half" idx="2"/>
          </p:nvPr>
        </p:nvSpPr>
        <p:spPr/>
        <p:txBody>
          <a:bodyPr/>
          <a:lstStyle/>
          <a:p>
            <a:pPr marL="514350" indent="-514350">
              <a:buFont typeface="+mj-lt"/>
              <a:buAutoNum type="arabicPeriod"/>
            </a:pPr>
            <a:r>
              <a:rPr lang="en-US" dirty="0" smtClean="0"/>
              <a:t>List 7 important potential environmental consequences of mining.</a:t>
            </a:r>
          </a:p>
          <a:p>
            <a:pPr marL="514350" indent="-514350">
              <a:buFont typeface="+mj-lt"/>
              <a:buAutoNum type="arabicPeriod"/>
            </a:pPr>
            <a:r>
              <a:rPr lang="en-US" dirty="0" smtClean="0"/>
              <a:t>List the four Federal laws that relate to mining and the reclamation of mined land.</a:t>
            </a:r>
          </a:p>
          <a:p>
            <a:pPr marL="514350" indent="-514350">
              <a:buFont typeface="+mj-lt"/>
              <a:buAutoNum type="arabicPeriod"/>
            </a:pPr>
            <a:r>
              <a:rPr lang="en-US" dirty="0" smtClean="0"/>
              <a:t>Describe reclamation in your own terms.</a:t>
            </a:r>
            <a:endParaRPr lang="en-US" dirty="0"/>
          </a:p>
        </p:txBody>
      </p:sp>
    </p:spTree>
    <p:extLst>
      <p:ext uri="{BB962C8B-B14F-4D97-AF65-F5344CB8AC3E}">
        <p14:creationId xmlns:p14="http://schemas.microsoft.com/office/powerpoint/2010/main" val="108133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590</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Mining and Mineral Resources</vt:lpstr>
      <vt:lpstr>11/30 Minerals and Mineral Resources CH 16.1 Obj. TSW learn about minerals, how they are formed and why they are valuable. P. 54 NB</vt:lpstr>
      <vt:lpstr>Backfilling of Open Pit Metallic Mines</vt:lpstr>
      <vt:lpstr>Mining in CA p. 57 NB</vt:lpstr>
      <vt:lpstr>Managing Oil Gas &amp; Mining - Africa</vt:lpstr>
      <vt:lpstr>Activity: Maps in Action P. 426  Page 59 NB Mineral Production in the United States Top 10 mineral Commodities Produced in the United States.</vt:lpstr>
      <vt:lpstr>Activity:  Where are Metals and minerals mined? p. 59NB</vt:lpstr>
      <vt:lpstr>12/1  Mineral Exploration &amp; Mining CH 16.2 Obj. TSW learn how minerals are found, and how they are extracted. P. 56NB</vt:lpstr>
      <vt:lpstr>12/2  Mining Regulation &amp; Mine Reclamation CH 16.3 Obj. TSW understand the impact mining has on the environment, laws to mine and reclaim that land to it’s original condition. P. 58 NB</vt:lpstr>
      <vt:lpstr>Chocolate Chip Mining Activity</vt:lpstr>
      <vt:lpstr>Uranium Mining</vt:lpstr>
      <vt:lpstr>Hydraulic Mining in the California Goldfields</vt:lpstr>
      <vt:lpstr>12/3  Review of Mining and Mineral Resources  CH 16 Obj. TSW read about the social and environmental consequences of mining. P. 60 NB</vt:lpstr>
      <vt:lpstr>12/4  Nonrenewable Energy CH 17.1 Obj. TSW learn about our energy resources and how they are limited. P. 62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and Mineral Resources</dc:title>
  <dc:creator>Jennifer Mc Allister</dc:creator>
  <cp:lastModifiedBy>Jennifer Mc Allister</cp:lastModifiedBy>
  <cp:revision>25</cp:revision>
  <cp:lastPrinted>2015-11-30T21:13:02Z</cp:lastPrinted>
  <dcterms:created xsi:type="dcterms:W3CDTF">2015-11-28T21:26:59Z</dcterms:created>
  <dcterms:modified xsi:type="dcterms:W3CDTF">2015-11-30T21:13:59Z</dcterms:modified>
</cp:coreProperties>
</file>