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Default Extension="jpeg" ContentType="image/jpeg"/>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s/slide34.xml" ContentType="application/vnd.openxmlformats-officedocument.presentationml.slide+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theme/theme2.xml" ContentType="application/vnd.openxmlformats-officedocument.theme+xml"/>
  <Override PartName="/ppt/slides/slide22.xml" ContentType="application/vnd.openxmlformats-officedocument.presentationml.slide+xml"/>
  <Override PartName="/ppt/slides/slide30.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8" r:id="rId1"/>
  </p:sldMasterIdLst>
  <p:notesMasterIdLst>
    <p:notesMasterId r:id="rId46"/>
  </p:notesMasterIdLst>
  <p:handoutMasterIdLst>
    <p:handoutMasterId r:id="rId47"/>
  </p:handoutMasterIdLst>
  <p:sldIdLst>
    <p:sldId id="256" r:id="rId2"/>
    <p:sldId id="259" r:id="rId3"/>
    <p:sldId id="263" r:id="rId4"/>
    <p:sldId id="264" r:id="rId5"/>
    <p:sldId id="265" r:id="rId6"/>
    <p:sldId id="287" r:id="rId7"/>
    <p:sldId id="266" r:id="rId8"/>
    <p:sldId id="311" r:id="rId9"/>
    <p:sldId id="262" r:id="rId10"/>
    <p:sldId id="318" r:id="rId11"/>
    <p:sldId id="267" r:id="rId12"/>
    <p:sldId id="306" r:id="rId13"/>
    <p:sldId id="314" r:id="rId14"/>
    <p:sldId id="307" r:id="rId15"/>
    <p:sldId id="305" r:id="rId16"/>
    <p:sldId id="308" r:id="rId17"/>
    <p:sldId id="315" r:id="rId18"/>
    <p:sldId id="258" r:id="rId19"/>
    <p:sldId id="299" r:id="rId20"/>
    <p:sldId id="300" r:id="rId21"/>
    <p:sldId id="302" r:id="rId22"/>
    <p:sldId id="303" r:id="rId23"/>
    <p:sldId id="304" r:id="rId24"/>
    <p:sldId id="319" r:id="rId25"/>
    <p:sldId id="316" r:id="rId26"/>
    <p:sldId id="320" r:id="rId27"/>
    <p:sldId id="317" r:id="rId28"/>
    <p:sldId id="321" r:id="rId29"/>
    <p:sldId id="322" r:id="rId30"/>
    <p:sldId id="260" r:id="rId31"/>
    <p:sldId id="268" r:id="rId32"/>
    <p:sldId id="289" r:id="rId33"/>
    <p:sldId id="290" r:id="rId34"/>
    <p:sldId id="291" r:id="rId35"/>
    <p:sldId id="294" r:id="rId36"/>
    <p:sldId id="296" r:id="rId37"/>
    <p:sldId id="261" r:id="rId38"/>
    <p:sldId id="292" r:id="rId39"/>
    <p:sldId id="298" r:id="rId40"/>
    <p:sldId id="297" r:id="rId41"/>
    <p:sldId id="293" r:id="rId42"/>
    <p:sldId id="295" r:id="rId43"/>
    <p:sldId id="309" r:id="rId44"/>
    <p:sldId id="310"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17" d="100"/>
          <a:sy n="117" d="100"/>
        </p:scale>
        <p:origin x="-640" y="-96"/>
      </p:cViewPr>
      <p:guideLst>
        <p:guide orient="horz" pos="2160"/>
        <p:guide pos="2880"/>
      </p:guideLst>
    </p:cSldViewPr>
  </p:slid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1D6CF5B-9885-4345-BD3B-984DFCF5A82E}" type="datetimeFigureOut">
              <a:rPr lang="en-US" smtClean="0"/>
              <a:pPr/>
              <a:t>10/28/14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A4A4021-0661-4572-A368-DBF3D95F6607}"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1356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8B3B672-3C34-5B44-BD66-C9ACBA64F191}" type="datetimeFigureOut">
              <a:rPr lang="en-US" smtClean="0"/>
              <a:pPr/>
              <a:t>10/28/14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7B09EF7-3278-824D-80DB-E7964305884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94381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ootprintnetwork.org/en/index.php/GFN/page/world_footprint/" TargetMode="External"/><Relationship Id="rId4" Type="http://schemas.openxmlformats.org/officeDocument/2006/relationships/hyperlink" Target="https://docs.google.com/a/ucdavis.edu/forms/d/1QkJhi8Q3xHddAV5IiA2wLN4RBw8yPLU_b_IdCcGmOUM/edit"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dirty="0"/>
              <a:t>Maximum harvest that will be adequately replaced by  population growth</a:t>
            </a:r>
          </a:p>
          <a:p>
            <a:endParaRPr lang="en-US" dirty="0"/>
          </a:p>
        </p:txBody>
      </p:sp>
      <p:sp>
        <p:nvSpPr>
          <p:cNvPr id="4" name="Slide Number Placeholder 3"/>
          <p:cNvSpPr>
            <a:spLocks noGrp="1"/>
          </p:cNvSpPr>
          <p:nvPr>
            <p:ph type="sldNum" sz="quarter" idx="10"/>
          </p:nvPr>
        </p:nvSpPr>
        <p:spPr/>
        <p:txBody>
          <a:bodyPr/>
          <a:lstStyle/>
          <a:p>
            <a:fld id="{C7B09EF7-3278-824D-80DB-E7964305884B}" type="slidenum">
              <a:rPr lang="en-US" smtClean="0"/>
              <a:pPr/>
              <a:t>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8279481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64516" name="Slide Number Placeholder 3"/>
          <p:cNvSpPr>
            <a:spLocks noGrp="1"/>
          </p:cNvSpPr>
          <p:nvPr>
            <p:ph type="sldNum" sz="quarter" idx="5"/>
          </p:nvPr>
        </p:nvSpPr>
        <p:spPr bwMode="auto">
          <a:noFill/>
          <a:ln>
            <a:miter lim="800000"/>
            <a:headEnd/>
            <a:tailEnd/>
          </a:ln>
        </p:spPr>
        <p:txBody>
          <a:bodyPr/>
          <a:lstStyle/>
          <a:p>
            <a:fld id="{CBC79DF0-4954-D24A-B3BA-A6FCA5DA93A9}" type="slidenum">
              <a:rPr lang="en-US"/>
              <a:pPr/>
              <a:t>18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6415044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latin typeface="+mn-lt"/>
                <a:ea typeface="+mn-ea"/>
                <a:cs typeface="+mn-cs"/>
                <a:hlinkClick r:id="rId3"/>
              </a:rPr>
              <a:t>http://www.footprintnetwork.org/en/index.php/GFN/page/world_footprint/</a:t>
            </a:r>
            <a:endParaRPr lang="en-US" sz="1200" kern="1200" dirty="0" smtClean="0">
              <a:solidFill>
                <a:schemeClr val="tx1"/>
              </a:solidFill>
              <a:latin typeface="+mn-lt"/>
              <a:ea typeface="+mn-ea"/>
              <a:cs typeface="+mn-cs"/>
            </a:endParaRPr>
          </a:p>
          <a:p>
            <a:r>
              <a:rPr lang="en-US" dirty="0" smtClean="0"/>
              <a:t>(Article)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hlinkClick r:id="rId4"/>
              </a:rPr>
              <a:t>https://docs.google.com/a/ucdavis.edu/forms/d/1QkJhi8Q3xHddAV5IiA2wLN4RBw8yPLU_b_IdCcGmOUM/edit</a:t>
            </a:r>
            <a:endParaRPr lang="en-US" dirty="0" smtClean="0"/>
          </a:p>
          <a:p>
            <a:r>
              <a:rPr lang="en-US" dirty="0" smtClean="0"/>
              <a:t>(</a:t>
            </a:r>
            <a:r>
              <a:rPr lang="en-US" dirty="0" err="1" smtClean="0"/>
              <a:t>google</a:t>
            </a:r>
            <a:r>
              <a:rPr lang="en-US" baseline="0" dirty="0" smtClean="0"/>
              <a:t> form)</a:t>
            </a:r>
          </a:p>
          <a:p>
            <a:r>
              <a:rPr lang="en-US" sz="1200" u="sng" kern="1200" dirty="0" err="1" smtClean="0">
                <a:solidFill>
                  <a:schemeClr val="tx1"/>
                </a:solidFill>
                <a:latin typeface="+mn-lt"/>
                <a:ea typeface="+mn-ea"/>
                <a:cs typeface="+mn-cs"/>
              </a:rPr>
              <a:t>http://www.footprintnetwork.org/en/index.php/GFN/page/calculators/</a:t>
            </a:r>
            <a:r>
              <a:rPr lang="en-US" dirty="0" smtClean="0"/>
              <a:t> </a:t>
            </a:r>
          </a:p>
          <a:p>
            <a:r>
              <a:rPr lang="en-US" dirty="0" smtClean="0"/>
              <a:t>(footprint calculator)</a:t>
            </a:r>
            <a:endParaRPr lang="en-US" dirty="0"/>
          </a:p>
        </p:txBody>
      </p:sp>
      <p:sp>
        <p:nvSpPr>
          <p:cNvPr id="4" name="Slide Number Placeholder 3"/>
          <p:cNvSpPr>
            <a:spLocks noGrp="1"/>
          </p:cNvSpPr>
          <p:nvPr>
            <p:ph type="sldNum" sz="quarter" idx="10"/>
          </p:nvPr>
        </p:nvSpPr>
        <p:spPr/>
        <p:txBody>
          <a:bodyPr/>
          <a:lstStyle/>
          <a:p>
            <a:fld id="{C7B09EF7-3278-824D-80DB-E7964305884B}"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Gill Sans" pitchFamily="-107" charset="0"/>
              <a:buNone/>
            </a:pPr>
            <a:endParaRPr lang="en-US" dirty="0" smtClean="0">
              <a:solidFill>
                <a:schemeClr val="bg1"/>
              </a:solidFill>
            </a:endParaRPr>
          </a:p>
        </p:txBody>
      </p:sp>
      <p:sp>
        <p:nvSpPr>
          <p:cNvPr id="4" name="Slide Number Placeholder 3"/>
          <p:cNvSpPr>
            <a:spLocks noGrp="1"/>
          </p:cNvSpPr>
          <p:nvPr>
            <p:ph type="sldNum" sz="quarter" idx="10"/>
          </p:nvPr>
        </p:nvSpPr>
        <p:spPr/>
        <p:txBody>
          <a:bodyPr/>
          <a:lstStyle/>
          <a:p>
            <a:fld id="{C7B09EF7-3278-824D-80DB-E7964305884B}" type="slidenum">
              <a:rPr lang="en-US" smtClean="0"/>
              <a:pPr/>
              <a:t>37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42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1300" spc="0" baseline="0">
                <a:solidFill>
                  <a:schemeClr val="tx1"/>
                </a:solidFill>
                <a:latin typeface="+mn-lt"/>
              </a:defRPr>
            </a:lvl1pPr>
          </a:lstStyle>
          <a:p>
            <a:fld id="{32781EAE-476F-5144-92EB-ACB8E9564508}" type="datetimeFigureOut">
              <a:rPr lang="en-US" smtClean="0"/>
              <a:pPr/>
              <a:t>10/28/14</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6588457F-78B8-1345-9533-950275F61C9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781EAE-476F-5144-92EB-ACB8E9564508}" type="datetimeFigureOut">
              <a:rPr lang="en-US" smtClean="0"/>
              <a:pPr/>
              <a:t>10/28/14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2781EAE-476F-5144-92EB-ACB8E9564508}" type="datetimeFigureOut">
              <a:rPr lang="en-US" smtClean="0"/>
              <a:pPr/>
              <a:t>10/28/14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781EAE-476F-5144-92EB-ACB8E9564508}" type="datetimeFigureOut">
              <a:rPr lang="en-US" smtClean="0"/>
              <a:pPr/>
              <a:t>10/28/14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1300" kern="1200" spc="0" baseline="0">
                <a:solidFill>
                  <a:schemeClr val="tx1"/>
                </a:solidFill>
                <a:latin typeface="+mn-lt"/>
                <a:ea typeface="+mn-ea"/>
                <a:cs typeface="+mn-cs"/>
              </a:defRPr>
            </a:lvl1pPr>
          </a:lstStyle>
          <a:p>
            <a:fld id="{32781EAE-476F-5144-92EB-ACB8E9564508}" type="datetimeFigureOut">
              <a:rPr lang="en-US" smtClean="0"/>
              <a:pPr/>
              <a:t>10/28/14</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6588457F-78B8-1345-9533-950275F61C9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2781EAE-476F-5144-92EB-ACB8E9564508}" type="datetimeFigureOut">
              <a:rPr lang="en-US" smtClean="0"/>
              <a:pPr/>
              <a:t>10/28/14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781EAE-476F-5144-92EB-ACB8E9564508}" type="datetimeFigureOut">
              <a:rPr lang="en-US" smtClean="0"/>
              <a:pPr/>
              <a:t>10/28/14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2781EAE-476F-5144-92EB-ACB8E9564508}" type="datetimeFigureOut">
              <a:rPr lang="en-US" smtClean="0"/>
              <a:pPr/>
              <a:t>10/28/14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781EAE-476F-5144-92EB-ACB8E9564508}" type="datetimeFigureOut">
              <a:rPr lang="en-US" smtClean="0"/>
              <a:pPr/>
              <a:t>10/28/14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8457F-78B8-1345-9533-950275F61C9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81EAE-476F-5144-92EB-ACB8E9564508}" type="datetimeFigureOut">
              <a:rPr lang="en-US" smtClean="0"/>
              <a:pPr/>
              <a:t>10/28/14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6588457F-78B8-1345-9533-950275F61C96}" type="slidenum">
              <a:rPr lang="en-US" smtClean="0"/>
              <a:pPr/>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2781EAE-476F-5144-92EB-ACB8E9564508}" type="datetimeFigureOut">
              <a:rPr lang="en-US" smtClean="0"/>
              <a:pPr/>
              <a:t>10/28/14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6588457F-78B8-1345-9533-950275F61C96}" type="slidenum">
              <a:rPr lang="en-US" smtClean="0"/>
              <a:pPr/>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2781EAE-476F-5144-92EB-ACB8E9564508}" type="datetimeFigureOut">
              <a:rPr lang="en-US" smtClean="0"/>
              <a:pPr/>
              <a:t>10/28/14</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6588457F-78B8-1345-9533-950275F61C9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 Id="rId3" Type="http://schemas.openxmlformats.org/officeDocument/2006/relationships/image" Target="../media/image3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 10: Land Resources</a:t>
            </a: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52309"/>
            <a:ext cx="7543800" cy="1371600"/>
          </a:xfrm>
        </p:spPr>
        <p:txBody>
          <a:bodyPr>
            <a:normAutofit fontScale="90000"/>
          </a:bodyPr>
          <a:lstStyle/>
          <a:p>
            <a:pPr algn="ctr"/>
            <a:r>
              <a:rPr lang="en-US" dirty="0" smtClean="0"/>
              <a:t>Tragedy of the Commons Clarification</a:t>
            </a:r>
            <a:endParaRPr lang="en-US" dirty="0"/>
          </a:p>
        </p:txBody>
      </p:sp>
      <p:sp>
        <p:nvSpPr>
          <p:cNvPr id="3" name="Content Placeholder 2"/>
          <p:cNvSpPr>
            <a:spLocks noGrp="1"/>
          </p:cNvSpPr>
          <p:nvPr>
            <p:ph idx="1"/>
          </p:nvPr>
        </p:nvSpPr>
        <p:spPr>
          <a:xfrm>
            <a:off x="800100" y="1723909"/>
            <a:ext cx="7543800" cy="3931920"/>
          </a:xfrm>
        </p:spPr>
        <p:txBody>
          <a:bodyPr>
            <a:noAutofit/>
          </a:bodyPr>
          <a:lstStyle/>
          <a:p>
            <a:r>
              <a:rPr lang="en-US" sz="2400" smtClean="0"/>
              <a:t>Oil</a:t>
            </a:r>
            <a:r>
              <a:rPr lang="en-US" sz="2400" smtClean="0">
                <a:sym typeface="Wingdings" panose="05000000000000000000" pitchFamily="2" charset="2"/>
              </a:rPr>
              <a:t> </a:t>
            </a:r>
            <a:r>
              <a:rPr lang="en-US" sz="2400" smtClean="0"/>
              <a:t>Because </a:t>
            </a:r>
            <a:r>
              <a:rPr lang="en-US" sz="2400" dirty="0" smtClean="0"/>
              <a:t>there is a limited supply, oil companies know that in order to maximize profit, they have to extract as much as they can </a:t>
            </a:r>
          </a:p>
          <a:p>
            <a:r>
              <a:rPr lang="en-US" sz="2400" dirty="0" smtClean="0"/>
              <a:t>Idea of Tragedy of the Commons is “common pool resources”</a:t>
            </a:r>
          </a:p>
          <a:p>
            <a:r>
              <a:rPr lang="en-US" sz="2400" dirty="0" smtClean="0"/>
              <a:t>Air, water, other natural resources that people DON’T own</a:t>
            </a:r>
          </a:p>
          <a:p>
            <a:r>
              <a:rPr lang="en-US" sz="2400" dirty="0" smtClean="0"/>
              <a:t>People at some point own the oil because they own the land </a:t>
            </a:r>
          </a:p>
          <a:p>
            <a:r>
              <a:rPr lang="en-US" sz="2400" dirty="0" smtClean="0"/>
              <a:t>But you can’t ever really own air or the ocean</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8670990"/>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875109" y="0"/>
            <a:ext cx="7358063" cy="785813"/>
          </a:xfrm>
        </p:spPr>
        <p:txBody>
          <a:bodyPr/>
          <a:lstStyle/>
          <a:p>
            <a:r>
              <a:rPr lang="en-US" sz="3100" b="1" dirty="0"/>
              <a:t>Negative consequences of land use</a:t>
            </a:r>
          </a:p>
        </p:txBody>
      </p:sp>
      <p:pic>
        <p:nvPicPr>
          <p:cNvPr id="34819" name="Picture 2" descr="figure_10_01a"/>
          <p:cNvPicPr>
            <a:picLocks noChangeAspect="1" noChangeArrowheads="1"/>
          </p:cNvPicPr>
          <p:nvPr/>
        </p:nvPicPr>
        <p:blipFill>
          <a:blip r:embed="rId2"/>
          <a:srcRect/>
          <a:stretch>
            <a:fillRect/>
          </a:stretch>
        </p:blipFill>
        <p:spPr bwMode="auto">
          <a:xfrm>
            <a:off x="213197" y="643045"/>
            <a:ext cx="3339703" cy="2421062"/>
          </a:xfrm>
          <a:prstGeom prst="rect">
            <a:avLst/>
          </a:prstGeom>
          <a:noFill/>
          <a:ln w="9525">
            <a:noFill/>
            <a:miter lim="800000"/>
            <a:headEnd/>
            <a:tailEnd/>
          </a:ln>
        </p:spPr>
      </p:pic>
      <p:pic>
        <p:nvPicPr>
          <p:cNvPr id="34820" name="Picture 2" descr="figure_10_01b"/>
          <p:cNvPicPr>
            <a:picLocks noGrp="1" noChangeAspect="1" noChangeArrowheads="1"/>
          </p:cNvPicPr>
          <p:nvPr>
            <p:ph idx="1"/>
          </p:nvPr>
        </p:nvPicPr>
        <p:blipFill>
          <a:blip r:embed="rId3"/>
          <a:srcRect/>
          <a:stretch>
            <a:fillRect/>
          </a:stretch>
        </p:blipFill>
        <p:spPr>
          <a:xfrm>
            <a:off x="5346650" y="642938"/>
            <a:ext cx="3412257" cy="2446734"/>
          </a:xfrm>
          <a:noFill/>
        </p:spPr>
      </p:pic>
      <p:pic>
        <p:nvPicPr>
          <p:cNvPr id="34821" name="Picture 2" descr="figure_10_01c"/>
          <p:cNvPicPr>
            <a:picLocks noChangeAspect="1" noChangeArrowheads="1"/>
          </p:cNvPicPr>
          <p:nvPr/>
        </p:nvPicPr>
        <p:blipFill>
          <a:blip r:embed="rId4"/>
          <a:srcRect/>
          <a:stretch>
            <a:fillRect/>
          </a:stretch>
        </p:blipFill>
        <p:spPr bwMode="auto">
          <a:xfrm>
            <a:off x="206245" y="3610566"/>
            <a:ext cx="2999259" cy="2176611"/>
          </a:xfrm>
          <a:prstGeom prst="rect">
            <a:avLst/>
          </a:prstGeom>
          <a:noFill/>
          <a:ln w="9525">
            <a:noFill/>
            <a:miter lim="800000"/>
            <a:headEnd/>
            <a:tailEnd/>
          </a:ln>
        </p:spPr>
      </p:pic>
      <p:pic>
        <p:nvPicPr>
          <p:cNvPr id="34822" name="Picture 2" descr="figure_10_01d"/>
          <p:cNvPicPr>
            <a:picLocks noChangeAspect="1" noChangeArrowheads="1"/>
          </p:cNvPicPr>
          <p:nvPr/>
        </p:nvPicPr>
        <p:blipFill>
          <a:blip r:embed="rId5"/>
          <a:srcRect/>
          <a:stretch>
            <a:fillRect/>
          </a:stretch>
        </p:blipFill>
        <p:spPr bwMode="auto">
          <a:xfrm>
            <a:off x="5429250" y="3949154"/>
            <a:ext cx="3375422" cy="2446734"/>
          </a:xfrm>
          <a:prstGeom prst="rect">
            <a:avLst/>
          </a:prstGeom>
          <a:noFill/>
          <a:ln w="9525">
            <a:noFill/>
            <a:miter lim="800000"/>
            <a:headEnd/>
            <a:tailEnd/>
          </a:ln>
        </p:spPr>
      </p:pic>
      <p:sp>
        <p:nvSpPr>
          <p:cNvPr id="34823" name="TextBox 7"/>
          <p:cNvSpPr txBox="1">
            <a:spLocks noChangeArrowheads="1"/>
          </p:cNvSpPr>
          <p:nvPr/>
        </p:nvSpPr>
        <p:spPr bwMode="auto">
          <a:xfrm>
            <a:off x="213197" y="2920766"/>
            <a:ext cx="3890002" cy="680473"/>
          </a:xfrm>
          <a:prstGeom prst="rect">
            <a:avLst/>
          </a:prstGeom>
          <a:noFill/>
          <a:ln w="9525">
            <a:noFill/>
            <a:miter lim="800000"/>
            <a:headEnd/>
            <a:tailEnd/>
          </a:ln>
        </p:spPr>
        <p:txBody>
          <a:bodyPr wrap="square" lIns="64291" tIns="32146" rIns="64291" bIns="32146">
            <a:prstTxWarp prst="textNoShape">
              <a:avLst/>
            </a:prstTxWarp>
            <a:spAutoFit/>
          </a:bodyPr>
          <a:lstStyle/>
          <a:p>
            <a:r>
              <a:rPr lang="en-US" sz="2000" dirty="0">
                <a:solidFill>
                  <a:srgbClr val="000000"/>
                </a:solidFill>
              </a:rPr>
              <a:t>Mudslide caused by logging &amp; poor land management.</a:t>
            </a:r>
          </a:p>
        </p:txBody>
      </p:sp>
      <p:sp>
        <p:nvSpPr>
          <p:cNvPr id="34824" name="TextBox 8"/>
          <p:cNvSpPr txBox="1">
            <a:spLocks noChangeArrowheads="1"/>
          </p:cNvSpPr>
          <p:nvPr/>
        </p:nvSpPr>
        <p:spPr bwMode="auto">
          <a:xfrm>
            <a:off x="5387224" y="2879555"/>
            <a:ext cx="3482578" cy="988250"/>
          </a:xfrm>
          <a:prstGeom prst="rect">
            <a:avLst/>
          </a:prstGeom>
          <a:noFill/>
          <a:ln w="9525">
            <a:noFill/>
            <a:miter lim="800000"/>
            <a:headEnd/>
            <a:tailEnd/>
          </a:ln>
        </p:spPr>
        <p:txBody>
          <a:bodyPr wrap="square" lIns="64291" tIns="32146" rIns="64291" bIns="32146">
            <a:prstTxWarp prst="textNoShape">
              <a:avLst/>
            </a:prstTxWarp>
            <a:spAutoFit/>
          </a:bodyPr>
          <a:lstStyle/>
          <a:p>
            <a:r>
              <a:rPr lang="en-US" sz="2000" dirty="0">
                <a:solidFill>
                  <a:srgbClr val="000000"/>
                </a:solidFill>
              </a:rPr>
              <a:t>Habitat conversion &amp; land degradation due to shifting agriculture.</a:t>
            </a:r>
          </a:p>
        </p:txBody>
      </p:sp>
      <p:sp>
        <p:nvSpPr>
          <p:cNvPr id="34825" name="TextBox 9"/>
          <p:cNvSpPr txBox="1">
            <a:spLocks noChangeArrowheads="1"/>
          </p:cNvSpPr>
          <p:nvPr/>
        </p:nvSpPr>
        <p:spPr bwMode="auto">
          <a:xfrm>
            <a:off x="173680" y="5509043"/>
            <a:ext cx="3552900" cy="1296026"/>
          </a:xfrm>
          <a:prstGeom prst="rect">
            <a:avLst/>
          </a:prstGeom>
          <a:noFill/>
          <a:ln w="9525">
            <a:noFill/>
            <a:miter lim="800000"/>
            <a:headEnd/>
            <a:tailEnd/>
          </a:ln>
        </p:spPr>
        <p:txBody>
          <a:bodyPr wrap="square" lIns="64291" tIns="32146" rIns="64291" bIns="32146">
            <a:prstTxWarp prst="textNoShape">
              <a:avLst/>
            </a:prstTxWarp>
            <a:spAutoFit/>
          </a:bodyPr>
          <a:lstStyle/>
          <a:p>
            <a:r>
              <a:rPr lang="en-US" sz="2000" dirty="0">
                <a:solidFill>
                  <a:srgbClr val="000000"/>
                </a:solidFill>
              </a:rPr>
              <a:t>Logging and other habitat alteration can adversely affect species like the spotted owl.</a:t>
            </a:r>
          </a:p>
        </p:txBody>
      </p:sp>
      <p:sp>
        <p:nvSpPr>
          <p:cNvPr id="34826" name="TextBox 10"/>
          <p:cNvSpPr txBox="1">
            <a:spLocks noChangeArrowheads="1"/>
          </p:cNvSpPr>
          <p:nvPr/>
        </p:nvSpPr>
        <p:spPr bwMode="auto">
          <a:xfrm>
            <a:off x="3994192" y="3726171"/>
            <a:ext cx="1500188" cy="2834909"/>
          </a:xfrm>
          <a:prstGeom prst="rect">
            <a:avLst/>
          </a:prstGeom>
          <a:noFill/>
          <a:ln w="9525">
            <a:noFill/>
            <a:miter lim="800000"/>
            <a:headEnd/>
            <a:tailEnd/>
          </a:ln>
        </p:spPr>
        <p:txBody>
          <a:bodyPr lIns="64291" tIns="32146" rIns="64291" bIns="32146">
            <a:prstTxWarp prst="textNoShape">
              <a:avLst/>
            </a:prstTxWarp>
            <a:spAutoFit/>
          </a:bodyPr>
          <a:lstStyle/>
          <a:p>
            <a:r>
              <a:rPr lang="en-US" sz="2000" dirty="0">
                <a:solidFill>
                  <a:srgbClr val="000000"/>
                </a:solidFill>
              </a:rPr>
              <a:t>Extensive paving of land decreases the </a:t>
            </a:r>
            <a:r>
              <a:rPr lang="en-US" sz="2000" dirty="0" smtClean="0">
                <a:solidFill>
                  <a:srgbClr val="000000"/>
                </a:solidFill>
              </a:rPr>
              <a:t>amt </a:t>
            </a:r>
            <a:r>
              <a:rPr lang="en-US" sz="2000" dirty="0">
                <a:solidFill>
                  <a:srgbClr val="000000"/>
                </a:solidFill>
              </a:rPr>
              <a:t>of land for vegetation and water infiltration.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2"/>
          <a:srcRect/>
          <a:stretch>
            <a:fillRect/>
          </a:stretch>
        </p:blipFill>
        <p:spPr bwMode="auto">
          <a:xfrm>
            <a:off x="553641" y="696516"/>
            <a:ext cx="8143875" cy="5536406"/>
          </a:xfrm>
          <a:prstGeom prst="rect">
            <a:avLst/>
          </a:prstGeom>
          <a:noFill/>
          <a:ln w="9525">
            <a:noFill/>
            <a:miter lim="800000"/>
            <a:headEnd/>
            <a:tailEnd/>
          </a:ln>
        </p:spPr>
      </p:pic>
      <p:sp>
        <p:nvSpPr>
          <p:cNvPr id="39939" name="TextBox 1"/>
          <p:cNvSpPr txBox="1">
            <a:spLocks noChangeArrowheads="1"/>
          </p:cNvSpPr>
          <p:nvPr/>
        </p:nvSpPr>
        <p:spPr bwMode="auto">
          <a:xfrm>
            <a:off x="293086" y="262264"/>
            <a:ext cx="9144000" cy="434252"/>
          </a:xfrm>
          <a:prstGeom prst="rect">
            <a:avLst/>
          </a:prstGeom>
          <a:noFill/>
          <a:ln w="9525">
            <a:noFill/>
            <a:miter lim="800000"/>
            <a:headEnd/>
            <a:tailEnd/>
          </a:ln>
        </p:spPr>
        <p:txBody>
          <a:bodyPr lIns="64291" tIns="32146" rIns="64291" bIns="32146">
            <a:prstTxWarp prst="textNoShape">
              <a:avLst/>
            </a:prstTxWarp>
            <a:spAutoFit/>
          </a:bodyPr>
          <a:lstStyle/>
          <a:p>
            <a:r>
              <a:rPr lang="en-US" sz="2400" b="1" dirty="0" smtClean="0">
                <a:solidFill>
                  <a:srgbClr val="000000"/>
                </a:solidFill>
              </a:rPr>
              <a:t>Protected land and marine areas of the world</a:t>
            </a:r>
            <a:endParaRPr lang="en-US" sz="2400" b="1" dirty="0">
              <a:solidFill>
                <a:srgbClr val="000000"/>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488476" y="53578"/>
            <a:ext cx="9144000" cy="1178719"/>
          </a:xfrm>
        </p:spPr>
        <p:txBody>
          <a:bodyPr/>
          <a:lstStyle/>
          <a:p>
            <a:pPr eaLnBrk="1" hangingPunct="1"/>
            <a:r>
              <a:rPr lang="en-US" sz="3400" b="1" dirty="0"/>
              <a:t>Public Lands</a:t>
            </a:r>
          </a:p>
        </p:txBody>
      </p:sp>
      <p:sp>
        <p:nvSpPr>
          <p:cNvPr id="40963" name="Rectangle 2"/>
          <p:cNvSpPr>
            <a:spLocks noGrp="1" noChangeArrowheads="1"/>
          </p:cNvSpPr>
          <p:nvPr>
            <p:ph type="body" idx="1"/>
          </p:nvPr>
        </p:nvSpPr>
        <p:spPr>
          <a:xfrm>
            <a:off x="231475" y="922721"/>
            <a:ext cx="8858250" cy="6215063"/>
          </a:xfrm>
        </p:spPr>
        <p:txBody>
          <a:bodyPr>
            <a:normAutofit/>
          </a:bodyPr>
          <a:lstStyle/>
          <a:p>
            <a:pPr marL="625056">
              <a:lnSpc>
                <a:spcPct val="80000"/>
              </a:lnSpc>
            </a:pPr>
            <a:r>
              <a:rPr lang="en-US" sz="2400" dirty="0">
                <a:solidFill>
                  <a:srgbClr val="000000"/>
                </a:solidFill>
              </a:rPr>
              <a:t>National </a:t>
            </a:r>
            <a:r>
              <a:rPr lang="en-US" sz="2400" dirty="0" smtClean="0">
                <a:solidFill>
                  <a:srgbClr val="000000"/>
                </a:solidFill>
              </a:rPr>
              <a:t>Parks</a:t>
            </a:r>
          </a:p>
          <a:p>
            <a:pPr marL="625056">
              <a:lnSpc>
                <a:spcPct val="80000"/>
              </a:lnSpc>
            </a:pPr>
            <a:endParaRPr lang="en-US" sz="2400" dirty="0" smtClean="0">
              <a:solidFill>
                <a:srgbClr val="000000"/>
              </a:solidFill>
            </a:endParaRPr>
          </a:p>
          <a:p>
            <a:pPr marL="625056">
              <a:lnSpc>
                <a:spcPct val="80000"/>
              </a:lnSpc>
            </a:pPr>
            <a:r>
              <a:rPr lang="en-US" sz="2400" dirty="0">
                <a:solidFill>
                  <a:srgbClr val="000000"/>
                </a:solidFill>
              </a:rPr>
              <a:t>Managed Resource Protected </a:t>
            </a:r>
            <a:r>
              <a:rPr lang="en-US" sz="2400" dirty="0" smtClean="0">
                <a:solidFill>
                  <a:srgbClr val="000000"/>
                </a:solidFill>
              </a:rPr>
              <a:t>Areas</a:t>
            </a:r>
          </a:p>
          <a:p>
            <a:pPr marL="625056">
              <a:lnSpc>
                <a:spcPct val="80000"/>
              </a:lnSpc>
            </a:pPr>
            <a:endParaRPr lang="en-US" sz="2400" dirty="0" smtClean="0">
              <a:solidFill>
                <a:srgbClr val="000000"/>
              </a:solidFill>
            </a:endParaRPr>
          </a:p>
          <a:p>
            <a:pPr marL="625056">
              <a:lnSpc>
                <a:spcPct val="80000"/>
              </a:lnSpc>
            </a:pPr>
            <a:r>
              <a:rPr lang="en-US" sz="2400" dirty="0">
                <a:solidFill>
                  <a:srgbClr val="000000"/>
                </a:solidFill>
              </a:rPr>
              <a:t>Habitat/Species Management </a:t>
            </a:r>
            <a:r>
              <a:rPr lang="en-US" sz="2400" dirty="0" smtClean="0">
                <a:solidFill>
                  <a:srgbClr val="000000"/>
                </a:solidFill>
              </a:rPr>
              <a:t>Areas </a:t>
            </a:r>
          </a:p>
          <a:p>
            <a:pPr marL="625056">
              <a:lnSpc>
                <a:spcPct val="80000"/>
              </a:lnSpc>
            </a:pPr>
            <a:endParaRPr lang="en-US" sz="2400" dirty="0" smtClean="0">
              <a:solidFill>
                <a:srgbClr val="000000"/>
              </a:solidFill>
            </a:endParaRPr>
          </a:p>
          <a:p>
            <a:pPr marL="625056">
              <a:lnSpc>
                <a:spcPct val="80000"/>
              </a:lnSpc>
            </a:pPr>
            <a:r>
              <a:rPr lang="en-US" sz="2400" dirty="0">
                <a:solidFill>
                  <a:srgbClr val="000000"/>
                </a:solidFill>
              </a:rPr>
              <a:t>Strict Nature Reserves and Wilderness </a:t>
            </a:r>
            <a:r>
              <a:rPr lang="en-US" sz="2400" dirty="0" smtClean="0">
                <a:solidFill>
                  <a:srgbClr val="000000"/>
                </a:solidFill>
              </a:rPr>
              <a:t>Areas</a:t>
            </a:r>
          </a:p>
          <a:p>
            <a:pPr marL="625056">
              <a:lnSpc>
                <a:spcPct val="80000"/>
              </a:lnSpc>
            </a:pPr>
            <a:endParaRPr lang="en-US" sz="2400" dirty="0" smtClean="0">
              <a:solidFill>
                <a:srgbClr val="000000"/>
              </a:solidFill>
            </a:endParaRPr>
          </a:p>
          <a:p>
            <a:pPr marL="625056">
              <a:lnSpc>
                <a:spcPct val="80000"/>
              </a:lnSpc>
            </a:pPr>
            <a:r>
              <a:rPr lang="en-US" sz="2400" dirty="0">
                <a:solidFill>
                  <a:srgbClr val="000000"/>
                </a:solidFill>
              </a:rPr>
              <a:t>Protected Landscapes and </a:t>
            </a:r>
            <a:r>
              <a:rPr lang="en-US" sz="2400" dirty="0" smtClean="0">
                <a:solidFill>
                  <a:srgbClr val="000000"/>
                </a:solidFill>
              </a:rPr>
              <a:t>Seascapes</a:t>
            </a:r>
          </a:p>
          <a:p>
            <a:pPr marL="625056">
              <a:lnSpc>
                <a:spcPct val="80000"/>
              </a:lnSpc>
            </a:pPr>
            <a:endParaRPr lang="en-US" sz="2400" dirty="0" smtClean="0">
              <a:solidFill>
                <a:srgbClr val="000000"/>
              </a:solidFill>
            </a:endParaRPr>
          </a:p>
          <a:p>
            <a:pPr marL="625056">
              <a:lnSpc>
                <a:spcPct val="80000"/>
              </a:lnSpc>
            </a:pPr>
            <a:r>
              <a:rPr lang="en-US" sz="2400" dirty="0">
                <a:solidFill>
                  <a:srgbClr val="000000"/>
                </a:solidFill>
              </a:rPr>
              <a:t>National </a:t>
            </a:r>
            <a:r>
              <a:rPr lang="en-US" sz="2400" dirty="0" smtClean="0">
                <a:solidFill>
                  <a:srgbClr val="000000"/>
                </a:solidFill>
              </a:rPr>
              <a:t>Monuments</a:t>
            </a:r>
            <a:endParaRPr lang="en-US" sz="2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488476" y="53578"/>
            <a:ext cx="9144000" cy="1178719"/>
          </a:xfrm>
        </p:spPr>
        <p:txBody>
          <a:bodyPr/>
          <a:lstStyle/>
          <a:p>
            <a:pPr eaLnBrk="1" hangingPunct="1"/>
            <a:r>
              <a:rPr lang="en-US" sz="3400" b="1" dirty="0"/>
              <a:t>Public Lands</a:t>
            </a:r>
          </a:p>
        </p:txBody>
      </p:sp>
      <p:sp>
        <p:nvSpPr>
          <p:cNvPr id="40963" name="Rectangle 2"/>
          <p:cNvSpPr>
            <a:spLocks noGrp="1" noChangeArrowheads="1"/>
          </p:cNvSpPr>
          <p:nvPr>
            <p:ph type="body" idx="1"/>
          </p:nvPr>
        </p:nvSpPr>
        <p:spPr>
          <a:xfrm>
            <a:off x="231475" y="922721"/>
            <a:ext cx="8858250" cy="6215063"/>
          </a:xfrm>
        </p:spPr>
        <p:txBody>
          <a:bodyPr>
            <a:normAutofit/>
          </a:bodyPr>
          <a:lstStyle/>
          <a:p>
            <a:pPr marL="625056">
              <a:lnSpc>
                <a:spcPct val="80000"/>
              </a:lnSpc>
            </a:pPr>
            <a:r>
              <a:rPr lang="en-US" sz="2400" u="sng" dirty="0">
                <a:solidFill>
                  <a:srgbClr val="000000"/>
                </a:solidFill>
              </a:rPr>
              <a:t>National Parks</a:t>
            </a:r>
            <a:r>
              <a:rPr lang="en-US" sz="2400" dirty="0">
                <a:solidFill>
                  <a:srgbClr val="000000"/>
                </a:solidFill>
              </a:rPr>
              <a:t>- managed for scientific, educational, and recreational use, and sometimes for their beauty or unique landforms.</a:t>
            </a:r>
          </a:p>
          <a:p>
            <a:pPr marL="625056">
              <a:lnSpc>
                <a:spcPct val="80000"/>
              </a:lnSpc>
            </a:pPr>
            <a:r>
              <a:rPr lang="en-US" sz="2400" u="sng" dirty="0">
                <a:solidFill>
                  <a:srgbClr val="000000"/>
                </a:solidFill>
              </a:rPr>
              <a:t>Managed Resource Protected Areas</a:t>
            </a:r>
            <a:r>
              <a:rPr lang="en-US" sz="2400" dirty="0">
                <a:solidFill>
                  <a:srgbClr val="000000"/>
                </a:solidFill>
              </a:rPr>
              <a:t>-  managed for the sustained use of biological, mineral, and recreational resources.</a:t>
            </a:r>
          </a:p>
          <a:p>
            <a:pPr marL="625056">
              <a:lnSpc>
                <a:spcPct val="80000"/>
              </a:lnSpc>
            </a:pPr>
            <a:r>
              <a:rPr lang="en-US" sz="2400" u="sng" dirty="0">
                <a:solidFill>
                  <a:srgbClr val="000000"/>
                </a:solidFill>
              </a:rPr>
              <a:t>Habitat/Species Management Areas</a:t>
            </a:r>
            <a:r>
              <a:rPr lang="en-US" sz="2400" dirty="0">
                <a:solidFill>
                  <a:srgbClr val="000000"/>
                </a:solidFill>
              </a:rPr>
              <a:t>-  actively managed to maintain biological communities. </a:t>
            </a:r>
          </a:p>
          <a:p>
            <a:pPr marL="625056">
              <a:lnSpc>
                <a:spcPct val="80000"/>
              </a:lnSpc>
            </a:pPr>
            <a:r>
              <a:rPr lang="en-US" sz="2400" u="sng" dirty="0">
                <a:solidFill>
                  <a:srgbClr val="000000"/>
                </a:solidFill>
              </a:rPr>
              <a:t>Strict Nature Reserves and Wilderness Areas</a:t>
            </a:r>
            <a:r>
              <a:rPr lang="en-US" sz="2400" dirty="0">
                <a:solidFill>
                  <a:srgbClr val="000000"/>
                </a:solidFill>
              </a:rPr>
              <a:t>- established to protect species and ecosystems.</a:t>
            </a:r>
          </a:p>
          <a:p>
            <a:pPr marL="625056">
              <a:lnSpc>
                <a:spcPct val="80000"/>
              </a:lnSpc>
            </a:pPr>
            <a:r>
              <a:rPr lang="en-US" sz="2400" u="sng" dirty="0">
                <a:solidFill>
                  <a:srgbClr val="000000"/>
                </a:solidFill>
              </a:rPr>
              <a:t>Protected Landscapes and Seascapes</a:t>
            </a:r>
            <a:r>
              <a:rPr lang="en-US" sz="2400" dirty="0">
                <a:solidFill>
                  <a:srgbClr val="000000"/>
                </a:solidFill>
              </a:rPr>
              <a:t>- nondestructive use of natural resources while allowing for tourism and recreation.</a:t>
            </a:r>
          </a:p>
          <a:p>
            <a:pPr marL="625056">
              <a:lnSpc>
                <a:spcPct val="80000"/>
              </a:lnSpc>
            </a:pPr>
            <a:r>
              <a:rPr lang="en-US" sz="2400" u="sng" dirty="0">
                <a:solidFill>
                  <a:srgbClr val="000000"/>
                </a:solidFill>
              </a:rPr>
              <a:t>National Monuments</a:t>
            </a:r>
            <a:r>
              <a:rPr lang="en-US" sz="2400" dirty="0">
                <a:solidFill>
                  <a:srgbClr val="000000"/>
                </a:solidFill>
              </a:rPr>
              <a:t>-  set aside to protect unique sites of special natural or cultural interests.</a:t>
            </a:r>
            <a:r>
              <a:rPr lang="en-US" sz="2400" dirty="0" smtClean="0">
                <a:solidFill>
                  <a:srgbClr val="000000"/>
                </a:solidFill>
              </a:rPr>
              <a:t> </a:t>
            </a:r>
            <a:r>
              <a:rPr lang="en-US" sz="2400" dirty="0" smtClean="0"/>
              <a:t> </a:t>
            </a:r>
            <a:endParaRPr lang="en-US" sz="24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9"/>
          <p:cNvPicPr>
            <a:picLocks noChangeAspect="1" noChangeArrowheads="1"/>
          </p:cNvPicPr>
          <p:nvPr/>
        </p:nvPicPr>
        <p:blipFill>
          <a:blip r:embed="rId2"/>
          <a:srcRect/>
          <a:stretch>
            <a:fillRect/>
          </a:stretch>
        </p:blipFill>
        <p:spPr bwMode="auto">
          <a:xfrm>
            <a:off x="285750" y="214313"/>
            <a:ext cx="4446984" cy="3493740"/>
          </a:xfrm>
          <a:prstGeom prst="rect">
            <a:avLst/>
          </a:prstGeom>
          <a:noFill/>
          <a:ln w="9525">
            <a:noFill/>
            <a:miter lim="800000"/>
            <a:headEnd/>
            <a:tailEnd/>
          </a:ln>
        </p:spPr>
      </p:pic>
      <p:pic>
        <p:nvPicPr>
          <p:cNvPr id="41987" name="Picture 10"/>
          <p:cNvPicPr>
            <a:picLocks noChangeAspect="1" noChangeArrowheads="1"/>
          </p:cNvPicPr>
          <p:nvPr/>
        </p:nvPicPr>
        <p:blipFill>
          <a:blip r:embed="rId3"/>
          <a:srcRect/>
          <a:stretch>
            <a:fillRect/>
          </a:stretch>
        </p:blipFill>
        <p:spPr bwMode="auto">
          <a:xfrm>
            <a:off x="4786313" y="3429000"/>
            <a:ext cx="4126632" cy="3193480"/>
          </a:xfrm>
          <a:prstGeom prst="rect">
            <a:avLst/>
          </a:prstGeom>
          <a:noFill/>
          <a:ln w="9525">
            <a:noFill/>
            <a:miter lim="800000"/>
            <a:headEnd/>
            <a:tailEnd/>
          </a:ln>
        </p:spPr>
      </p:pic>
      <p:sp>
        <p:nvSpPr>
          <p:cNvPr id="41988" name="TextBox 1"/>
          <p:cNvSpPr txBox="1">
            <a:spLocks noChangeArrowheads="1"/>
          </p:cNvSpPr>
          <p:nvPr/>
        </p:nvSpPr>
        <p:spPr bwMode="auto">
          <a:xfrm>
            <a:off x="4732734" y="539992"/>
            <a:ext cx="4411266" cy="1911579"/>
          </a:xfrm>
          <a:prstGeom prst="rect">
            <a:avLst/>
          </a:prstGeom>
          <a:noFill/>
          <a:ln w="9525">
            <a:noFill/>
            <a:miter lim="800000"/>
            <a:headEnd/>
            <a:tailEnd/>
          </a:ln>
        </p:spPr>
        <p:txBody>
          <a:bodyPr lIns="64291" tIns="32146" rIns="64291" bIns="32146">
            <a:prstTxWarp prst="textNoShape">
              <a:avLst/>
            </a:prstTxWarp>
            <a:spAutoFit/>
          </a:bodyPr>
          <a:lstStyle/>
          <a:p>
            <a:r>
              <a:rPr lang="en-US" sz="2400" b="1" dirty="0"/>
              <a:t>Federal Lands in the US</a:t>
            </a:r>
          </a:p>
          <a:p>
            <a:r>
              <a:rPr lang="en-US" sz="2400" dirty="0">
                <a:solidFill>
                  <a:srgbClr val="000000"/>
                </a:solidFill>
              </a:rPr>
              <a:t>42% of land in US is Publically </a:t>
            </a:r>
            <a:r>
              <a:rPr lang="en-US" sz="2400" dirty="0" smtClean="0">
                <a:solidFill>
                  <a:srgbClr val="000000"/>
                </a:solidFill>
              </a:rPr>
              <a:t>owned</a:t>
            </a:r>
          </a:p>
          <a:p>
            <a:r>
              <a:rPr lang="en-US" sz="2400" dirty="0" smtClean="0">
                <a:solidFill>
                  <a:srgbClr val="000000"/>
                </a:solidFill>
              </a:rPr>
              <a:t>25</a:t>
            </a:r>
            <a:r>
              <a:rPr lang="en-US" sz="2400" dirty="0">
                <a:solidFill>
                  <a:srgbClr val="000000"/>
                </a:solidFill>
              </a:rPr>
              <a:t>% is owned by the Federal </a:t>
            </a:r>
            <a:r>
              <a:rPr lang="en-US" sz="2400" dirty="0" smtClean="0">
                <a:solidFill>
                  <a:srgbClr val="000000"/>
                </a:solidFill>
              </a:rPr>
              <a:t>Government </a:t>
            </a:r>
          </a:p>
        </p:txBody>
      </p:sp>
      <p:sp>
        <p:nvSpPr>
          <p:cNvPr id="41989" name="TextBox 2"/>
          <p:cNvSpPr txBox="1">
            <a:spLocks noChangeArrowheads="1"/>
          </p:cNvSpPr>
          <p:nvPr/>
        </p:nvSpPr>
        <p:spPr bwMode="auto">
          <a:xfrm>
            <a:off x="767953" y="3857625"/>
            <a:ext cx="3964781" cy="2958020"/>
          </a:xfrm>
          <a:prstGeom prst="rect">
            <a:avLst/>
          </a:prstGeom>
          <a:noFill/>
          <a:ln w="9525">
            <a:noFill/>
            <a:miter lim="800000"/>
            <a:headEnd/>
            <a:tailEnd/>
          </a:ln>
        </p:spPr>
        <p:txBody>
          <a:bodyPr wrap="square" lIns="64291" tIns="32146" rIns="64291" bIns="32146">
            <a:prstTxWarp prst="textNoShape">
              <a:avLst/>
            </a:prstTxWarp>
            <a:spAutoFit/>
          </a:bodyPr>
          <a:lstStyle/>
          <a:p>
            <a:r>
              <a:rPr lang="en-US" sz="2600" b="1" dirty="0">
                <a:solidFill>
                  <a:srgbClr val="000000"/>
                </a:solidFill>
              </a:rPr>
              <a:t>Land Use in the </a:t>
            </a:r>
            <a:r>
              <a:rPr lang="en-US" sz="2600" b="1" dirty="0" smtClean="0">
                <a:solidFill>
                  <a:srgbClr val="000000"/>
                </a:solidFill>
              </a:rPr>
              <a:t>US</a:t>
            </a:r>
          </a:p>
          <a:p>
            <a:pPr>
              <a:buFont typeface="Arial"/>
              <a:buChar char="•"/>
            </a:pPr>
            <a:r>
              <a:rPr lang="en-US" sz="2400" dirty="0" smtClean="0"/>
              <a:t>Rangelands, National forests, National parks, National Wildlife Refuges, Wilderness areas</a:t>
            </a:r>
          </a:p>
          <a:p>
            <a:endParaRPr lang="en-US" sz="2400" b="1" dirty="0" smtClean="0">
              <a:solidFill>
                <a:srgbClr val="000000"/>
              </a:solidFill>
            </a:endParaRPr>
          </a:p>
          <a:p>
            <a:endParaRPr lang="en-US" sz="2400" b="1" dirty="0" smtClean="0">
              <a:solidFill>
                <a:srgbClr val="000000"/>
              </a:solidFill>
            </a:endParaRPr>
          </a:p>
          <a:p>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84545"/>
            <a:ext cx="7543800" cy="1371600"/>
          </a:xfrm>
        </p:spPr>
        <p:txBody>
          <a:bodyPr>
            <a:normAutofit fontScale="90000"/>
          </a:bodyPr>
          <a:lstStyle/>
          <a:p>
            <a:r>
              <a:rPr lang="en-US" dirty="0" smtClean="0"/>
              <a:t>Public Land Classification</a:t>
            </a:r>
            <a:endParaRPr lang="en-US" dirty="0"/>
          </a:p>
        </p:txBody>
      </p:sp>
      <p:sp>
        <p:nvSpPr>
          <p:cNvPr id="3" name="Content Placeholder 2"/>
          <p:cNvSpPr>
            <a:spLocks noGrp="1"/>
          </p:cNvSpPr>
          <p:nvPr>
            <p:ph idx="1"/>
          </p:nvPr>
        </p:nvSpPr>
        <p:spPr>
          <a:xfrm>
            <a:off x="800100" y="1356945"/>
            <a:ext cx="7543800" cy="4886770"/>
          </a:xfrm>
        </p:spPr>
        <p:txBody>
          <a:bodyPr>
            <a:normAutofit fontScale="92500" lnSpcReduction="10000"/>
          </a:bodyPr>
          <a:lstStyle/>
          <a:p>
            <a:r>
              <a:rPr lang="en-US" sz="2400" dirty="0" smtClean="0"/>
              <a:t>Most environmental policies, laws, and management plans have been based on </a:t>
            </a:r>
            <a:r>
              <a:rPr lang="en-US" sz="2400" b="1" dirty="0" smtClean="0"/>
              <a:t>Resource Conservation Ethic  </a:t>
            </a:r>
          </a:p>
          <a:p>
            <a:pPr lvl="1"/>
            <a:r>
              <a:rPr lang="en-US" sz="2400" dirty="0" smtClean="0"/>
              <a:t>Calls for policy makers to consider the instrumental value of nature </a:t>
            </a:r>
          </a:p>
          <a:p>
            <a:pPr lvl="1"/>
            <a:r>
              <a:rPr lang="en-US" sz="2400" dirty="0" smtClean="0"/>
              <a:t>People should maximize resource use based on the greatest good for everyone </a:t>
            </a:r>
          </a:p>
          <a:p>
            <a:pPr lvl="1"/>
            <a:r>
              <a:rPr lang="en-US" sz="2400" dirty="0" smtClean="0"/>
              <a:t>Areas are preserved and managed for economic, scientific, recreational, and aesthetic purposes</a:t>
            </a:r>
          </a:p>
          <a:p>
            <a:r>
              <a:rPr lang="en-US" sz="2400" b="1" dirty="0" smtClean="0"/>
              <a:t>Multiple-Use Lands:</a:t>
            </a:r>
          </a:p>
          <a:p>
            <a:pPr lvl="1"/>
            <a:r>
              <a:rPr lang="en-US" sz="2400" dirty="0" smtClean="0"/>
              <a:t>Because purposes conflict </a:t>
            </a:r>
            <a:r>
              <a:rPr lang="en-US" sz="2400" dirty="0" err="1" smtClean="0">
                <a:sym typeface="Wingdings"/>
              </a:rPr>
              <a:t></a:t>
            </a:r>
            <a:r>
              <a:rPr lang="en-US" sz="2400" dirty="0" smtClean="0">
                <a:sym typeface="Wingdings"/>
              </a:rPr>
              <a:t> adopted principle of multiple use in managing its public resource</a:t>
            </a:r>
          </a:p>
          <a:p>
            <a:pPr lvl="1"/>
            <a:r>
              <a:rPr lang="en-US" sz="2400" dirty="0" smtClean="0">
                <a:sym typeface="Wingdings"/>
              </a:rPr>
              <a:t>Can be used for </a:t>
            </a:r>
            <a:r>
              <a:rPr lang="en-US" sz="2400" u="sng" dirty="0" smtClean="0">
                <a:sym typeface="Wingdings"/>
              </a:rPr>
              <a:t>recreation</a:t>
            </a:r>
            <a:r>
              <a:rPr lang="en-US" sz="2400" dirty="0" smtClean="0">
                <a:sym typeface="Wingdings"/>
              </a:rPr>
              <a:t>, grazing, timber, harvesting, and mineral extraction </a:t>
            </a:r>
          </a:p>
          <a:p>
            <a:pPr lvl="1"/>
            <a:endParaRPr lang="en-US" dirty="0" smtClean="0"/>
          </a:p>
          <a:p>
            <a:pPr lvl="1"/>
            <a:endParaRPr lang="en-US" dirty="0" smtClean="0"/>
          </a:p>
          <a:p>
            <a:endParaRPr lang="en-US" b="1"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4710" y="249678"/>
            <a:ext cx="7543800" cy="1371600"/>
          </a:xfrm>
        </p:spPr>
        <p:txBody>
          <a:bodyPr/>
          <a:lstStyle/>
          <a:p>
            <a:r>
              <a:rPr lang="en-US" dirty="0" smtClean="0"/>
              <a:t>Agencies </a:t>
            </a:r>
            <a:endParaRPr lang="en-US" dirty="0"/>
          </a:p>
        </p:txBody>
      </p:sp>
      <p:sp>
        <p:nvSpPr>
          <p:cNvPr id="3" name="Content Placeholder 2"/>
          <p:cNvSpPr>
            <a:spLocks noGrp="1"/>
          </p:cNvSpPr>
          <p:nvPr>
            <p:ph idx="1"/>
          </p:nvPr>
        </p:nvSpPr>
        <p:spPr>
          <a:xfrm>
            <a:off x="431029" y="1476356"/>
            <a:ext cx="6993807" cy="4201102"/>
          </a:xfrm>
        </p:spPr>
        <p:txBody>
          <a:bodyPr>
            <a:normAutofit lnSpcReduction="10000"/>
          </a:bodyPr>
          <a:lstStyle/>
          <a:p>
            <a:r>
              <a:rPr lang="en-US" sz="2400" dirty="0" smtClean="0"/>
              <a:t>Bureau of Land Management (BLM): </a:t>
            </a:r>
          </a:p>
          <a:p>
            <a:pPr lvl="1"/>
            <a:r>
              <a:rPr lang="en-US" sz="2400" dirty="0" smtClean="0"/>
              <a:t>Grazing, Mining, Timber harvesting, Recreation </a:t>
            </a:r>
          </a:p>
          <a:p>
            <a:r>
              <a:rPr lang="en-US" sz="2400" dirty="0" smtClean="0"/>
              <a:t>United States Forest Service (USFS): </a:t>
            </a:r>
          </a:p>
          <a:p>
            <a:pPr lvl="1"/>
            <a:r>
              <a:rPr lang="en-US" sz="2400" dirty="0" smtClean="0"/>
              <a:t>Timber harvesting, Grazing, Recreation</a:t>
            </a:r>
          </a:p>
          <a:p>
            <a:r>
              <a:rPr lang="en-US" sz="2400" dirty="0" smtClean="0"/>
              <a:t>National Park Service (NPS): </a:t>
            </a:r>
          </a:p>
          <a:p>
            <a:pPr lvl="1"/>
            <a:r>
              <a:rPr lang="en-US" sz="2400" dirty="0" smtClean="0"/>
              <a:t>Recreation, Conservation </a:t>
            </a:r>
          </a:p>
          <a:p>
            <a:r>
              <a:rPr lang="en-US" sz="2400" dirty="0" smtClean="0"/>
              <a:t>Fish and Wildlife Service (FWS): </a:t>
            </a:r>
          </a:p>
          <a:p>
            <a:pPr lvl="1"/>
            <a:r>
              <a:rPr lang="en-US" sz="2400" dirty="0" smtClean="0"/>
              <a:t>Wildlife conservation, Hunting, and Recreation </a:t>
            </a:r>
            <a:endParaRPr lang="en-US" sz="2400" dirty="0"/>
          </a:p>
        </p:txBody>
      </p:sp>
      <p:pic>
        <p:nvPicPr>
          <p:cNvPr id="4" name="Picture 3" descr="Screen Shot 2014-10-27 at 5.05.02 PM.png"/>
          <p:cNvPicPr>
            <a:picLocks noChangeAspect="1"/>
          </p:cNvPicPr>
          <p:nvPr/>
        </p:nvPicPr>
        <p:blipFill>
          <a:blip r:embed="rId2"/>
          <a:stretch>
            <a:fillRect/>
          </a:stretch>
        </p:blipFill>
        <p:spPr>
          <a:xfrm>
            <a:off x="6185717" y="468004"/>
            <a:ext cx="2478237" cy="2016703"/>
          </a:xfrm>
          <a:prstGeom prst="rect">
            <a:avLst/>
          </a:prstGeom>
        </p:spPr>
      </p:pic>
      <p:pic>
        <p:nvPicPr>
          <p:cNvPr id="5" name="Picture 4"/>
          <p:cNvPicPr>
            <a:picLocks noChangeAspect="1"/>
          </p:cNvPicPr>
          <p:nvPr/>
        </p:nvPicPr>
        <p:blipFill>
          <a:blip r:embed="rId3"/>
          <a:stretch>
            <a:fillRect/>
          </a:stretch>
        </p:blipFill>
        <p:spPr>
          <a:xfrm>
            <a:off x="6185717" y="3528051"/>
            <a:ext cx="2734118" cy="290083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32172" y="0"/>
            <a:ext cx="8911828" cy="1393031"/>
          </a:xfrm>
        </p:spPr>
        <p:txBody>
          <a:bodyPr>
            <a:noAutofit/>
          </a:bodyPr>
          <a:lstStyle/>
          <a:p>
            <a:r>
              <a:rPr lang="en-US" sz="2400" dirty="0">
                <a:solidFill>
                  <a:srgbClr val="000000"/>
                </a:solidFill>
              </a:rPr>
              <a:t/>
            </a:r>
            <a:br>
              <a:rPr lang="en-US" sz="2400" dirty="0">
                <a:solidFill>
                  <a:srgbClr val="000000"/>
                </a:solidFill>
              </a:rPr>
            </a:br>
            <a:r>
              <a:rPr lang="en-US" sz="2400" dirty="0">
                <a:solidFill>
                  <a:srgbClr val="000000"/>
                </a:solidFill>
              </a:rPr>
              <a:t/>
            </a:r>
            <a:br>
              <a:rPr lang="en-US" sz="2400" dirty="0">
                <a:solidFill>
                  <a:srgbClr val="000000"/>
                </a:solidFill>
              </a:rPr>
            </a:br>
            <a:r>
              <a:rPr lang="en-US" sz="2400" dirty="0">
                <a:solidFill>
                  <a:srgbClr val="000000"/>
                </a:solidFill>
              </a:rPr>
              <a:t/>
            </a:r>
            <a:br>
              <a:rPr lang="en-US" sz="2400" dirty="0">
                <a:solidFill>
                  <a:srgbClr val="000000"/>
                </a:solidFill>
              </a:rPr>
            </a:br>
            <a:r>
              <a:rPr lang="en-US" sz="2400" dirty="0" smtClean="0">
                <a:solidFill>
                  <a:srgbClr val="000000"/>
                </a:solidFill>
              </a:rPr>
              <a:t/>
            </a:r>
            <a:br>
              <a:rPr lang="en-US" sz="2400" dirty="0" smtClean="0">
                <a:solidFill>
                  <a:srgbClr val="000000"/>
                </a:solidFill>
              </a:rPr>
            </a:br>
            <a:r>
              <a:rPr lang="en-US" sz="2400" b="1" dirty="0" smtClean="0">
                <a:solidFill>
                  <a:srgbClr val="000000"/>
                </a:solidFill>
              </a:rPr>
              <a:t>10/29 </a:t>
            </a:r>
            <a:r>
              <a:rPr lang="en-US" sz="2400" b="1" dirty="0">
                <a:solidFill>
                  <a:srgbClr val="000000"/>
                </a:solidFill>
              </a:rPr>
              <a:t>Human Land Use CH 10</a:t>
            </a:r>
            <a:r>
              <a:rPr lang="en-US" sz="2400" dirty="0">
                <a:solidFill>
                  <a:srgbClr val="000000"/>
                </a:solidFill>
              </a:rPr>
              <a:t/>
            </a:r>
            <a:br>
              <a:rPr lang="en-US" sz="2400" dirty="0">
                <a:solidFill>
                  <a:srgbClr val="000000"/>
                </a:solidFill>
              </a:rPr>
            </a:br>
            <a:r>
              <a:rPr lang="en-US" sz="2400" dirty="0">
                <a:solidFill>
                  <a:srgbClr val="000000"/>
                </a:solidFill>
              </a:rPr>
              <a:t>Obj. </a:t>
            </a:r>
            <a:r>
              <a:rPr lang="en-US" sz="2400" dirty="0" smtClean="0">
                <a:solidFill>
                  <a:srgbClr val="000000"/>
                </a:solidFill>
              </a:rPr>
              <a:t>TSW identify and explain how rangelands and forests are managed and which agency manages them P. 22 NB</a:t>
            </a:r>
            <a:r>
              <a:rPr lang="en-US" sz="2400" dirty="0">
                <a:solidFill>
                  <a:srgbClr val="000000"/>
                </a:solidFill>
              </a:rPr>
              <a:t/>
            </a:r>
            <a:br>
              <a:rPr lang="en-US" sz="2400" dirty="0">
                <a:solidFill>
                  <a:srgbClr val="000000"/>
                </a:solidFill>
              </a:rPr>
            </a:br>
            <a:r>
              <a:rPr lang="en-US" sz="2400" dirty="0">
                <a:solidFill>
                  <a:srgbClr val="000000"/>
                </a:solidFill>
              </a:rPr>
              <a:t/>
            </a:r>
            <a:br>
              <a:rPr lang="en-US" sz="2400" dirty="0">
                <a:solidFill>
                  <a:srgbClr val="000000"/>
                </a:solidFill>
              </a:rPr>
            </a:br>
            <a:r>
              <a:rPr lang="en-US" sz="2400" dirty="0">
                <a:solidFill>
                  <a:srgbClr val="000000"/>
                </a:solidFill>
              </a:rPr>
              <a:t/>
            </a:r>
            <a:br>
              <a:rPr lang="en-US" sz="2400" dirty="0">
                <a:solidFill>
                  <a:srgbClr val="000000"/>
                </a:solidFill>
              </a:rPr>
            </a:br>
            <a:endParaRPr lang="en-US" sz="2400" dirty="0">
              <a:solidFill>
                <a:srgbClr val="000000"/>
              </a:solidFill>
            </a:endParaRPr>
          </a:p>
        </p:txBody>
      </p:sp>
      <p:sp>
        <p:nvSpPr>
          <p:cNvPr id="3" name="Content Placeholder 2"/>
          <p:cNvSpPr>
            <a:spLocks noGrp="1"/>
          </p:cNvSpPr>
          <p:nvPr>
            <p:ph idx="1"/>
          </p:nvPr>
        </p:nvSpPr>
        <p:spPr>
          <a:xfrm>
            <a:off x="232172" y="1393031"/>
            <a:ext cx="3953925" cy="5165824"/>
          </a:xfrm>
        </p:spPr>
        <p:txBody>
          <a:bodyPr/>
          <a:lstStyle/>
          <a:p>
            <a:pPr marL="342900" indent="-342900">
              <a:buFont typeface="Gill Sans" pitchFamily="-107" charset="0"/>
              <a:buAutoNum type="arabicPeriod"/>
            </a:pPr>
            <a:r>
              <a:rPr lang="en-US" sz="2400" dirty="0" smtClean="0">
                <a:solidFill>
                  <a:srgbClr val="000000"/>
                </a:solidFill>
              </a:rPr>
              <a:t>Explain how Rangelands are managed and who manages them if they are public land?</a:t>
            </a:r>
          </a:p>
          <a:p>
            <a:pPr marL="342900" indent="-342900">
              <a:buFont typeface="Gill Sans" pitchFamily="-107" charset="0"/>
              <a:buAutoNum type="arabicPeriod"/>
            </a:pPr>
            <a:r>
              <a:rPr lang="en-US" sz="2400" dirty="0" smtClean="0">
                <a:solidFill>
                  <a:srgbClr val="000000"/>
                </a:solidFill>
              </a:rPr>
              <a:t>What are the ways in which timber is harvested in US forests? Who manages them if they are public land?</a:t>
            </a:r>
          </a:p>
          <a:p>
            <a:pPr marL="650728" indent="-513439">
              <a:buFont typeface="Gill Sans" pitchFamily="-107" charset="0"/>
              <a:buAutoNum type="arabicPeriod"/>
            </a:pPr>
            <a:endParaRPr lang="en-US" sz="2400" dirty="0" smtClean="0">
              <a:solidFill>
                <a:srgbClr val="000000"/>
              </a:solidFill>
            </a:endParaRPr>
          </a:p>
          <a:p>
            <a:pPr marL="650728" indent="-513439">
              <a:buNone/>
            </a:pPr>
            <a:endParaRPr lang="en-US" dirty="0" smtClean="0">
              <a:solidFill>
                <a:srgbClr val="000000"/>
              </a:solidFill>
            </a:endParaRPr>
          </a:p>
          <a:p>
            <a:pPr marL="650728" indent="-513439">
              <a:buFont typeface="Gill Sans" pitchFamily="-107" charset="0"/>
              <a:buAutoNum type="arabicPeriod"/>
            </a:pPr>
            <a:endParaRPr lang="en-US" dirty="0" smtClean="0">
              <a:solidFill>
                <a:srgbClr val="000000"/>
              </a:solidFill>
            </a:endParaRPr>
          </a:p>
        </p:txBody>
      </p:sp>
      <p:pic>
        <p:nvPicPr>
          <p:cNvPr id="4" name="Picture 6"/>
          <p:cNvPicPr>
            <a:picLocks noChangeAspect="1" noChangeArrowheads="1"/>
          </p:cNvPicPr>
          <p:nvPr/>
        </p:nvPicPr>
        <p:blipFill>
          <a:blip r:embed="rId3"/>
          <a:srcRect/>
          <a:stretch>
            <a:fillRect/>
          </a:stretch>
        </p:blipFill>
        <p:spPr bwMode="auto">
          <a:xfrm>
            <a:off x="5322311" y="1393031"/>
            <a:ext cx="3655173" cy="3189551"/>
          </a:xfrm>
          <a:prstGeom prst="rect">
            <a:avLst/>
          </a:prstGeom>
          <a:noFill/>
          <a:ln w="9525">
            <a:noFill/>
            <a:miter lim="800000"/>
            <a:headEnd/>
            <a:tailEnd/>
          </a:ln>
        </p:spPr>
      </p:pic>
      <p:pic>
        <p:nvPicPr>
          <p:cNvPr id="5" name="Picture 6"/>
          <p:cNvPicPr>
            <a:picLocks noChangeAspect="1" noChangeArrowheads="1"/>
          </p:cNvPicPr>
          <p:nvPr/>
        </p:nvPicPr>
        <p:blipFill>
          <a:blip r:embed="rId4"/>
          <a:srcRect/>
          <a:stretch>
            <a:fillRect/>
          </a:stretch>
        </p:blipFill>
        <p:spPr bwMode="auto">
          <a:xfrm>
            <a:off x="4186097" y="3723456"/>
            <a:ext cx="4324190" cy="3134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4906471" y="589359"/>
            <a:ext cx="3879900" cy="750094"/>
          </a:xfrm>
        </p:spPr>
        <p:txBody>
          <a:bodyPr>
            <a:normAutofit fontScale="90000"/>
          </a:bodyPr>
          <a:lstStyle/>
          <a:p>
            <a:pPr eaLnBrk="1" hangingPunct="1"/>
            <a:r>
              <a:rPr lang="en-US" sz="3400" b="1" dirty="0" smtClean="0"/>
              <a:t>Rangelands (BLM)</a:t>
            </a:r>
            <a:endParaRPr lang="en-US" sz="3400" b="1" dirty="0"/>
          </a:p>
        </p:txBody>
      </p:sp>
      <p:sp>
        <p:nvSpPr>
          <p:cNvPr id="43011" name="Rectangle 2"/>
          <p:cNvSpPr>
            <a:spLocks noGrp="1" noChangeArrowheads="1"/>
          </p:cNvSpPr>
          <p:nvPr>
            <p:ph type="body" idx="1"/>
          </p:nvPr>
        </p:nvSpPr>
        <p:spPr>
          <a:xfrm>
            <a:off x="0" y="233938"/>
            <a:ext cx="3999384" cy="6268641"/>
          </a:xfrm>
        </p:spPr>
        <p:txBody>
          <a:bodyPr>
            <a:normAutofit fontScale="92500"/>
          </a:bodyPr>
          <a:lstStyle/>
          <a:p>
            <a:pPr marL="625056"/>
            <a:r>
              <a:rPr lang="en-US" sz="2500" dirty="0">
                <a:solidFill>
                  <a:srgbClr val="000000"/>
                </a:solidFill>
                <a:ea typeface="Times New Roman" pitchFamily="-107" charset="0"/>
                <a:cs typeface="Times New Roman" pitchFamily="-107" charset="0"/>
              </a:rPr>
              <a:t>Dry, open grasslands that are primarily used for cattle grazing.  </a:t>
            </a:r>
          </a:p>
          <a:p>
            <a:pPr marL="625056"/>
            <a:r>
              <a:rPr lang="en-US" sz="2500" dirty="0">
                <a:solidFill>
                  <a:srgbClr val="000000"/>
                </a:solidFill>
                <a:ea typeface="Times New Roman" pitchFamily="-107" charset="0"/>
                <a:cs typeface="Times New Roman" pitchFamily="-107" charset="0"/>
              </a:rPr>
              <a:t>When it is poorly managed, overgrazing can strip the land of vegetation, decrease the rate of </a:t>
            </a:r>
            <a:r>
              <a:rPr lang="en-US" sz="2500" dirty="0" err="1">
                <a:solidFill>
                  <a:srgbClr val="000000"/>
                </a:solidFill>
                <a:ea typeface="Times New Roman" pitchFamily="-107" charset="0"/>
                <a:cs typeface="Times New Roman" pitchFamily="-107" charset="0"/>
              </a:rPr>
              <a:t>regrowth</a:t>
            </a:r>
            <a:r>
              <a:rPr lang="en-US" sz="2500" dirty="0">
                <a:solidFill>
                  <a:srgbClr val="000000"/>
                </a:solidFill>
                <a:ea typeface="Times New Roman" pitchFamily="-107" charset="0"/>
                <a:cs typeface="Times New Roman" pitchFamily="-107" charset="0"/>
              </a:rPr>
              <a:t>, &amp; increase compaction of </a:t>
            </a:r>
            <a:r>
              <a:rPr lang="en-US" sz="2500" dirty="0" smtClean="0">
                <a:solidFill>
                  <a:srgbClr val="000000"/>
                </a:solidFill>
                <a:ea typeface="Times New Roman" pitchFamily="-107" charset="0"/>
                <a:cs typeface="Times New Roman" pitchFamily="-107" charset="0"/>
              </a:rPr>
              <a:t>soil.</a:t>
            </a:r>
          </a:p>
          <a:p>
            <a:pPr marL="625056"/>
            <a:r>
              <a:rPr lang="en-US" sz="2500" dirty="0" smtClean="0">
                <a:solidFill>
                  <a:srgbClr val="000000"/>
                </a:solidFill>
                <a:ea typeface="Times New Roman" pitchFamily="-107" charset="0"/>
                <a:cs typeface="Times New Roman" pitchFamily="-107" charset="0"/>
              </a:rPr>
              <a:t>Lack </a:t>
            </a:r>
            <a:r>
              <a:rPr lang="en-US" sz="2500" dirty="0">
                <a:solidFill>
                  <a:srgbClr val="000000"/>
                </a:solidFill>
                <a:ea typeface="Times New Roman" pitchFamily="-107" charset="0"/>
                <a:cs typeface="Times New Roman" pitchFamily="-107" charset="0"/>
              </a:rPr>
              <a:t>of vegetation increase the rate of erosion by wind and valuable nutrients and soil can blow away.</a:t>
            </a:r>
          </a:p>
          <a:p>
            <a:pPr marL="625056"/>
            <a:endParaRPr lang="en-US" dirty="0">
              <a:solidFill>
                <a:srgbClr val="000000"/>
              </a:solidFill>
            </a:endParaRPr>
          </a:p>
        </p:txBody>
      </p:sp>
      <p:pic>
        <p:nvPicPr>
          <p:cNvPr id="43012" name="Picture 6"/>
          <p:cNvPicPr>
            <a:picLocks noChangeAspect="1" noChangeArrowheads="1"/>
          </p:cNvPicPr>
          <p:nvPr/>
        </p:nvPicPr>
        <p:blipFill>
          <a:blip r:embed="rId2"/>
          <a:srcRect/>
          <a:stretch>
            <a:fillRect/>
          </a:stretch>
        </p:blipFill>
        <p:spPr bwMode="auto">
          <a:xfrm>
            <a:off x="3899115" y="1328313"/>
            <a:ext cx="5143500" cy="448828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0500" y="266700"/>
            <a:ext cx="8775700" cy="1500188"/>
          </a:xfrm>
        </p:spPr>
        <p:txBody>
          <a:bodyPr>
            <a:noAutofit/>
          </a:bodyPr>
          <a:lstStyle/>
          <a:p>
            <a:r>
              <a:rPr lang="en-US" sz="3000" b="1" dirty="0" smtClean="0">
                <a:solidFill>
                  <a:srgbClr val="000000"/>
                </a:solidFill>
              </a:rPr>
              <a:t>10/27 </a:t>
            </a:r>
            <a:r>
              <a:rPr lang="en-US" sz="3000" b="1" dirty="0">
                <a:solidFill>
                  <a:srgbClr val="000000"/>
                </a:solidFill>
              </a:rPr>
              <a:t>Human Land Use</a:t>
            </a:r>
            <a:r>
              <a:rPr lang="en-US" sz="3000" b="1" dirty="0" smtClean="0">
                <a:solidFill>
                  <a:srgbClr val="000000"/>
                </a:solidFill>
              </a:rPr>
              <a:t> CH </a:t>
            </a:r>
            <a:r>
              <a:rPr lang="en-US" sz="3000" b="1" dirty="0">
                <a:solidFill>
                  <a:srgbClr val="000000"/>
                </a:solidFill>
              </a:rPr>
              <a:t>10</a:t>
            </a:r>
            <a:r>
              <a:rPr lang="en-US" sz="3000" dirty="0">
                <a:solidFill>
                  <a:srgbClr val="000000"/>
                </a:solidFill>
              </a:rPr>
              <a:t/>
            </a:r>
            <a:br>
              <a:rPr lang="en-US" sz="3000" dirty="0">
                <a:solidFill>
                  <a:srgbClr val="000000"/>
                </a:solidFill>
              </a:rPr>
            </a:br>
            <a:r>
              <a:rPr lang="en-US" sz="3000" dirty="0">
                <a:solidFill>
                  <a:srgbClr val="000000"/>
                </a:solidFill>
              </a:rPr>
              <a:t>Obj. TSW</a:t>
            </a:r>
            <a:r>
              <a:rPr lang="en-US" sz="3000" dirty="0" smtClean="0">
                <a:solidFill>
                  <a:srgbClr val="000000"/>
                </a:solidFill>
              </a:rPr>
              <a:t> identify and explain the </a:t>
            </a:r>
            <a:r>
              <a:rPr lang="en-US" sz="3000" dirty="0">
                <a:solidFill>
                  <a:srgbClr val="000000"/>
                </a:solidFill>
              </a:rPr>
              <a:t>Tragedy of the Commons, externalities and maximum sustainable </a:t>
            </a:r>
            <a:r>
              <a:rPr lang="en-US" sz="3000" dirty="0" smtClean="0">
                <a:solidFill>
                  <a:srgbClr val="000000"/>
                </a:solidFill>
              </a:rPr>
              <a:t>yield pg. 18 </a:t>
            </a:r>
            <a:endParaRPr lang="en-US" sz="3000" dirty="0">
              <a:solidFill>
                <a:srgbClr val="000000"/>
              </a:solidFill>
            </a:endParaRPr>
          </a:p>
        </p:txBody>
      </p:sp>
      <p:sp>
        <p:nvSpPr>
          <p:cNvPr id="16387" name="Content Placeholder 2"/>
          <p:cNvSpPr>
            <a:spLocks noGrp="1"/>
          </p:cNvSpPr>
          <p:nvPr>
            <p:ph idx="1"/>
          </p:nvPr>
        </p:nvSpPr>
        <p:spPr>
          <a:xfrm>
            <a:off x="4572000" y="1727200"/>
            <a:ext cx="4572000" cy="5786438"/>
          </a:xfrm>
        </p:spPr>
        <p:txBody>
          <a:bodyPr/>
          <a:lstStyle/>
          <a:p>
            <a:pPr marL="709885" indent="-522368">
              <a:buFont typeface="Gill Sans" pitchFamily="-107" charset="0"/>
              <a:buAutoNum type="arabicPeriod"/>
            </a:pPr>
            <a:r>
              <a:rPr lang="en-US" sz="2500" dirty="0" smtClean="0">
                <a:solidFill>
                  <a:srgbClr val="000000"/>
                </a:solidFill>
              </a:rPr>
              <a:t>Explain </a:t>
            </a:r>
            <a:r>
              <a:rPr lang="en-US" sz="2500" dirty="0">
                <a:solidFill>
                  <a:srgbClr val="000000"/>
                </a:solidFill>
              </a:rPr>
              <a:t>the Tragedy of the Commons.  What is an example for today’s world?</a:t>
            </a:r>
          </a:p>
          <a:p>
            <a:pPr marL="709885" indent="-522368">
              <a:buFont typeface="Gill Sans" pitchFamily="-107" charset="0"/>
              <a:buAutoNum type="arabicPeriod"/>
            </a:pPr>
            <a:r>
              <a:rPr lang="en-US" sz="2500" dirty="0">
                <a:solidFill>
                  <a:srgbClr val="000000"/>
                </a:solidFill>
              </a:rPr>
              <a:t>Explain an externality.</a:t>
            </a:r>
          </a:p>
          <a:p>
            <a:pPr marL="709885" indent="-522368">
              <a:buFont typeface="Gill Sans" pitchFamily="-107" charset="0"/>
              <a:buAutoNum type="arabicPeriod"/>
            </a:pPr>
            <a:r>
              <a:rPr lang="en-US" sz="2500" dirty="0">
                <a:solidFill>
                  <a:srgbClr val="000000"/>
                </a:solidFill>
              </a:rPr>
              <a:t>Copy the Maximum Sustainable </a:t>
            </a:r>
            <a:r>
              <a:rPr lang="en-US" sz="2500" dirty="0" smtClean="0">
                <a:solidFill>
                  <a:srgbClr val="000000"/>
                </a:solidFill>
              </a:rPr>
              <a:t>yield (10.3), </a:t>
            </a:r>
            <a:r>
              <a:rPr lang="en-US" sz="2500" dirty="0">
                <a:solidFill>
                  <a:srgbClr val="000000"/>
                </a:solidFill>
              </a:rPr>
              <a:t>what graph does it remind you of?</a:t>
            </a:r>
          </a:p>
          <a:p>
            <a:pPr marL="709885" indent="-522368">
              <a:buFont typeface="Gill Sans" pitchFamily="-107" charset="0"/>
              <a:buAutoNum type="arabicPeriod"/>
            </a:pPr>
            <a:endParaRPr lang="en-US" dirty="0">
              <a:solidFill>
                <a:schemeClr val="bg1"/>
              </a:solidFill>
            </a:endParaRPr>
          </a:p>
        </p:txBody>
      </p:sp>
      <p:pic>
        <p:nvPicPr>
          <p:cNvPr id="16388" name="Picture 6"/>
          <p:cNvPicPr>
            <a:picLocks noChangeAspect="1" noChangeArrowheads="1"/>
          </p:cNvPicPr>
          <p:nvPr/>
        </p:nvPicPr>
        <p:blipFill>
          <a:blip r:embed="rId2"/>
          <a:srcRect/>
          <a:stretch>
            <a:fillRect/>
          </a:stretch>
        </p:blipFill>
        <p:spPr bwMode="auto">
          <a:xfrm>
            <a:off x="1" y="1993900"/>
            <a:ext cx="4572000" cy="307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1"/>
          <p:cNvSpPr>
            <a:spLocks noGrp="1" noChangeArrowheads="1"/>
          </p:cNvSpPr>
          <p:nvPr>
            <p:ph type="title"/>
          </p:nvPr>
        </p:nvSpPr>
        <p:spPr>
          <a:xfrm>
            <a:off x="406778" y="130800"/>
            <a:ext cx="9144000" cy="946547"/>
          </a:xfrm>
        </p:spPr>
        <p:txBody>
          <a:bodyPr/>
          <a:lstStyle/>
          <a:p>
            <a:pPr eaLnBrk="1" hangingPunct="1"/>
            <a:r>
              <a:rPr lang="en-US" sz="3400" b="1" dirty="0" smtClean="0"/>
              <a:t>Forests (USFS, BLM)</a:t>
            </a:r>
            <a:endParaRPr lang="en-US" sz="3400" b="1" dirty="0"/>
          </a:p>
        </p:txBody>
      </p:sp>
      <p:sp>
        <p:nvSpPr>
          <p:cNvPr id="46083" name="Rectangle 2"/>
          <p:cNvSpPr>
            <a:spLocks noGrp="1" noChangeArrowheads="1"/>
          </p:cNvSpPr>
          <p:nvPr>
            <p:ph type="body" idx="1"/>
          </p:nvPr>
        </p:nvSpPr>
        <p:spPr>
          <a:xfrm>
            <a:off x="-188476" y="1017984"/>
            <a:ext cx="4808775" cy="4920007"/>
          </a:xfrm>
        </p:spPr>
        <p:txBody>
          <a:bodyPr>
            <a:noAutofit/>
          </a:bodyPr>
          <a:lstStyle/>
          <a:p>
            <a:pPr marL="625056"/>
            <a:r>
              <a:rPr lang="en-US" sz="2400" dirty="0">
                <a:solidFill>
                  <a:srgbClr val="000000"/>
                </a:solidFill>
              </a:rPr>
              <a:t>Areas dominated by trees and other woody vegetation.</a:t>
            </a:r>
          </a:p>
          <a:p>
            <a:pPr marL="625056"/>
            <a:r>
              <a:rPr lang="en-US" sz="2400" dirty="0">
                <a:solidFill>
                  <a:srgbClr val="000000"/>
                </a:solidFill>
              </a:rPr>
              <a:t>Sustainable forestry, although not profitable using a team of Shire horses</a:t>
            </a:r>
            <a:r>
              <a:rPr lang="en-US" sz="2400" dirty="0" smtClean="0">
                <a:solidFill>
                  <a:srgbClr val="000000"/>
                </a:solidFill>
              </a:rPr>
              <a:t>.</a:t>
            </a:r>
          </a:p>
          <a:p>
            <a:pPr marL="625056"/>
            <a:r>
              <a:rPr lang="en-US" sz="2400" dirty="0" smtClean="0">
                <a:solidFill>
                  <a:srgbClr val="000000"/>
                </a:solidFill>
              </a:rPr>
              <a:t>Commercial logging companies allowed to use US National Forests, in exchange for a royalty (%  of revenues) </a:t>
            </a:r>
            <a:endParaRPr lang="en-US" sz="2400" dirty="0">
              <a:solidFill>
                <a:srgbClr val="000000"/>
              </a:solidFill>
            </a:endParaRPr>
          </a:p>
        </p:txBody>
      </p:sp>
      <p:pic>
        <p:nvPicPr>
          <p:cNvPr id="46084" name="Picture 6"/>
          <p:cNvPicPr>
            <a:picLocks noChangeAspect="1" noChangeArrowheads="1"/>
          </p:cNvPicPr>
          <p:nvPr/>
        </p:nvPicPr>
        <p:blipFill>
          <a:blip r:embed="rId2"/>
          <a:srcRect/>
          <a:stretch>
            <a:fillRect/>
          </a:stretch>
        </p:blipFill>
        <p:spPr bwMode="auto">
          <a:xfrm>
            <a:off x="4490039" y="1680173"/>
            <a:ext cx="4324190" cy="31345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1"/>
          <p:cNvSpPr>
            <a:spLocks noGrp="1" noChangeArrowheads="1"/>
          </p:cNvSpPr>
          <p:nvPr>
            <p:ph type="title"/>
          </p:nvPr>
        </p:nvSpPr>
        <p:spPr>
          <a:xfrm>
            <a:off x="217100" y="178594"/>
            <a:ext cx="6140277" cy="1000125"/>
          </a:xfrm>
        </p:spPr>
        <p:txBody>
          <a:bodyPr/>
          <a:lstStyle/>
          <a:p>
            <a:pPr eaLnBrk="1" hangingPunct="1"/>
            <a:r>
              <a:rPr lang="en-US" sz="3400" b="1" dirty="0"/>
              <a:t>Timber Harvest Practices</a:t>
            </a:r>
          </a:p>
        </p:txBody>
      </p:sp>
      <p:sp>
        <p:nvSpPr>
          <p:cNvPr id="44035" name="Rectangle 2"/>
          <p:cNvSpPr>
            <a:spLocks noGrp="1" noChangeArrowheads="1"/>
          </p:cNvSpPr>
          <p:nvPr>
            <p:ph type="body" idx="1"/>
          </p:nvPr>
        </p:nvSpPr>
        <p:spPr>
          <a:xfrm>
            <a:off x="0" y="1473936"/>
            <a:ext cx="5232121" cy="4375547"/>
          </a:xfrm>
        </p:spPr>
        <p:txBody>
          <a:bodyPr/>
          <a:lstStyle/>
          <a:p>
            <a:pPr marL="625056"/>
            <a:r>
              <a:rPr lang="en-US" sz="2600" b="1" dirty="0">
                <a:solidFill>
                  <a:srgbClr val="000000"/>
                </a:solidFill>
              </a:rPr>
              <a:t>Clear-cutting</a:t>
            </a:r>
            <a:r>
              <a:rPr lang="en-US" sz="2600" dirty="0">
                <a:solidFill>
                  <a:srgbClr val="000000"/>
                </a:solidFill>
              </a:rPr>
              <a:t>- removing all, or almost all the trees in an area.</a:t>
            </a:r>
          </a:p>
          <a:p>
            <a:pPr marL="625056"/>
            <a:r>
              <a:rPr lang="en-US" sz="2600" b="1" dirty="0">
                <a:solidFill>
                  <a:srgbClr val="000000"/>
                </a:solidFill>
              </a:rPr>
              <a:t>Selective cutting</a:t>
            </a:r>
            <a:r>
              <a:rPr lang="en-US" sz="2600" dirty="0">
                <a:solidFill>
                  <a:srgbClr val="000000"/>
                </a:solidFill>
              </a:rPr>
              <a:t>- removing single trees or relatively small numbers of trees from a forest.</a:t>
            </a:r>
          </a:p>
          <a:p>
            <a:pPr marL="625056"/>
            <a:endParaRPr lang="en-US" dirty="0">
              <a:solidFill>
                <a:schemeClr val="bg1"/>
              </a:solidFill>
              <a:latin typeface="Book Antiqua" pitchFamily="-107" charset="0"/>
            </a:endParaRPr>
          </a:p>
        </p:txBody>
      </p:sp>
      <p:pic>
        <p:nvPicPr>
          <p:cNvPr id="44036" name="Picture 6"/>
          <p:cNvPicPr>
            <a:picLocks noChangeAspect="1" noChangeArrowheads="1"/>
          </p:cNvPicPr>
          <p:nvPr/>
        </p:nvPicPr>
        <p:blipFill>
          <a:blip r:embed="rId2"/>
          <a:srcRect/>
          <a:stretch>
            <a:fillRect/>
          </a:stretch>
        </p:blipFill>
        <p:spPr bwMode="auto">
          <a:xfrm>
            <a:off x="5782061" y="0"/>
            <a:ext cx="2995910" cy="68379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a:xfrm>
            <a:off x="408947" y="-53578"/>
            <a:ext cx="6357938" cy="1714500"/>
          </a:xfrm>
        </p:spPr>
        <p:txBody>
          <a:bodyPr/>
          <a:lstStyle/>
          <a:p>
            <a:r>
              <a:rPr lang="en-US" b="1" dirty="0"/>
              <a:t>Clear Cut Forest </a:t>
            </a:r>
          </a:p>
        </p:txBody>
      </p:sp>
      <p:pic>
        <p:nvPicPr>
          <p:cNvPr id="45059" name="Picture 2" descr="figure_10_09"/>
          <p:cNvPicPr>
            <a:picLocks noGrp="1" noChangeAspect="1" noChangeArrowheads="1"/>
          </p:cNvPicPr>
          <p:nvPr>
            <p:ph idx="1"/>
          </p:nvPr>
        </p:nvPicPr>
        <p:blipFill>
          <a:blip r:embed="rId2"/>
          <a:srcRect/>
          <a:stretch>
            <a:fillRect/>
          </a:stretch>
        </p:blipFill>
        <p:spPr>
          <a:xfrm>
            <a:off x="3620989" y="1961183"/>
            <a:ext cx="5547568" cy="4018359"/>
          </a:xfrm>
          <a:noFill/>
        </p:spPr>
      </p:pic>
      <p:sp>
        <p:nvSpPr>
          <p:cNvPr id="45060" name="TextBox 4"/>
          <p:cNvSpPr txBox="1">
            <a:spLocks noChangeArrowheads="1"/>
          </p:cNvSpPr>
          <p:nvPr/>
        </p:nvSpPr>
        <p:spPr bwMode="auto">
          <a:xfrm>
            <a:off x="5600942" y="1372581"/>
            <a:ext cx="2616310" cy="526585"/>
          </a:xfrm>
          <a:prstGeom prst="rect">
            <a:avLst/>
          </a:prstGeom>
          <a:noFill/>
          <a:ln w="9525">
            <a:noFill/>
            <a:miter lim="800000"/>
            <a:headEnd/>
            <a:tailEnd/>
          </a:ln>
        </p:spPr>
        <p:txBody>
          <a:bodyPr wrap="square" lIns="64291" tIns="32146" rIns="64291" bIns="32146">
            <a:prstTxWarp prst="textNoShape">
              <a:avLst/>
            </a:prstTxWarp>
            <a:spAutoFit/>
          </a:bodyPr>
          <a:lstStyle/>
          <a:p>
            <a:r>
              <a:rPr lang="en-US" sz="3000" b="1" dirty="0"/>
              <a:t>Eureka CA</a:t>
            </a:r>
          </a:p>
        </p:txBody>
      </p:sp>
      <p:sp>
        <p:nvSpPr>
          <p:cNvPr id="45061" name="TextBox 5"/>
          <p:cNvSpPr txBox="1">
            <a:spLocks noChangeArrowheads="1"/>
          </p:cNvSpPr>
          <p:nvPr/>
        </p:nvSpPr>
        <p:spPr bwMode="auto">
          <a:xfrm>
            <a:off x="408947" y="1660922"/>
            <a:ext cx="3607594" cy="3388907"/>
          </a:xfrm>
          <a:prstGeom prst="rect">
            <a:avLst/>
          </a:prstGeom>
          <a:noFill/>
          <a:ln w="9525">
            <a:noFill/>
            <a:miter lim="800000"/>
            <a:headEnd/>
            <a:tailEnd/>
          </a:ln>
        </p:spPr>
        <p:txBody>
          <a:bodyPr lIns="64291" tIns="32146" rIns="64291" bIns="32146">
            <a:prstTxWarp prst="textNoShape">
              <a:avLst/>
            </a:prstTxWarp>
            <a:spAutoFit/>
          </a:bodyPr>
          <a:lstStyle/>
          <a:p>
            <a:r>
              <a:rPr lang="en-US" sz="2400" dirty="0">
                <a:solidFill>
                  <a:srgbClr val="000000"/>
                </a:solidFill>
              </a:rPr>
              <a:t>Damaging Effects of clear cutting: Increased erosion, decreased regeneration of vegetation, habitat destruction, sensitive species are threatened.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1"/>
          <p:cNvSpPr>
            <a:spLocks noGrp="1" noChangeArrowheads="1"/>
          </p:cNvSpPr>
          <p:nvPr>
            <p:ph type="title"/>
          </p:nvPr>
        </p:nvSpPr>
        <p:spPr>
          <a:xfrm>
            <a:off x="314795" y="203528"/>
            <a:ext cx="4143375" cy="571500"/>
          </a:xfrm>
        </p:spPr>
        <p:txBody>
          <a:bodyPr/>
          <a:lstStyle/>
          <a:p>
            <a:pPr eaLnBrk="1" hangingPunct="1"/>
            <a:r>
              <a:rPr lang="en-US" sz="3400" b="1" dirty="0"/>
              <a:t>Fire Management</a:t>
            </a:r>
          </a:p>
        </p:txBody>
      </p:sp>
      <p:sp>
        <p:nvSpPr>
          <p:cNvPr id="47107" name="Rectangle 2"/>
          <p:cNvSpPr>
            <a:spLocks noGrp="1" noChangeArrowheads="1"/>
          </p:cNvSpPr>
          <p:nvPr>
            <p:ph type="body" idx="1"/>
          </p:nvPr>
        </p:nvSpPr>
        <p:spPr>
          <a:xfrm>
            <a:off x="0" y="775028"/>
            <a:ext cx="9144000" cy="2625328"/>
          </a:xfrm>
        </p:spPr>
        <p:txBody>
          <a:bodyPr>
            <a:normAutofit/>
          </a:bodyPr>
          <a:lstStyle/>
          <a:p>
            <a:pPr marL="625056"/>
            <a:r>
              <a:rPr lang="en-US" sz="2000" dirty="0">
                <a:solidFill>
                  <a:srgbClr val="000000"/>
                </a:solidFill>
              </a:rPr>
              <a:t>P</a:t>
            </a:r>
            <a:r>
              <a:rPr lang="en-US" sz="2000" dirty="0" smtClean="0">
                <a:solidFill>
                  <a:srgbClr val="000000"/>
                </a:solidFill>
              </a:rPr>
              <a:t>rescribed </a:t>
            </a:r>
            <a:r>
              <a:rPr lang="en-US" sz="2000" dirty="0">
                <a:solidFill>
                  <a:srgbClr val="000000"/>
                </a:solidFill>
              </a:rPr>
              <a:t>burns-</a:t>
            </a:r>
            <a:r>
              <a:rPr lang="en-US" sz="2000" dirty="0" smtClean="0">
                <a:solidFill>
                  <a:srgbClr val="000000"/>
                </a:solidFill>
              </a:rPr>
              <a:t> A </a:t>
            </a:r>
            <a:r>
              <a:rPr lang="en-US" sz="2000" dirty="0">
                <a:solidFill>
                  <a:srgbClr val="000000"/>
                </a:solidFill>
              </a:rPr>
              <a:t>fire is deliberately set under controlled conditions.</a:t>
            </a:r>
          </a:p>
          <a:p>
            <a:pPr marL="625056"/>
            <a:r>
              <a:rPr lang="en-US" sz="2000" dirty="0">
                <a:solidFill>
                  <a:srgbClr val="000000"/>
                </a:solidFill>
              </a:rPr>
              <a:t>Yellowstone 1988 fire was started by a combination of human activity and lightning strikes.</a:t>
            </a:r>
          </a:p>
          <a:p>
            <a:pPr marL="625056"/>
            <a:r>
              <a:rPr lang="en-US" sz="2000" dirty="0">
                <a:solidFill>
                  <a:srgbClr val="000000"/>
                </a:solidFill>
              </a:rPr>
              <a:t>More than 1/3 of Yellowstone burned</a:t>
            </a:r>
            <a:r>
              <a:rPr lang="en-US" sz="2000" dirty="0" smtClean="0">
                <a:solidFill>
                  <a:srgbClr val="000000"/>
                </a:solidFill>
              </a:rPr>
              <a:t>.</a:t>
            </a:r>
          </a:p>
          <a:p>
            <a:pPr marL="625056"/>
            <a:r>
              <a:rPr lang="en-US" sz="2000" dirty="0" smtClean="0">
                <a:solidFill>
                  <a:srgbClr val="000000"/>
                </a:solidFill>
              </a:rPr>
              <a:t>Created new, nutrient rich habitat=                                       fire provided many benefits to the ecosystem</a:t>
            </a:r>
            <a:endParaRPr lang="en-US" sz="2000" dirty="0">
              <a:solidFill>
                <a:srgbClr val="000000"/>
              </a:solidFill>
            </a:endParaRPr>
          </a:p>
        </p:txBody>
      </p:sp>
      <p:pic>
        <p:nvPicPr>
          <p:cNvPr id="47108" name="Picture 6"/>
          <p:cNvPicPr>
            <a:picLocks noChangeAspect="1" noChangeArrowheads="1"/>
          </p:cNvPicPr>
          <p:nvPr/>
        </p:nvPicPr>
        <p:blipFill>
          <a:blip r:embed="rId2"/>
          <a:srcRect/>
          <a:stretch>
            <a:fillRect/>
          </a:stretch>
        </p:blipFill>
        <p:spPr bwMode="auto">
          <a:xfrm>
            <a:off x="999851" y="3400356"/>
            <a:ext cx="4081144" cy="2955829"/>
          </a:xfrm>
          <a:prstGeom prst="rect">
            <a:avLst/>
          </a:prstGeom>
          <a:noFill/>
          <a:ln w="9525">
            <a:noFill/>
            <a:miter lim="800000"/>
            <a:headEnd/>
            <a:tailEnd/>
          </a:ln>
        </p:spPr>
      </p:pic>
      <p:pic>
        <p:nvPicPr>
          <p:cNvPr id="47109" name="Picture 7"/>
          <p:cNvPicPr>
            <a:picLocks noChangeAspect="1" noChangeArrowheads="1"/>
          </p:cNvPicPr>
          <p:nvPr/>
        </p:nvPicPr>
        <p:blipFill>
          <a:blip r:embed="rId3"/>
          <a:srcRect/>
          <a:stretch>
            <a:fillRect/>
          </a:stretch>
        </p:blipFill>
        <p:spPr bwMode="auto">
          <a:xfrm>
            <a:off x="5936648" y="1997805"/>
            <a:ext cx="2870895" cy="439340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Quiz Pick up...</a:t>
            </a:r>
            <a:endParaRPr lang="en-US" dirty="0"/>
          </a:p>
        </p:txBody>
      </p:sp>
      <p:sp>
        <p:nvSpPr>
          <p:cNvPr id="3" name="Content Placeholder 2"/>
          <p:cNvSpPr>
            <a:spLocks noGrp="1"/>
          </p:cNvSpPr>
          <p:nvPr>
            <p:ph idx="1"/>
          </p:nvPr>
        </p:nvSpPr>
        <p:spPr/>
        <p:txBody>
          <a:bodyPr/>
          <a:lstStyle/>
          <a:p>
            <a:r>
              <a:rPr lang="en-US" dirty="0" smtClean="0"/>
              <a:t>Notebook: 35 points </a:t>
            </a:r>
          </a:p>
          <a:p>
            <a:endParaRPr lang="en-US" dirty="0" smtClean="0"/>
          </a:p>
          <a:p>
            <a:r>
              <a:rPr lang="en-US" dirty="0" smtClean="0"/>
              <a:t>CH 11 MC SG, pg. 29 NB, due Tuesday (</a:t>
            </a:r>
            <a:r>
              <a:rPr lang="en-US" dirty="0" smtClean="0"/>
              <a:t>11/4)</a:t>
            </a:r>
          </a:p>
          <a:p>
            <a:endParaRPr lang="en-US" dirty="0" smtClean="0"/>
          </a:p>
          <a:p>
            <a:r>
              <a:rPr lang="en-US" dirty="0" smtClean="0"/>
              <a:t>CH 11 Vocab/2 AXES paragraphs, pg. 31 NB, due </a:t>
            </a:r>
            <a:r>
              <a:rPr lang="en-US" dirty="0" smtClean="0"/>
              <a:t>Wednesday (11/5)</a:t>
            </a:r>
          </a:p>
          <a:p>
            <a:endParaRPr lang="en-US" dirty="0" smtClean="0"/>
          </a:p>
          <a:p>
            <a:r>
              <a:rPr lang="en-US" dirty="0" smtClean="0"/>
              <a:t>How Many Planets? Worksheet, pg. 27</a:t>
            </a:r>
          </a:p>
          <a:p>
            <a:endParaRPr lang="en-US" dirty="0" smtClean="0"/>
          </a:p>
          <a:p>
            <a:r>
              <a:rPr lang="en-US" dirty="0" smtClean="0"/>
              <a:t>Reminder: Permeability and Porosity Labs </a:t>
            </a:r>
            <a:r>
              <a:rPr lang="en-US" b="1" dirty="0" smtClean="0"/>
              <a:t>Due Tomorrow!!!</a:t>
            </a:r>
            <a:endParaRPr lang="en-US" b="1"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6765" y="642594"/>
            <a:ext cx="8380079" cy="1371600"/>
          </a:xfrm>
        </p:spPr>
        <p:txBody>
          <a:bodyPr>
            <a:normAutofit/>
          </a:bodyPr>
          <a:lstStyle/>
          <a:p>
            <a:r>
              <a:rPr lang="en-US" sz="3700" dirty="0" smtClean="0"/>
              <a:t>How Many Planets? (25 points total)</a:t>
            </a:r>
            <a:endParaRPr lang="en-US" sz="3700" dirty="0"/>
          </a:p>
        </p:txBody>
      </p:sp>
      <p:sp>
        <p:nvSpPr>
          <p:cNvPr id="3" name="Content Placeholder 2"/>
          <p:cNvSpPr>
            <a:spLocks noGrp="1"/>
          </p:cNvSpPr>
          <p:nvPr>
            <p:ph idx="1"/>
          </p:nvPr>
        </p:nvSpPr>
        <p:spPr/>
        <p:txBody>
          <a:bodyPr>
            <a:normAutofit lnSpcReduction="10000"/>
          </a:bodyPr>
          <a:lstStyle/>
          <a:p>
            <a:r>
              <a:rPr lang="en-US" sz="2400" dirty="0" smtClean="0"/>
              <a:t>(5 points) Pre-reading “World Footprint” Article</a:t>
            </a:r>
          </a:p>
          <a:p>
            <a:r>
              <a:rPr lang="en-US" sz="2400" dirty="0" smtClean="0"/>
              <a:t>Work individually (BUT 3 groups of 2)</a:t>
            </a:r>
          </a:p>
          <a:p>
            <a:pPr lvl="0"/>
            <a:r>
              <a:rPr lang="en-US" sz="2400" b="1" dirty="0" smtClean="0"/>
              <a:t>Worksheet and How Many Earths? Google Form </a:t>
            </a:r>
          </a:p>
          <a:p>
            <a:pPr lvl="1"/>
            <a:r>
              <a:rPr lang="en-US" sz="2400" dirty="0" smtClean="0"/>
              <a:t>Fill out worksheet (5 points)</a:t>
            </a:r>
          </a:p>
          <a:p>
            <a:pPr lvl="1"/>
            <a:r>
              <a:rPr lang="en-US" sz="2400" dirty="0" smtClean="0"/>
              <a:t>Google form (5 points)</a:t>
            </a:r>
          </a:p>
          <a:p>
            <a:pPr lvl="1"/>
            <a:r>
              <a:rPr lang="en-US" sz="2400" dirty="0" smtClean="0"/>
              <a:t>Individually complete answers at the end of worksheet(8 points)</a:t>
            </a:r>
          </a:p>
          <a:p>
            <a:r>
              <a:rPr lang="en-US" sz="2400" dirty="0" smtClean="0"/>
              <a:t>Ticket out turn to me before leaving (2 points)</a:t>
            </a:r>
          </a:p>
          <a:p>
            <a:r>
              <a:rPr lang="en-US" sz="2400" dirty="0" smtClean="0"/>
              <a:t>Turn everything in to ME by Friday (10/31)! </a:t>
            </a:r>
            <a:endParaRPr 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 10e (Instead of pie chart, will look like this):</a:t>
            </a:r>
            <a:endParaRPr lang="en-US" dirty="0"/>
          </a:p>
        </p:txBody>
      </p:sp>
      <p:pic>
        <p:nvPicPr>
          <p:cNvPr id="4" name="Content Placeholder 3" descr="Screen Shot 2014-10-24 at 9.08.06 AM.png"/>
          <p:cNvPicPr>
            <a:picLocks noGrp="1"/>
          </p:cNvPicPr>
          <p:nvPr>
            <p:ph idx="1"/>
          </p:nvPr>
        </p:nvPicPr>
        <p:blipFill>
          <a:blip r:embed="rId2"/>
          <a:srcRect l="-2719" r="-2719"/>
          <a:stretch>
            <a:fillRect/>
          </a:stretch>
        </p:blipFill>
        <p:spPr>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79059" y="271389"/>
            <a:ext cx="7543800" cy="1371600"/>
          </a:xfrm>
        </p:spPr>
        <p:txBody>
          <a:bodyPr/>
          <a:lstStyle/>
          <a:p>
            <a:r>
              <a:rPr lang="en-US" b="1" dirty="0" smtClean="0"/>
              <a:t>Ticket out </a:t>
            </a:r>
            <a:endParaRPr lang="en-US" b="1" dirty="0"/>
          </a:p>
        </p:txBody>
      </p:sp>
      <p:sp>
        <p:nvSpPr>
          <p:cNvPr id="3" name="Content Placeholder 2"/>
          <p:cNvSpPr>
            <a:spLocks noGrp="1"/>
          </p:cNvSpPr>
          <p:nvPr>
            <p:ph idx="1"/>
          </p:nvPr>
        </p:nvSpPr>
        <p:spPr>
          <a:xfrm>
            <a:off x="800100" y="1465501"/>
            <a:ext cx="7543800" cy="3931920"/>
          </a:xfrm>
        </p:spPr>
        <p:txBody>
          <a:bodyPr>
            <a:normAutofit lnSpcReduction="10000"/>
          </a:bodyPr>
          <a:lstStyle/>
          <a:p>
            <a:r>
              <a:rPr lang="en-US" sz="3200" dirty="0" smtClean="0"/>
              <a:t>On a scratch piece of paper, answer the following:</a:t>
            </a:r>
          </a:p>
          <a:p>
            <a:pPr lvl="1"/>
            <a:endParaRPr lang="en-US" sz="3200" dirty="0" smtClean="0"/>
          </a:p>
          <a:p>
            <a:pPr lvl="1"/>
            <a:r>
              <a:rPr lang="en-US" sz="3200" dirty="0" smtClean="0"/>
              <a:t>What about this activity did you like?</a:t>
            </a:r>
          </a:p>
          <a:p>
            <a:pPr lvl="1">
              <a:buNone/>
            </a:pPr>
            <a:endParaRPr lang="en-US" sz="3200" dirty="0" smtClean="0"/>
          </a:p>
          <a:p>
            <a:pPr lvl="1"/>
            <a:r>
              <a:rPr lang="en-US" sz="3200" dirty="0" smtClean="0"/>
              <a:t>What about this activity would you improve for classes next year?</a:t>
            </a:r>
          </a:p>
          <a:p>
            <a:pPr lvl="1"/>
            <a:endParaRPr lang="en-US" dirty="0" smtClean="0"/>
          </a:p>
          <a:p>
            <a:pPr lvl="1">
              <a:buNone/>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0800"/>
            <a:ext cx="7543800" cy="1371600"/>
          </a:xfrm>
        </p:spPr>
        <p:txBody>
          <a:bodyPr>
            <a:normAutofit/>
          </a:bodyPr>
          <a:lstStyle/>
          <a:p>
            <a:r>
              <a:rPr lang="en-US" sz="3000" b="1" dirty="0" smtClean="0"/>
              <a:t>In the News...</a:t>
            </a:r>
            <a:endParaRPr lang="en-US" sz="3000" b="1" dirty="0"/>
          </a:p>
        </p:txBody>
      </p:sp>
      <p:pic>
        <p:nvPicPr>
          <p:cNvPr id="4" name="Picture 3" descr="Screen Shot 2014-10-26 at 10.34.15 AM.png"/>
          <p:cNvPicPr>
            <a:picLocks noChangeAspect="1"/>
          </p:cNvPicPr>
          <p:nvPr/>
        </p:nvPicPr>
        <p:blipFill>
          <a:blip r:embed="rId2"/>
          <a:stretch>
            <a:fillRect/>
          </a:stretch>
        </p:blipFill>
        <p:spPr>
          <a:xfrm>
            <a:off x="2849376" y="208875"/>
            <a:ext cx="6180324" cy="2153325"/>
          </a:xfrm>
          <a:prstGeom prst="rect">
            <a:avLst/>
          </a:prstGeom>
        </p:spPr>
      </p:pic>
      <p:pic>
        <p:nvPicPr>
          <p:cNvPr id="5" name="Picture 4" descr="Screen Shot 2014-10-26 at 10.36.14 AM.png"/>
          <p:cNvPicPr>
            <a:picLocks noChangeAspect="1"/>
          </p:cNvPicPr>
          <p:nvPr/>
        </p:nvPicPr>
        <p:blipFill>
          <a:blip r:embed="rId3"/>
          <a:stretch>
            <a:fillRect/>
          </a:stretch>
        </p:blipFill>
        <p:spPr>
          <a:xfrm>
            <a:off x="516124" y="2279996"/>
            <a:ext cx="7670800" cy="404460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10-26 at 10.37.41 AM.png"/>
          <p:cNvPicPr>
            <a:picLocks noChangeAspect="1"/>
          </p:cNvPicPr>
          <p:nvPr/>
        </p:nvPicPr>
        <p:blipFill>
          <a:blip r:embed="rId2"/>
          <a:stretch>
            <a:fillRect/>
          </a:stretch>
        </p:blipFill>
        <p:spPr>
          <a:xfrm>
            <a:off x="330200" y="2057400"/>
            <a:ext cx="8483600" cy="2336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a:xfrm>
            <a:off x="500062" y="178594"/>
            <a:ext cx="9144000" cy="946547"/>
          </a:xfrm>
        </p:spPr>
        <p:txBody>
          <a:bodyPr/>
          <a:lstStyle/>
          <a:p>
            <a:pPr eaLnBrk="1" hangingPunct="1"/>
            <a:r>
              <a:rPr lang="en-US" sz="3400" b="1" dirty="0"/>
              <a:t>The Tragedy of the Commons</a:t>
            </a:r>
          </a:p>
        </p:txBody>
      </p:sp>
      <p:sp>
        <p:nvSpPr>
          <p:cNvPr id="35843" name="Rectangle 2"/>
          <p:cNvSpPr>
            <a:spLocks noGrp="1" noChangeArrowheads="1"/>
          </p:cNvSpPr>
          <p:nvPr>
            <p:ph type="body" idx="1"/>
          </p:nvPr>
        </p:nvSpPr>
        <p:spPr>
          <a:xfrm>
            <a:off x="500062" y="1393031"/>
            <a:ext cx="8090297" cy="4125516"/>
          </a:xfrm>
        </p:spPr>
        <p:txBody>
          <a:bodyPr>
            <a:normAutofit/>
          </a:bodyPr>
          <a:lstStyle/>
          <a:p>
            <a:pPr marL="625056"/>
            <a:r>
              <a:rPr lang="en-US" sz="2400" dirty="0" smtClean="0">
                <a:solidFill>
                  <a:srgbClr val="000000"/>
                </a:solidFill>
              </a:rPr>
              <a:t>1968: Garrett </a:t>
            </a:r>
            <a:r>
              <a:rPr lang="en-US" sz="2400" dirty="0">
                <a:solidFill>
                  <a:srgbClr val="000000"/>
                </a:solidFill>
              </a:rPr>
              <a:t>Hardin described the </a:t>
            </a:r>
            <a:r>
              <a:rPr lang="en-US" sz="2400" dirty="0" smtClean="0">
                <a:solidFill>
                  <a:srgbClr val="000000"/>
                </a:solidFill>
              </a:rPr>
              <a:t>“Tragedy </a:t>
            </a:r>
            <a:r>
              <a:rPr lang="en-US" sz="2400" dirty="0">
                <a:solidFill>
                  <a:srgbClr val="000000"/>
                </a:solidFill>
              </a:rPr>
              <a:t>of the</a:t>
            </a:r>
            <a:r>
              <a:rPr lang="en-US" sz="2400" dirty="0" smtClean="0">
                <a:solidFill>
                  <a:srgbClr val="000000"/>
                </a:solidFill>
              </a:rPr>
              <a:t> Commons”</a:t>
            </a:r>
          </a:p>
          <a:p>
            <a:pPr marL="625056"/>
            <a:r>
              <a:rPr lang="en-US" sz="2400" dirty="0" smtClean="0">
                <a:solidFill>
                  <a:srgbClr val="000000"/>
                </a:solidFill>
              </a:rPr>
              <a:t>The tendency </a:t>
            </a:r>
            <a:r>
              <a:rPr lang="en-US" sz="2400" dirty="0">
                <a:solidFill>
                  <a:srgbClr val="000000"/>
                </a:solidFill>
              </a:rPr>
              <a:t>of a shared, limited resource to become depleted because people act from self-interest for short-term </a:t>
            </a:r>
            <a:r>
              <a:rPr lang="en-US" sz="2400" dirty="0" smtClean="0">
                <a:solidFill>
                  <a:srgbClr val="000000"/>
                </a:solidFill>
              </a:rPr>
              <a:t>gain</a:t>
            </a:r>
          </a:p>
          <a:p>
            <a:pPr marL="625056"/>
            <a:r>
              <a:rPr lang="en-US" sz="2400" dirty="0" smtClean="0">
                <a:solidFill>
                  <a:srgbClr val="000000"/>
                </a:solidFill>
              </a:rPr>
              <a:t>Observed that when many individuals share a common resource without agreement on or regulation of its use, likely to become overused very quickly </a:t>
            </a:r>
            <a:endParaRPr lang="en-US" sz="2400" dirty="0">
              <a:solidFill>
                <a:srgbClr val="000000"/>
              </a:solidFill>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4" name="Picture 3" descr="D:\Art - JPEG\Chapter 10\figure_10_14.jpg"/>
          <p:cNvPicPr>
            <a:picLocks noChangeAspect="1" noChangeArrowheads="1"/>
          </p:cNvPicPr>
          <p:nvPr/>
        </p:nvPicPr>
        <p:blipFill>
          <a:blip r:embed="rId2"/>
          <a:srcRect/>
          <a:stretch>
            <a:fillRect/>
          </a:stretch>
        </p:blipFill>
        <p:spPr bwMode="auto">
          <a:xfrm>
            <a:off x="2482453" y="1446609"/>
            <a:ext cx="2504777" cy="2196703"/>
          </a:xfrm>
          <a:prstGeom prst="rect">
            <a:avLst/>
          </a:prstGeom>
          <a:noFill/>
          <a:ln w="9525">
            <a:noFill/>
            <a:miter lim="800000"/>
            <a:headEnd/>
            <a:tailEnd/>
          </a:ln>
        </p:spPr>
      </p:pic>
      <p:sp>
        <p:nvSpPr>
          <p:cNvPr id="23555" name="Title 1"/>
          <p:cNvSpPr>
            <a:spLocks noGrp="1"/>
          </p:cNvSpPr>
          <p:nvPr>
            <p:ph type="title"/>
          </p:nvPr>
        </p:nvSpPr>
        <p:spPr>
          <a:xfrm>
            <a:off x="0" y="165100"/>
            <a:ext cx="9144000" cy="1893094"/>
          </a:xfrm>
        </p:spPr>
        <p:txBody>
          <a:bodyPr anchor="t"/>
          <a:lstStyle/>
          <a:p>
            <a:r>
              <a:rPr lang="en-US" sz="2200" b="1" dirty="0" smtClean="0">
                <a:solidFill>
                  <a:srgbClr val="000000"/>
                </a:solidFill>
              </a:rPr>
              <a:t>10/30 Residential </a:t>
            </a:r>
            <a:r>
              <a:rPr lang="en-US" sz="2200" b="1" dirty="0">
                <a:solidFill>
                  <a:srgbClr val="000000"/>
                </a:solidFill>
              </a:rPr>
              <a:t>Land Use is Expanding CH 10</a:t>
            </a:r>
            <a:r>
              <a:rPr lang="en-US" sz="2200" dirty="0">
                <a:solidFill>
                  <a:srgbClr val="000000"/>
                </a:solidFill>
              </a:rPr>
              <a:t/>
            </a:r>
            <a:br>
              <a:rPr lang="en-US" sz="2200" dirty="0">
                <a:solidFill>
                  <a:srgbClr val="000000"/>
                </a:solidFill>
              </a:rPr>
            </a:br>
            <a:r>
              <a:rPr lang="en-US" sz="2200" dirty="0">
                <a:solidFill>
                  <a:srgbClr val="000000"/>
                </a:solidFill>
              </a:rPr>
              <a:t>Obj</a:t>
            </a:r>
            <a:r>
              <a:rPr lang="en-US" sz="2200" dirty="0" smtClean="0">
                <a:solidFill>
                  <a:srgbClr val="000000"/>
                </a:solidFill>
              </a:rPr>
              <a:t>. TSW explain and </a:t>
            </a:r>
            <a:r>
              <a:rPr lang="en-US" sz="2200" dirty="0">
                <a:solidFill>
                  <a:srgbClr val="000000"/>
                </a:solidFill>
              </a:rPr>
              <a:t>distinguish between urban, rural, and suburban areas and relate the causes and effect of urban sprawl to smart growth practices in new development. P.</a:t>
            </a:r>
            <a:r>
              <a:rPr lang="en-US" sz="2200" dirty="0" smtClean="0">
                <a:solidFill>
                  <a:srgbClr val="000000"/>
                </a:solidFill>
              </a:rPr>
              <a:t> 24NB</a:t>
            </a:r>
            <a:endParaRPr lang="en-US" sz="2200" dirty="0">
              <a:solidFill>
                <a:srgbClr val="000000"/>
              </a:solidFill>
            </a:endParaRPr>
          </a:p>
        </p:txBody>
      </p:sp>
      <p:sp>
        <p:nvSpPr>
          <p:cNvPr id="23556" name="Content Placeholder 3"/>
          <p:cNvSpPr>
            <a:spLocks noGrp="1"/>
          </p:cNvSpPr>
          <p:nvPr>
            <p:ph sz="half" idx="2"/>
          </p:nvPr>
        </p:nvSpPr>
        <p:spPr>
          <a:xfrm>
            <a:off x="4894862" y="1856303"/>
            <a:ext cx="4125662" cy="4304109"/>
          </a:xfrm>
        </p:spPr>
        <p:txBody>
          <a:bodyPr anchor="t">
            <a:normAutofit/>
          </a:bodyPr>
          <a:lstStyle/>
          <a:p>
            <a:pPr>
              <a:buFont typeface="Gill Sans" pitchFamily="-107" charset="0"/>
              <a:buAutoNum type="arabicPeriod"/>
            </a:pPr>
            <a:r>
              <a:rPr lang="en-US" sz="2400" dirty="0" smtClean="0">
                <a:solidFill>
                  <a:srgbClr val="000000"/>
                </a:solidFill>
              </a:rPr>
              <a:t> Explain NEPA and what they require before a project can begin. </a:t>
            </a:r>
          </a:p>
          <a:p>
            <a:pPr>
              <a:buFont typeface="Gill Sans" pitchFamily="-107" charset="0"/>
              <a:buAutoNum type="arabicPeriod"/>
            </a:pPr>
            <a:r>
              <a:rPr lang="en-US" sz="2400" dirty="0" smtClean="0">
                <a:solidFill>
                  <a:srgbClr val="000000"/>
                </a:solidFill>
              </a:rPr>
              <a:t>Identify and explain what the </a:t>
            </a:r>
            <a:r>
              <a:rPr lang="en-US" sz="2400" dirty="0">
                <a:solidFill>
                  <a:srgbClr val="000000"/>
                </a:solidFill>
              </a:rPr>
              <a:t>4 main causes of Urban sprawl?</a:t>
            </a:r>
          </a:p>
          <a:p>
            <a:pPr>
              <a:buFont typeface="Gill Sans" pitchFamily="-107" charset="0"/>
              <a:buAutoNum type="arabicPeriod"/>
            </a:pPr>
            <a:r>
              <a:rPr lang="en-US" sz="2400" dirty="0">
                <a:solidFill>
                  <a:srgbClr val="000000"/>
                </a:solidFill>
              </a:rPr>
              <a:t>List 3 of the 10 basic principles of smart growth</a:t>
            </a:r>
            <a:r>
              <a:rPr lang="en-US" sz="2400" dirty="0" smtClean="0">
                <a:solidFill>
                  <a:srgbClr val="000000"/>
                </a:solidFill>
              </a:rPr>
              <a:t>.</a:t>
            </a:r>
            <a:endParaRPr lang="en-US" sz="2400" dirty="0">
              <a:solidFill>
                <a:srgbClr val="000000"/>
              </a:solidFill>
            </a:endParaRPr>
          </a:p>
        </p:txBody>
      </p:sp>
      <p:pic>
        <p:nvPicPr>
          <p:cNvPr id="23557" name="Picture 2" descr="D:\Art - JPEG\Chapter 10\figure_10_13.jpg"/>
          <p:cNvPicPr>
            <a:picLocks noGrp="1" noChangeAspect="1" noChangeArrowheads="1"/>
          </p:cNvPicPr>
          <p:nvPr>
            <p:ph sz="half" idx="1"/>
          </p:nvPr>
        </p:nvPicPr>
        <p:blipFill>
          <a:blip r:embed="rId3"/>
          <a:srcRect/>
          <a:stretch>
            <a:fillRect/>
          </a:stretch>
        </p:blipFill>
        <p:spPr>
          <a:xfrm>
            <a:off x="0" y="1446609"/>
            <a:ext cx="2518172" cy="2251398"/>
          </a:xfrm>
          <a:noFill/>
        </p:spPr>
      </p:pic>
      <p:pic>
        <p:nvPicPr>
          <p:cNvPr id="23558" name="Picture 4" descr="D:\Art - JPEG\Chapter 10\figure_10_15.jpg"/>
          <p:cNvPicPr>
            <a:picLocks noChangeAspect="1" noChangeArrowheads="1"/>
          </p:cNvPicPr>
          <p:nvPr/>
        </p:nvPicPr>
        <p:blipFill>
          <a:blip r:embed="rId4"/>
          <a:srcRect/>
          <a:stretch>
            <a:fillRect/>
          </a:stretch>
        </p:blipFill>
        <p:spPr bwMode="auto">
          <a:xfrm>
            <a:off x="660796" y="3698007"/>
            <a:ext cx="3643313" cy="274811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285750" y="178594"/>
            <a:ext cx="9144000" cy="1000125"/>
          </a:xfrm>
        </p:spPr>
        <p:txBody>
          <a:bodyPr/>
          <a:lstStyle/>
          <a:p>
            <a:pPr eaLnBrk="1" hangingPunct="1"/>
            <a:r>
              <a:rPr lang="en-US" sz="3400" b="1" dirty="0"/>
              <a:t>Federal Regulations</a:t>
            </a:r>
          </a:p>
        </p:txBody>
      </p:sp>
      <p:sp>
        <p:nvSpPr>
          <p:cNvPr id="50179" name="Rectangle 2"/>
          <p:cNvSpPr>
            <a:spLocks noGrp="1" noChangeArrowheads="1"/>
          </p:cNvSpPr>
          <p:nvPr>
            <p:ph type="body" idx="1"/>
          </p:nvPr>
        </p:nvSpPr>
        <p:spPr>
          <a:xfrm>
            <a:off x="285750" y="1339453"/>
            <a:ext cx="8456414" cy="4018359"/>
          </a:xfrm>
        </p:spPr>
        <p:txBody>
          <a:bodyPr>
            <a:normAutofit/>
          </a:bodyPr>
          <a:lstStyle/>
          <a:p>
            <a:pPr marL="625056"/>
            <a:r>
              <a:rPr lang="en-US" sz="2400" b="1" dirty="0">
                <a:solidFill>
                  <a:srgbClr val="000000"/>
                </a:solidFill>
              </a:rPr>
              <a:t>National Environmental Policy Act (NEPA)- </a:t>
            </a:r>
            <a:r>
              <a:rPr lang="en-US" sz="2400" dirty="0">
                <a:solidFill>
                  <a:srgbClr val="000000"/>
                </a:solidFill>
              </a:rPr>
              <a:t>mandates an environmental assessment of all projects involving federal money or permits.</a:t>
            </a:r>
          </a:p>
          <a:p>
            <a:pPr marL="625056"/>
            <a:r>
              <a:rPr lang="en-US" sz="2400" b="1" dirty="0">
                <a:solidFill>
                  <a:srgbClr val="000000"/>
                </a:solidFill>
              </a:rPr>
              <a:t>Environmental impact statement (EIS)</a:t>
            </a:r>
            <a:r>
              <a:rPr lang="en-US" sz="2400" dirty="0">
                <a:solidFill>
                  <a:srgbClr val="000000"/>
                </a:solidFill>
              </a:rPr>
              <a:t>- outlines the scope and purpose of the project.</a:t>
            </a:r>
          </a:p>
          <a:p>
            <a:pPr marL="625056"/>
            <a:r>
              <a:rPr lang="en-US" sz="2400" b="1" dirty="0">
                <a:solidFill>
                  <a:srgbClr val="000000"/>
                </a:solidFill>
              </a:rPr>
              <a:t>Environmental mitigation plan</a:t>
            </a:r>
            <a:r>
              <a:rPr lang="en-US" sz="2400" dirty="0">
                <a:solidFill>
                  <a:srgbClr val="000000"/>
                </a:solidFill>
              </a:rPr>
              <a:t>- outlines how the developer will address concerns raised by the projects impact on the environment.  </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1"/>
          <p:cNvSpPr>
            <a:spLocks noGrp="1" noChangeArrowheads="1"/>
          </p:cNvSpPr>
          <p:nvPr>
            <p:ph type="title"/>
          </p:nvPr>
        </p:nvSpPr>
        <p:spPr>
          <a:xfrm>
            <a:off x="249665" y="178594"/>
            <a:ext cx="9144000" cy="1107281"/>
          </a:xfrm>
        </p:spPr>
        <p:txBody>
          <a:bodyPr/>
          <a:lstStyle/>
          <a:p>
            <a:pPr eaLnBrk="1" hangingPunct="1"/>
            <a:r>
              <a:rPr lang="en-US" sz="3400" b="1" dirty="0">
                <a:solidFill>
                  <a:srgbClr val="000000"/>
                </a:solidFill>
                <a:latin typeface="+mn-lt"/>
              </a:rPr>
              <a:t>Residential Land</a:t>
            </a:r>
          </a:p>
        </p:txBody>
      </p:sp>
      <p:sp>
        <p:nvSpPr>
          <p:cNvPr id="51203" name="Rectangle 2"/>
          <p:cNvSpPr>
            <a:spLocks noGrp="1" noChangeArrowheads="1"/>
          </p:cNvSpPr>
          <p:nvPr>
            <p:ph type="body" idx="1"/>
          </p:nvPr>
        </p:nvSpPr>
        <p:spPr>
          <a:xfrm>
            <a:off x="500062" y="1446609"/>
            <a:ext cx="8268891" cy="3643313"/>
          </a:xfrm>
        </p:spPr>
        <p:txBody>
          <a:bodyPr>
            <a:normAutofit/>
          </a:bodyPr>
          <a:lstStyle/>
          <a:p>
            <a:pPr marL="625056"/>
            <a:r>
              <a:rPr lang="en-US" sz="2800" dirty="0">
                <a:solidFill>
                  <a:srgbClr val="000000"/>
                </a:solidFill>
                <a:cs typeface="Cent"/>
              </a:rPr>
              <a:t>Suburban- areas surrounding metropolitan centers with low population densities.</a:t>
            </a:r>
          </a:p>
          <a:p>
            <a:pPr marL="625056"/>
            <a:r>
              <a:rPr lang="en-US" sz="2800" dirty="0">
                <a:solidFill>
                  <a:srgbClr val="000000"/>
                </a:solidFill>
                <a:cs typeface="Cent"/>
              </a:rPr>
              <a:t>Exurban- similar to suburban areas, but are not connected to any central city or densely populated area.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6"/>
          <p:cNvPicPr>
            <a:picLocks noChangeAspect="1" noChangeArrowheads="1"/>
          </p:cNvPicPr>
          <p:nvPr/>
        </p:nvPicPr>
        <p:blipFill>
          <a:blip r:embed="rId2"/>
          <a:srcRect/>
          <a:stretch>
            <a:fillRect/>
          </a:stretch>
        </p:blipFill>
        <p:spPr bwMode="auto">
          <a:xfrm>
            <a:off x="1378587" y="418155"/>
            <a:ext cx="6552403" cy="5857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a:xfrm>
            <a:off x="206245" y="127465"/>
            <a:ext cx="9144000" cy="964406"/>
          </a:xfrm>
        </p:spPr>
        <p:txBody>
          <a:bodyPr/>
          <a:lstStyle/>
          <a:p>
            <a:pPr eaLnBrk="1" hangingPunct="1"/>
            <a:r>
              <a:rPr lang="en-US" sz="3400" b="1" dirty="0">
                <a:latin typeface="+mn-lt"/>
              </a:rPr>
              <a:t>Urban Sprawl</a:t>
            </a:r>
          </a:p>
        </p:txBody>
      </p:sp>
      <p:sp>
        <p:nvSpPr>
          <p:cNvPr id="53251" name="Rectangle 2"/>
          <p:cNvSpPr>
            <a:spLocks noGrp="1" noChangeArrowheads="1"/>
          </p:cNvSpPr>
          <p:nvPr>
            <p:ph type="body" idx="1"/>
          </p:nvPr>
        </p:nvSpPr>
        <p:spPr>
          <a:xfrm>
            <a:off x="267891" y="998712"/>
            <a:ext cx="8876109" cy="6000750"/>
          </a:xfrm>
        </p:spPr>
        <p:txBody>
          <a:bodyPr/>
          <a:lstStyle/>
          <a:p>
            <a:pPr marL="625056">
              <a:lnSpc>
                <a:spcPct val="90000"/>
              </a:lnSpc>
            </a:pPr>
            <a:r>
              <a:rPr lang="en-US" sz="2800" dirty="0">
                <a:solidFill>
                  <a:srgbClr val="000000"/>
                </a:solidFill>
              </a:rPr>
              <a:t>Urban sprawl- the creation of urbanized areas that spread into rural areas.</a:t>
            </a:r>
          </a:p>
          <a:p>
            <a:pPr marL="625056">
              <a:lnSpc>
                <a:spcPct val="90000"/>
              </a:lnSpc>
            </a:pPr>
            <a:r>
              <a:rPr lang="en-US" sz="2800" dirty="0">
                <a:solidFill>
                  <a:srgbClr val="000000"/>
                </a:solidFill>
              </a:rPr>
              <a:t>The four main concerns of urban sprawl in the U.S. are:</a:t>
            </a:r>
          </a:p>
          <a:p>
            <a:pPr marL="1250112" lvl="2">
              <a:lnSpc>
                <a:spcPct val="90000"/>
              </a:lnSpc>
            </a:pPr>
            <a:r>
              <a:rPr lang="en-US" sz="2800" dirty="0" smtClean="0">
                <a:solidFill>
                  <a:srgbClr val="000000"/>
                </a:solidFill>
              </a:rPr>
              <a:t> Automobiles </a:t>
            </a:r>
            <a:r>
              <a:rPr lang="en-US" sz="2800" dirty="0">
                <a:solidFill>
                  <a:srgbClr val="000000"/>
                </a:solidFill>
              </a:rPr>
              <a:t>and highway construction</a:t>
            </a:r>
          </a:p>
          <a:p>
            <a:pPr marL="1250112" lvl="2">
              <a:lnSpc>
                <a:spcPct val="90000"/>
              </a:lnSpc>
            </a:pPr>
            <a:r>
              <a:rPr lang="en-US" sz="2800" dirty="0" smtClean="0">
                <a:solidFill>
                  <a:srgbClr val="000000"/>
                </a:solidFill>
              </a:rPr>
              <a:t> Living </a:t>
            </a:r>
            <a:r>
              <a:rPr lang="en-US" sz="2800" dirty="0">
                <a:solidFill>
                  <a:srgbClr val="000000"/>
                </a:solidFill>
              </a:rPr>
              <a:t>costs (people can get more land and a larger house in the suburbs for the same amount of money)</a:t>
            </a:r>
          </a:p>
          <a:p>
            <a:pPr marL="1250112" lvl="2">
              <a:lnSpc>
                <a:spcPct val="90000"/>
              </a:lnSpc>
            </a:pPr>
            <a:r>
              <a:rPr lang="en-US" sz="2800" dirty="0" smtClean="0">
                <a:solidFill>
                  <a:srgbClr val="000000"/>
                </a:solidFill>
              </a:rPr>
              <a:t> Urban </a:t>
            </a:r>
            <a:r>
              <a:rPr lang="en-US" sz="2800" dirty="0">
                <a:solidFill>
                  <a:srgbClr val="000000"/>
                </a:solidFill>
              </a:rPr>
              <a:t>blight (city revenue shrinks as people move to the suburbs) </a:t>
            </a:r>
            <a:endParaRPr lang="en-US" sz="2800" dirty="0" smtClean="0">
              <a:solidFill>
                <a:srgbClr val="000000"/>
              </a:solidFill>
            </a:endParaRPr>
          </a:p>
          <a:p>
            <a:pPr marL="1250112" lvl="2">
              <a:lnSpc>
                <a:spcPct val="90000"/>
              </a:lnSpc>
            </a:pPr>
            <a:r>
              <a:rPr lang="en-US" sz="2800" dirty="0" smtClean="0">
                <a:solidFill>
                  <a:srgbClr val="000000"/>
                </a:solidFill>
              </a:rPr>
              <a:t>Government </a:t>
            </a:r>
            <a:r>
              <a:rPr lang="en-US" sz="2800" dirty="0">
                <a:solidFill>
                  <a:srgbClr val="000000"/>
                </a:solidFill>
              </a:rPr>
              <a:t>policies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2796395" y="0"/>
            <a:ext cx="5650486" cy="1017984"/>
          </a:xfrm>
        </p:spPr>
        <p:txBody>
          <a:bodyPr/>
          <a:lstStyle/>
          <a:p>
            <a:pPr eaLnBrk="1" hangingPunct="1"/>
            <a:r>
              <a:rPr lang="en-US" sz="3400" b="1" dirty="0">
                <a:latin typeface="+mn-lt"/>
              </a:rPr>
              <a:t>Smart Growth</a:t>
            </a:r>
          </a:p>
        </p:txBody>
      </p:sp>
      <p:sp>
        <p:nvSpPr>
          <p:cNvPr id="56323" name="Rectangle 2"/>
          <p:cNvSpPr>
            <a:spLocks noGrp="1" noChangeArrowheads="1"/>
          </p:cNvSpPr>
          <p:nvPr>
            <p:ph type="body" idx="1"/>
          </p:nvPr>
        </p:nvSpPr>
        <p:spPr>
          <a:xfrm>
            <a:off x="160734" y="750094"/>
            <a:ext cx="8643938" cy="6206133"/>
          </a:xfrm>
        </p:spPr>
        <p:txBody>
          <a:bodyPr>
            <a:normAutofit/>
          </a:bodyPr>
          <a:lstStyle/>
          <a:p>
            <a:pPr marL="625056">
              <a:lnSpc>
                <a:spcPct val="80000"/>
              </a:lnSpc>
            </a:pPr>
            <a:r>
              <a:rPr lang="en-US" sz="2400" dirty="0">
                <a:solidFill>
                  <a:srgbClr val="000000"/>
                </a:solidFill>
              </a:rPr>
              <a:t>Mixed land uses</a:t>
            </a:r>
            <a:endParaRPr lang="en-US" sz="2400" dirty="0" smtClean="0">
              <a:solidFill>
                <a:srgbClr val="000000"/>
              </a:solidFill>
            </a:endParaRPr>
          </a:p>
          <a:p>
            <a:pPr marL="625056">
              <a:lnSpc>
                <a:spcPct val="80000"/>
              </a:lnSpc>
            </a:pPr>
            <a:r>
              <a:rPr lang="en-US" sz="2400" dirty="0" smtClean="0">
                <a:solidFill>
                  <a:srgbClr val="000000"/>
                </a:solidFill>
              </a:rPr>
              <a:t>Create </a:t>
            </a:r>
            <a:r>
              <a:rPr lang="en-US" sz="2400" dirty="0">
                <a:solidFill>
                  <a:srgbClr val="000000"/>
                </a:solidFill>
              </a:rPr>
              <a:t>a range of housing opportunities and choices</a:t>
            </a:r>
            <a:endParaRPr lang="en-US" sz="2400" dirty="0" smtClean="0">
              <a:solidFill>
                <a:srgbClr val="000000"/>
              </a:solidFill>
            </a:endParaRPr>
          </a:p>
          <a:p>
            <a:pPr marL="625056">
              <a:lnSpc>
                <a:spcPct val="80000"/>
              </a:lnSpc>
            </a:pPr>
            <a:r>
              <a:rPr lang="en-US" sz="2400" dirty="0" smtClean="0">
                <a:solidFill>
                  <a:srgbClr val="000000"/>
                </a:solidFill>
              </a:rPr>
              <a:t>Create </a:t>
            </a:r>
            <a:r>
              <a:rPr lang="en-US" sz="2400" dirty="0" err="1">
                <a:solidFill>
                  <a:srgbClr val="000000"/>
                </a:solidFill>
              </a:rPr>
              <a:t>walkable</a:t>
            </a:r>
            <a:r>
              <a:rPr lang="en-US" sz="2400" dirty="0">
                <a:solidFill>
                  <a:srgbClr val="000000"/>
                </a:solidFill>
              </a:rPr>
              <a:t> neighborhoods</a:t>
            </a:r>
            <a:endParaRPr lang="en-US" sz="2400" dirty="0" smtClean="0">
              <a:solidFill>
                <a:srgbClr val="000000"/>
              </a:solidFill>
            </a:endParaRPr>
          </a:p>
          <a:p>
            <a:pPr marL="625056">
              <a:lnSpc>
                <a:spcPct val="80000"/>
              </a:lnSpc>
            </a:pPr>
            <a:r>
              <a:rPr lang="en-US" sz="2400" dirty="0" smtClean="0">
                <a:solidFill>
                  <a:srgbClr val="000000"/>
                </a:solidFill>
              </a:rPr>
              <a:t>Encourage </a:t>
            </a:r>
            <a:r>
              <a:rPr lang="en-US" sz="2400" dirty="0">
                <a:solidFill>
                  <a:srgbClr val="000000"/>
                </a:solidFill>
              </a:rPr>
              <a:t>community and stakeholder collaboration in development decisions</a:t>
            </a:r>
            <a:endParaRPr lang="en-US" sz="2400" dirty="0" smtClean="0">
              <a:solidFill>
                <a:srgbClr val="000000"/>
              </a:solidFill>
            </a:endParaRPr>
          </a:p>
          <a:p>
            <a:pPr marL="625056">
              <a:lnSpc>
                <a:spcPct val="80000"/>
              </a:lnSpc>
            </a:pPr>
            <a:r>
              <a:rPr lang="en-US" sz="2400" dirty="0" smtClean="0">
                <a:solidFill>
                  <a:srgbClr val="000000"/>
                </a:solidFill>
              </a:rPr>
              <a:t>Take </a:t>
            </a:r>
            <a:r>
              <a:rPr lang="en-US" sz="2400" dirty="0">
                <a:solidFill>
                  <a:srgbClr val="000000"/>
                </a:solidFill>
              </a:rPr>
              <a:t>advantage of compact building design</a:t>
            </a:r>
          </a:p>
          <a:p>
            <a:pPr marL="625056">
              <a:lnSpc>
                <a:spcPct val="80000"/>
              </a:lnSpc>
            </a:pPr>
            <a:r>
              <a:rPr lang="en-US" sz="2400" dirty="0">
                <a:solidFill>
                  <a:srgbClr val="000000"/>
                </a:solidFill>
              </a:rPr>
              <a:t>Foster distinctive, attractive communities with a strong sense of place</a:t>
            </a:r>
          </a:p>
          <a:p>
            <a:pPr marL="625056">
              <a:lnSpc>
                <a:spcPct val="80000"/>
              </a:lnSpc>
            </a:pPr>
            <a:r>
              <a:rPr lang="en-US" sz="2400" dirty="0">
                <a:solidFill>
                  <a:srgbClr val="000000"/>
                </a:solidFill>
              </a:rPr>
              <a:t>Preserve open space, farmland, natural beauty and critical environmental areas</a:t>
            </a:r>
          </a:p>
          <a:p>
            <a:pPr marL="625056">
              <a:lnSpc>
                <a:spcPct val="80000"/>
              </a:lnSpc>
            </a:pPr>
            <a:r>
              <a:rPr lang="en-US" sz="2400" dirty="0">
                <a:solidFill>
                  <a:srgbClr val="000000"/>
                </a:solidFill>
              </a:rPr>
              <a:t>Provide a variety of transportation choices</a:t>
            </a:r>
          </a:p>
          <a:p>
            <a:pPr marL="625056">
              <a:lnSpc>
                <a:spcPct val="80000"/>
              </a:lnSpc>
            </a:pPr>
            <a:r>
              <a:rPr lang="en-US" sz="2400" dirty="0">
                <a:solidFill>
                  <a:srgbClr val="000000"/>
                </a:solidFill>
              </a:rPr>
              <a:t>Strengthen and direct development toward existing communities</a:t>
            </a:r>
          </a:p>
          <a:p>
            <a:pPr marL="625056">
              <a:lnSpc>
                <a:spcPct val="80000"/>
              </a:lnSpc>
            </a:pPr>
            <a:r>
              <a:rPr lang="en-US" sz="2400" dirty="0">
                <a:solidFill>
                  <a:srgbClr val="000000"/>
                </a:solidFill>
              </a:rPr>
              <a:t>Make development decisions predictable, fair and cost-effective</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6"/>
          <p:cNvPicPr>
            <a:picLocks noChangeAspect="1" noChangeArrowheads="1"/>
          </p:cNvPicPr>
          <p:nvPr/>
        </p:nvPicPr>
        <p:blipFill>
          <a:blip r:embed="rId2"/>
          <a:srcRect/>
          <a:stretch>
            <a:fillRect/>
          </a:stretch>
        </p:blipFill>
        <p:spPr bwMode="auto">
          <a:xfrm>
            <a:off x="1810836" y="0"/>
            <a:ext cx="4576465" cy="6858000"/>
          </a:xfrm>
          <a:prstGeom prst="rect">
            <a:avLst/>
          </a:prstGeom>
          <a:noFill/>
          <a:ln w="9525">
            <a:noFill/>
            <a:miter lim="800000"/>
            <a:headEnd/>
            <a:tailEnd/>
          </a:ln>
        </p:spPr>
      </p:pic>
      <p:sp>
        <p:nvSpPr>
          <p:cNvPr id="58371" name="TextBox 1"/>
          <p:cNvSpPr txBox="1">
            <a:spLocks noChangeArrowheads="1"/>
          </p:cNvSpPr>
          <p:nvPr/>
        </p:nvSpPr>
        <p:spPr bwMode="auto">
          <a:xfrm>
            <a:off x="6664984" y="321469"/>
            <a:ext cx="2407579" cy="803584"/>
          </a:xfrm>
          <a:prstGeom prst="rect">
            <a:avLst/>
          </a:prstGeom>
          <a:noFill/>
          <a:ln w="9525">
            <a:noFill/>
            <a:miter lim="800000"/>
            <a:headEnd/>
            <a:tailEnd/>
          </a:ln>
        </p:spPr>
        <p:txBody>
          <a:bodyPr wrap="square" lIns="64291" tIns="32146" rIns="64291" bIns="32146">
            <a:prstTxWarp prst="textNoShape">
              <a:avLst/>
            </a:prstTxWarp>
            <a:spAutoFit/>
          </a:bodyPr>
          <a:lstStyle/>
          <a:p>
            <a:r>
              <a:rPr lang="en-US" sz="2400" b="1" dirty="0">
                <a:solidFill>
                  <a:srgbClr val="000000"/>
                </a:solidFill>
              </a:rPr>
              <a:t>Light Rail System</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a:xfrm>
            <a:off x="210741" y="220266"/>
            <a:ext cx="7543800" cy="1371600"/>
          </a:xfrm>
        </p:spPr>
        <p:txBody>
          <a:bodyPr anchor="t"/>
          <a:lstStyle/>
          <a:p>
            <a:r>
              <a:rPr lang="en-US" sz="2200" b="1" dirty="0">
                <a:solidFill>
                  <a:srgbClr val="000000"/>
                </a:solidFill>
              </a:rPr>
              <a:t>10</a:t>
            </a:r>
            <a:r>
              <a:rPr lang="en-US" sz="2200" b="1" dirty="0" smtClean="0">
                <a:solidFill>
                  <a:srgbClr val="000000"/>
                </a:solidFill>
              </a:rPr>
              <a:t>/31 </a:t>
            </a:r>
            <a:r>
              <a:rPr lang="en-US" sz="2200" b="1" dirty="0">
                <a:solidFill>
                  <a:srgbClr val="000000"/>
                </a:solidFill>
              </a:rPr>
              <a:t>Sustainability CH 10</a:t>
            </a:r>
            <a:r>
              <a:rPr lang="en-US" sz="2200" dirty="0">
                <a:solidFill>
                  <a:srgbClr val="000000"/>
                </a:solidFill>
              </a:rPr>
              <a:t/>
            </a:r>
            <a:br>
              <a:rPr lang="en-US" sz="2200" dirty="0">
                <a:solidFill>
                  <a:srgbClr val="000000"/>
                </a:solidFill>
              </a:rPr>
            </a:br>
            <a:r>
              <a:rPr lang="en-US" sz="2200" dirty="0">
                <a:solidFill>
                  <a:srgbClr val="000000"/>
                </a:solidFill>
              </a:rPr>
              <a:t>Obj. TSW explain and give examples of how individuals, communities, &amp; cities can work toward being sustainable. P.</a:t>
            </a:r>
            <a:r>
              <a:rPr lang="en-US" sz="2200" dirty="0" smtClean="0">
                <a:solidFill>
                  <a:srgbClr val="000000"/>
                </a:solidFill>
              </a:rPr>
              <a:t> 26 </a:t>
            </a:r>
            <a:r>
              <a:rPr lang="en-US" sz="2200" dirty="0">
                <a:solidFill>
                  <a:srgbClr val="000000"/>
                </a:solidFill>
              </a:rPr>
              <a:t>NB</a:t>
            </a:r>
          </a:p>
        </p:txBody>
      </p:sp>
      <p:sp>
        <p:nvSpPr>
          <p:cNvPr id="25603" name="Content Placeholder 2"/>
          <p:cNvSpPr>
            <a:spLocks noGrp="1"/>
          </p:cNvSpPr>
          <p:nvPr>
            <p:ph idx="1"/>
          </p:nvPr>
        </p:nvSpPr>
        <p:spPr>
          <a:xfrm>
            <a:off x="3982641" y="1660922"/>
            <a:ext cx="5161359" cy="4304109"/>
          </a:xfrm>
        </p:spPr>
        <p:txBody>
          <a:bodyPr anchor="t">
            <a:normAutofit/>
          </a:bodyPr>
          <a:lstStyle/>
          <a:p>
            <a:pPr marL="709885" indent="-522368">
              <a:buFont typeface="Gill Sans" pitchFamily="-107" charset="0"/>
              <a:buAutoNum type="arabicPeriod"/>
            </a:pPr>
            <a:r>
              <a:rPr lang="en-US" sz="2400" dirty="0" smtClean="0">
                <a:solidFill>
                  <a:srgbClr val="000000"/>
                </a:solidFill>
              </a:rPr>
              <a:t>What </a:t>
            </a:r>
            <a:r>
              <a:rPr lang="en-US" sz="2400" dirty="0">
                <a:solidFill>
                  <a:srgbClr val="000000"/>
                </a:solidFill>
              </a:rPr>
              <a:t>is urban blight, what examples can you come up with in West Sac?</a:t>
            </a:r>
          </a:p>
          <a:p>
            <a:pPr marL="709885" indent="-522368">
              <a:buFont typeface="Gill Sans" pitchFamily="-107" charset="0"/>
              <a:buAutoNum type="arabicPeriod"/>
            </a:pPr>
            <a:r>
              <a:rPr lang="en-US" sz="2400" dirty="0">
                <a:solidFill>
                  <a:srgbClr val="000000"/>
                </a:solidFill>
              </a:rPr>
              <a:t> Describe in your own words “Eminent domain.</a:t>
            </a:r>
            <a:r>
              <a:rPr lang="en-US" sz="2400" dirty="0" smtClean="0">
                <a:solidFill>
                  <a:srgbClr val="000000"/>
                </a:solidFill>
              </a:rPr>
              <a:t>”</a:t>
            </a:r>
          </a:p>
          <a:p>
            <a:pPr marL="709885" indent="-522368">
              <a:buFont typeface="Gill Sans" pitchFamily="-107" charset="0"/>
              <a:buAutoNum type="arabicPeriod"/>
            </a:pPr>
            <a:r>
              <a:rPr lang="en-US" sz="2400" dirty="0" smtClean="0">
                <a:solidFill>
                  <a:srgbClr val="000000"/>
                </a:solidFill>
              </a:rPr>
              <a:t>What actions did the Dudley Street Neighborhood Initiative do?</a:t>
            </a:r>
          </a:p>
        </p:txBody>
      </p:sp>
      <p:pic>
        <p:nvPicPr>
          <p:cNvPr id="25604" name="Picture 2" descr="figure_10_18"/>
          <p:cNvPicPr>
            <a:picLocks noChangeAspect="1" noChangeArrowheads="1"/>
          </p:cNvPicPr>
          <p:nvPr/>
        </p:nvPicPr>
        <p:blipFill>
          <a:blip r:embed="rId3"/>
          <a:srcRect/>
          <a:stretch>
            <a:fillRect/>
          </a:stretch>
        </p:blipFill>
        <p:spPr bwMode="auto">
          <a:xfrm>
            <a:off x="0" y="1553766"/>
            <a:ext cx="4096494" cy="2616398"/>
          </a:xfrm>
          <a:prstGeom prst="rect">
            <a:avLst/>
          </a:prstGeom>
          <a:noFill/>
          <a:ln w="9525">
            <a:noFill/>
            <a:miter lim="800000"/>
            <a:headEnd/>
            <a:tailEnd/>
          </a:ln>
        </p:spPr>
      </p:pic>
      <p:pic>
        <p:nvPicPr>
          <p:cNvPr id="25605" name="Picture 2" descr="figure_10_14"/>
          <p:cNvPicPr>
            <a:picLocks noChangeAspect="1" noChangeArrowheads="1"/>
          </p:cNvPicPr>
          <p:nvPr/>
        </p:nvPicPr>
        <p:blipFill>
          <a:blip r:embed="rId4"/>
          <a:srcRect/>
          <a:stretch>
            <a:fillRect/>
          </a:stretch>
        </p:blipFill>
        <p:spPr bwMode="auto">
          <a:xfrm>
            <a:off x="0" y="3857625"/>
            <a:ext cx="3421187" cy="3000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8"/>
          <p:cNvPicPr>
            <a:picLocks noChangeAspect="1" noChangeArrowheads="1"/>
          </p:cNvPicPr>
          <p:nvPr/>
        </p:nvPicPr>
        <p:blipFill>
          <a:blip r:embed="rId2"/>
          <a:srcRect/>
          <a:stretch>
            <a:fillRect/>
          </a:stretch>
        </p:blipFill>
        <p:spPr bwMode="auto">
          <a:xfrm>
            <a:off x="285750" y="214313"/>
            <a:ext cx="4667994" cy="4092029"/>
          </a:xfrm>
          <a:prstGeom prst="rect">
            <a:avLst/>
          </a:prstGeom>
          <a:noFill/>
          <a:ln w="9525">
            <a:noFill/>
            <a:miter lim="800000"/>
            <a:headEnd/>
            <a:tailEnd/>
          </a:ln>
        </p:spPr>
      </p:pic>
      <p:pic>
        <p:nvPicPr>
          <p:cNvPr id="54275" name="Picture 9"/>
          <p:cNvPicPr>
            <a:picLocks noChangeAspect="1" noChangeArrowheads="1"/>
          </p:cNvPicPr>
          <p:nvPr/>
        </p:nvPicPr>
        <p:blipFill>
          <a:blip r:embed="rId3"/>
          <a:srcRect/>
          <a:stretch>
            <a:fillRect/>
          </a:stretch>
        </p:blipFill>
        <p:spPr bwMode="auto">
          <a:xfrm>
            <a:off x="4188023" y="3120926"/>
            <a:ext cx="4955977" cy="3737074"/>
          </a:xfrm>
          <a:prstGeom prst="rect">
            <a:avLst/>
          </a:prstGeom>
          <a:noFill/>
          <a:ln w="9525">
            <a:noFill/>
            <a:miter lim="800000"/>
            <a:headEnd/>
            <a:tailEnd/>
          </a:ln>
        </p:spPr>
      </p:pic>
      <p:sp>
        <p:nvSpPr>
          <p:cNvPr id="54276" name="TextBox 1"/>
          <p:cNvSpPr txBox="1">
            <a:spLocks noChangeArrowheads="1"/>
          </p:cNvSpPr>
          <p:nvPr/>
        </p:nvSpPr>
        <p:spPr bwMode="auto">
          <a:xfrm>
            <a:off x="4953744" y="214313"/>
            <a:ext cx="2672209" cy="434252"/>
          </a:xfrm>
          <a:prstGeom prst="rect">
            <a:avLst/>
          </a:prstGeom>
          <a:noFill/>
          <a:ln w="9525">
            <a:noFill/>
            <a:miter lim="800000"/>
            <a:headEnd/>
            <a:tailEnd/>
          </a:ln>
        </p:spPr>
        <p:txBody>
          <a:bodyPr lIns="64291" tIns="32146" rIns="64291" bIns="32146">
            <a:prstTxWarp prst="textNoShape">
              <a:avLst/>
            </a:prstTxWarp>
            <a:spAutoFit/>
          </a:bodyPr>
          <a:lstStyle/>
          <a:p>
            <a:r>
              <a:rPr lang="en-US" sz="2400" dirty="0">
                <a:solidFill>
                  <a:srgbClr val="000000"/>
                </a:solidFill>
              </a:rPr>
              <a:t>Urban Blight</a:t>
            </a:r>
          </a:p>
        </p:txBody>
      </p:sp>
      <p:sp>
        <p:nvSpPr>
          <p:cNvPr id="54277" name="TextBox 2"/>
          <p:cNvSpPr txBox="1">
            <a:spLocks noChangeArrowheads="1"/>
          </p:cNvSpPr>
          <p:nvPr/>
        </p:nvSpPr>
        <p:spPr bwMode="auto">
          <a:xfrm>
            <a:off x="5536406" y="2601888"/>
            <a:ext cx="3321844" cy="434252"/>
          </a:xfrm>
          <a:prstGeom prst="rect">
            <a:avLst/>
          </a:prstGeom>
          <a:noFill/>
          <a:ln w="9525">
            <a:noFill/>
            <a:miter lim="800000"/>
            <a:headEnd/>
            <a:tailEnd/>
          </a:ln>
        </p:spPr>
        <p:txBody>
          <a:bodyPr lIns="64291" tIns="32146" rIns="64291" bIns="32146">
            <a:prstTxWarp prst="textNoShape">
              <a:avLst/>
            </a:prstTxWarp>
            <a:spAutoFit/>
          </a:bodyPr>
          <a:lstStyle/>
          <a:p>
            <a:r>
              <a:rPr lang="en-US" sz="2400" dirty="0">
                <a:solidFill>
                  <a:srgbClr val="000000"/>
                </a:solidFill>
              </a:rPr>
              <a:t>Urban Sprawl</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Eminent Domain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Picture 6"/>
          <p:cNvPicPr>
            <a:picLocks noChangeAspect="1" noChangeArrowheads="1"/>
          </p:cNvPicPr>
          <p:nvPr/>
        </p:nvPicPr>
        <p:blipFill>
          <a:blip r:embed="rId2"/>
          <a:srcRect/>
          <a:stretch>
            <a:fillRect/>
          </a:stretch>
        </p:blipFill>
        <p:spPr bwMode="auto">
          <a:xfrm>
            <a:off x="285750" y="1017985"/>
            <a:ext cx="8465344" cy="428066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4" name="Picture 6"/>
          <p:cNvPicPr>
            <a:picLocks noChangeAspect="1" noChangeArrowheads="1"/>
          </p:cNvPicPr>
          <p:nvPr/>
        </p:nvPicPr>
        <p:blipFill>
          <a:blip r:embed="rId2"/>
          <a:srcRect/>
          <a:stretch>
            <a:fillRect/>
          </a:stretch>
        </p:blipFill>
        <p:spPr bwMode="auto">
          <a:xfrm>
            <a:off x="285750" y="696515"/>
            <a:ext cx="8545711" cy="5457156"/>
          </a:xfrm>
          <a:prstGeom prst="rect">
            <a:avLst/>
          </a:prstGeom>
          <a:noFill/>
          <a:ln w="9525">
            <a:noFill/>
            <a:miter lim="800000"/>
            <a:headEnd/>
            <a:tailEnd/>
          </a:ln>
        </p:spPr>
      </p:pic>
      <p:sp>
        <p:nvSpPr>
          <p:cNvPr id="59395" name="TextBox 1"/>
          <p:cNvSpPr txBox="1">
            <a:spLocks noChangeArrowheads="1"/>
          </p:cNvSpPr>
          <p:nvPr/>
        </p:nvSpPr>
        <p:spPr bwMode="auto">
          <a:xfrm>
            <a:off x="0" y="160735"/>
            <a:ext cx="9144000" cy="341919"/>
          </a:xfrm>
          <a:prstGeom prst="rect">
            <a:avLst/>
          </a:prstGeom>
          <a:noFill/>
          <a:ln w="9525">
            <a:noFill/>
            <a:miter lim="800000"/>
            <a:headEnd/>
            <a:tailEnd/>
          </a:ln>
        </p:spPr>
        <p:txBody>
          <a:bodyPr lIns="64291" tIns="32146" rIns="64291" bIns="32146">
            <a:prstTxWarp prst="textNoShape">
              <a:avLst/>
            </a:prstTxWarp>
            <a:spAutoFit/>
          </a:bodyPr>
          <a:lstStyle/>
          <a:p>
            <a:r>
              <a:rPr lang="en-US">
                <a:solidFill>
                  <a:schemeClr val="bg1"/>
                </a:solidFill>
              </a:rPr>
              <a:t>The Dudley street neighborhood in Boston, MA</a:t>
            </a:r>
          </a:p>
        </p:txBody>
      </p:sp>
      <p:sp>
        <p:nvSpPr>
          <p:cNvPr id="59396" name="TextBox 2"/>
          <p:cNvSpPr txBox="1">
            <a:spLocks noChangeArrowheads="1"/>
          </p:cNvSpPr>
          <p:nvPr/>
        </p:nvSpPr>
        <p:spPr bwMode="auto">
          <a:xfrm>
            <a:off x="2214562" y="5572125"/>
            <a:ext cx="4500563" cy="341919"/>
          </a:xfrm>
          <a:prstGeom prst="rect">
            <a:avLst/>
          </a:prstGeom>
          <a:noFill/>
          <a:ln w="9525">
            <a:noFill/>
            <a:miter lim="800000"/>
            <a:headEnd/>
            <a:tailEnd/>
          </a:ln>
        </p:spPr>
        <p:txBody>
          <a:bodyPr lIns="64291" tIns="32146" rIns="64291" bIns="32146">
            <a:prstTxWarp prst="textNoShape">
              <a:avLst/>
            </a:prstTxWarp>
            <a:spAutoFit/>
          </a:bodyPr>
          <a:lstStyle/>
          <a:p>
            <a:r>
              <a:rPr lang="en-US">
                <a:solidFill>
                  <a:schemeClr val="bg1"/>
                </a:solidFill>
              </a:rPr>
              <a:t>High Density housing.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
          <p:cNvSpPr>
            <a:spLocks noGrp="1" noChangeArrowheads="1"/>
          </p:cNvSpPr>
          <p:nvPr>
            <p:ph type="title"/>
          </p:nvPr>
        </p:nvSpPr>
        <p:spPr>
          <a:xfrm>
            <a:off x="0" y="0"/>
            <a:ext cx="9144000" cy="1232297"/>
          </a:xfrm>
        </p:spPr>
        <p:txBody>
          <a:bodyPr/>
          <a:lstStyle/>
          <a:p>
            <a:pPr eaLnBrk="1" hangingPunct="1"/>
            <a:r>
              <a:rPr lang="en-US" sz="3400" b="1" dirty="0">
                <a:latin typeface="+mn-lt"/>
              </a:rPr>
              <a:t>Government Policies</a:t>
            </a:r>
          </a:p>
        </p:txBody>
      </p:sp>
      <p:sp>
        <p:nvSpPr>
          <p:cNvPr id="55299" name="Rectangle 2"/>
          <p:cNvSpPr>
            <a:spLocks noGrp="1" noChangeArrowheads="1"/>
          </p:cNvSpPr>
          <p:nvPr>
            <p:ph type="body" idx="1"/>
          </p:nvPr>
        </p:nvSpPr>
        <p:spPr>
          <a:xfrm>
            <a:off x="178594" y="866180"/>
            <a:ext cx="8929688" cy="5759648"/>
          </a:xfrm>
        </p:spPr>
        <p:txBody>
          <a:bodyPr>
            <a:normAutofit/>
          </a:bodyPr>
          <a:lstStyle/>
          <a:p>
            <a:pPr marL="625056"/>
            <a:r>
              <a:rPr lang="en-US" sz="2500" dirty="0">
                <a:solidFill>
                  <a:srgbClr val="000000"/>
                </a:solidFill>
              </a:rPr>
              <a:t>Highway Trust Fund- a federal gasoline tax to pay for construction and maintenance of roads and highways.</a:t>
            </a:r>
          </a:p>
          <a:p>
            <a:pPr marL="625056"/>
            <a:r>
              <a:rPr lang="en-US" sz="2500" dirty="0">
                <a:solidFill>
                  <a:srgbClr val="000000"/>
                </a:solidFill>
              </a:rPr>
              <a:t>Zoning- a planning tool to create quieter and safer communities.  For example, prohibiting the development of a factory or strip mall in a residential area.</a:t>
            </a:r>
          </a:p>
          <a:p>
            <a:pPr marL="625056"/>
            <a:r>
              <a:rPr lang="en-US" sz="2500" dirty="0">
                <a:solidFill>
                  <a:srgbClr val="000000"/>
                </a:solidFill>
              </a:rPr>
              <a:t>Multi-use zoning- allows retail and high-density residential development to coexist in the same area.</a:t>
            </a:r>
          </a:p>
          <a:p>
            <a:pPr marL="625056"/>
            <a:r>
              <a:rPr lang="en-US" sz="2500" dirty="0">
                <a:solidFill>
                  <a:srgbClr val="000000"/>
                </a:solidFill>
              </a:rPr>
              <a:t>Subsidized mortgages- low interest rates offered to people to purchase a home that would otherwise not be able to do so. </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6"/>
          <p:cNvPicPr>
            <a:picLocks noChangeAspect="1" noChangeArrowheads="1"/>
          </p:cNvPicPr>
          <p:nvPr/>
        </p:nvPicPr>
        <p:blipFill>
          <a:blip r:embed="rId2"/>
          <a:srcRect/>
          <a:stretch>
            <a:fillRect/>
          </a:stretch>
        </p:blipFill>
        <p:spPr bwMode="auto">
          <a:xfrm>
            <a:off x="446485" y="562570"/>
            <a:ext cx="8277820" cy="6295430"/>
          </a:xfrm>
          <a:prstGeom prst="rect">
            <a:avLst/>
          </a:prstGeom>
          <a:noFill/>
          <a:ln w="9525">
            <a:noFill/>
            <a:miter lim="800000"/>
            <a:headEnd/>
            <a:tailEnd/>
          </a:ln>
        </p:spPr>
      </p:pic>
      <p:sp>
        <p:nvSpPr>
          <p:cNvPr id="57347" name="TextBox 1"/>
          <p:cNvSpPr txBox="1">
            <a:spLocks noChangeArrowheads="1"/>
          </p:cNvSpPr>
          <p:nvPr/>
        </p:nvSpPr>
        <p:spPr bwMode="auto">
          <a:xfrm>
            <a:off x="0" y="220651"/>
            <a:ext cx="9233297" cy="341919"/>
          </a:xfrm>
          <a:prstGeom prst="rect">
            <a:avLst/>
          </a:prstGeom>
          <a:noFill/>
          <a:ln w="9525">
            <a:noFill/>
            <a:miter lim="800000"/>
            <a:headEnd/>
            <a:tailEnd/>
          </a:ln>
        </p:spPr>
        <p:txBody>
          <a:bodyPr lIns="64291" tIns="32146" rIns="64291" bIns="32146">
            <a:prstTxWarp prst="textNoShape">
              <a:avLst/>
            </a:prstTxWarp>
            <a:spAutoFit/>
          </a:bodyPr>
          <a:lstStyle/>
          <a:p>
            <a:r>
              <a:rPr lang="en-US" dirty="0">
                <a:solidFill>
                  <a:schemeClr val="bg1"/>
                </a:solidFill>
              </a:rPr>
              <a:t>The French Quarter of New Orleans</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Emerald Jewel Wasp Video</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TED Talk </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a:xfrm>
            <a:off x="500063" y="178594"/>
            <a:ext cx="9144000" cy="785813"/>
          </a:xfrm>
        </p:spPr>
        <p:txBody>
          <a:bodyPr/>
          <a:lstStyle/>
          <a:p>
            <a:pPr eaLnBrk="1" hangingPunct="1"/>
            <a:r>
              <a:rPr lang="en-US" sz="3400" b="1" dirty="0">
                <a:solidFill>
                  <a:srgbClr val="000000"/>
                </a:solidFill>
                <a:latin typeface="+mn-lt"/>
              </a:rPr>
              <a:t>Externalities</a:t>
            </a:r>
          </a:p>
        </p:txBody>
      </p:sp>
      <p:sp>
        <p:nvSpPr>
          <p:cNvPr id="37891" name="Rectangle 2"/>
          <p:cNvSpPr>
            <a:spLocks noGrp="1" noChangeArrowheads="1"/>
          </p:cNvSpPr>
          <p:nvPr>
            <p:ph type="body" idx="1"/>
          </p:nvPr>
        </p:nvSpPr>
        <p:spPr>
          <a:xfrm>
            <a:off x="500063" y="1178719"/>
            <a:ext cx="8143875" cy="4179094"/>
          </a:xfrm>
        </p:spPr>
        <p:txBody>
          <a:bodyPr>
            <a:normAutofit lnSpcReduction="10000"/>
          </a:bodyPr>
          <a:lstStyle/>
          <a:p>
            <a:pPr marL="625056"/>
            <a:r>
              <a:rPr lang="en-US" sz="2400" dirty="0" smtClean="0">
                <a:solidFill>
                  <a:srgbClr val="000000"/>
                </a:solidFill>
              </a:rPr>
              <a:t>A cost </a:t>
            </a:r>
            <a:r>
              <a:rPr lang="en-US" sz="2400" dirty="0">
                <a:solidFill>
                  <a:srgbClr val="000000"/>
                </a:solidFill>
              </a:rPr>
              <a:t>or benefit of a good or service that is not included in the purchase price of the product or </a:t>
            </a:r>
            <a:r>
              <a:rPr lang="en-US" sz="2400" dirty="0" smtClean="0">
                <a:solidFill>
                  <a:srgbClr val="000000"/>
                </a:solidFill>
              </a:rPr>
              <a:t>service</a:t>
            </a:r>
          </a:p>
          <a:p>
            <a:pPr marL="625056"/>
            <a:r>
              <a:rPr lang="en-US" sz="2400" dirty="0" smtClean="0">
                <a:solidFill>
                  <a:srgbClr val="000000"/>
                </a:solidFill>
              </a:rPr>
              <a:t>We </a:t>
            </a:r>
            <a:r>
              <a:rPr lang="en-US" sz="2400" dirty="0">
                <a:solidFill>
                  <a:srgbClr val="000000"/>
                </a:solidFill>
              </a:rPr>
              <a:t>are concerned about negative externalities because of the environmental damage for which no one bears the </a:t>
            </a:r>
            <a:r>
              <a:rPr lang="en-US" sz="2400" dirty="0" smtClean="0">
                <a:solidFill>
                  <a:srgbClr val="000000"/>
                </a:solidFill>
              </a:rPr>
              <a:t>cost</a:t>
            </a:r>
          </a:p>
          <a:p>
            <a:pPr marL="625056"/>
            <a:r>
              <a:rPr lang="en-US" sz="2400" dirty="0" smtClean="0">
                <a:solidFill>
                  <a:srgbClr val="000000"/>
                </a:solidFill>
              </a:rPr>
              <a:t>EX) Factory Polluting surrounding areas </a:t>
            </a:r>
          </a:p>
          <a:p>
            <a:pPr marL="625056"/>
            <a:r>
              <a:rPr lang="en-US" sz="2400" dirty="0" smtClean="0">
                <a:solidFill>
                  <a:srgbClr val="000000"/>
                </a:solidFill>
              </a:rPr>
              <a:t>Solutions:</a:t>
            </a:r>
          </a:p>
          <a:p>
            <a:pPr marL="899376" lvl="1"/>
            <a:r>
              <a:rPr lang="en-US" sz="2400" dirty="0" smtClean="0">
                <a:solidFill>
                  <a:srgbClr val="000000"/>
                </a:solidFill>
              </a:rPr>
              <a:t>Privatization </a:t>
            </a:r>
          </a:p>
          <a:p>
            <a:pPr marL="899376" lvl="1"/>
            <a:r>
              <a:rPr lang="en-US" sz="2400" dirty="0" smtClean="0">
                <a:solidFill>
                  <a:srgbClr val="000000"/>
                </a:solidFill>
              </a:rPr>
              <a:t>Regulation </a:t>
            </a:r>
            <a:endParaRPr lang="en-US" sz="2400" dirty="0">
              <a:solidFill>
                <a:srgbClr val="000000"/>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3074" y="-43433"/>
            <a:ext cx="6233955" cy="1154354"/>
          </a:xfrm>
        </p:spPr>
        <p:txBody>
          <a:bodyPr>
            <a:normAutofit/>
          </a:bodyPr>
          <a:lstStyle/>
          <a:p>
            <a:r>
              <a:rPr lang="en-US" sz="3200" b="1" dirty="0" smtClean="0"/>
              <a:t>(EX) Unicorn Populations </a:t>
            </a:r>
            <a:endParaRPr lang="en-US" sz="3200" b="1" dirty="0"/>
          </a:p>
        </p:txBody>
      </p:sp>
      <p:pic>
        <p:nvPicPr>
          <p:cNvPr id="4" name="Picture 2" descr="figure_06_08"/>
          <p:cNvPicPr>
            <a:picLocks noGrp="1" noChangeAspect="1" noChangeArrowheads="1"/>
          </p:cNvPicPr>
          <p:nvPr>
            <p:ph idx="1"/>
          </p:nvPr>
        </p:nvPicPr>
        <p:blipFill>
          <a:blip r:embed="rId2"/>
          <a:srcRect/>
          <a:stretch>
            <a:fillRect/>
          </a:stretch>
        </p:blipFill>
        <p:spPr>
          <a:xfrm>
            <a:off x="365900" y="861251"/>
            <a:ext cx="5419828" cy="3472077"/>
          </a:xfrm>
          <a:noFill/>
        </p:spPr>
      </p:pic>
      <p:sp>
        <p:nvSpPr>
          <p:cNvPr id="5" name="TextBox 4"/>
          <p:cNvSpPr txBox="1"/>
          <p:nvPr/>
        </p:nvSpPr>
        <p:spPr>
          <a:xfrm>
            <a:off x="6230783" y="227967"/>
            <a:ext cx="2913217" cy="5509199"/>
          </a:xfrm>
          <a:prstGeom prst="rect">
            <a:avLst/>
          </a:prstGeom>
          <a:noFill/>
        </p:spPr>
        <p:txBody>
          <a:bodyPr wrap="square" rtlCol="0">
            <a:spAutoFit/>
          </a:bodyPr>
          <a:lstStyle/>
          <a:p>
            <a:pPr marL="342900" indent="-342900">
              <a:buAutoNum type="arabicParenBoth"/>
            </a:pPr>
            <a:r>
              <a:rPr lang="en-US" sz="2200" dirty="0" smtClean="0"/>
              <a:t>Unicorn population not checked= Population grows so much, not enough food to support it= population crashes</a:t>
            </a:r>
          </a:p>
          <a:p>
            <a:pPr marL="342900" indent="-342900">
              <a:buAutoNum type="arabicParenBoth"/>
            </a:pPr>
            <a:r>
              <a:rPr lang="en-US" sz="2200" dirty="0" smtClean="0"/>
              <a:t>Hunting is unregulated= unicorn population depleted to point of endangerment </a:t>
            </a:r>
            <a:endParaRPr lang="en-US" sz="2200" dirty="0"/>
          </a:p>
        </p:txBody>
      </p:sp>
      <p:sp>
        <p:nvSpPr>
          <p:cNvPr id="6" name="TextBox 5"/>
          <p:cNvSpPr txBox="1"/>
          <p:nvPr/>
        </p:nvSpPr>
        <p:spPr>
          <a:xfrm>
            <a:off x="203074" y="4382415"/>
            <a:ext cx="6027709" cy="1569660"/>
          </a:xfrm>
          <a:prstGeom prst="rect">
            <a:avLst/>
          </a:prstGeom>
          <a:noFill/>
        </p:spPr>
        <p:txBody>
          <a:bodyPr wrap="square" rtlCol="0">
            <a:spAutoFit/>
          </a:bodyPr>
          <a:lstStyle/>
          <a:p>
            <a:r>
              <a:rPr lang="en-US" sz="2400" dirty="0" smtClean="0"/>
              <a:t>Intermediate Amount of Regulation= Leave enough to reproduce at a rate that main the population but not have competition for food</a:t>
            </a:r>
            <a:endParaRPr lang="en-US" sz="2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a:xfrm>
            <a:off x="368300" y="178594"/>
            <a:ext cx="9144000" cy="1107281"/>
          </a:xfrm>
        </p:spPr>
        <p:txBody>
          <a:bodyPr/>
          <a:lstStyle/>
          <a:p>
            <a:pPr eaLnBrk="1" hangingPunct="1"/>
            <a:r>
              <a:rPr lang="en-US" sz="3400" b="1" dirty="0"/>
              <a:t>Maximum Sustainable Yield</a:t>
            </a:r>
          </a:p>
        </p:txBody>
      </p:sp>
      <p:sp>
        <p:nvSpPr>
          <p:cNvPr id="38915" name="Rectangle 2"/>
          <p:cNvSpPr>
            <a:spLocks noGrp="1" noChangeArrowheads="1"/>
          </p:cNvSpPr>
          <p:nvPr>
            <p:ph type="body" idx="1"/>
          </p:nvPr>
        </p:nvSpPr>
        <p:spPr>
          <a:xfrm>
            <a:off x="368300" y="1071562"/>
            <a:ext cx="8251031" cy="2518172"/>
          </a:xfrm>
        </p:spPr>
        <p:txBody>
          <a:bodyPr>
            <a:normAutofit/>
          </a:bodyPr>
          <a:lstStyle/>
          <a:p>
            <a:pPr marL="625056"/>
            <a:r>
              <a:rPr lang="en-US" sz="2400" dirty="0">
                <a:solidFill>
                  <a:srgbClr val="000000"/>
                </a:solidFill>
              </a:rPr>
              <a:t>The maximum amount of a renewable resource that can be harvested without compromising the future availability of that resource.  </a:t>
            </a:r>
          </a:p>
        </p:txBody>
      </p:sp>
      <p:pic>
        <p:nvPicPr>
          <p:cNvPr id="38916" name="Picture 6"/>
          <p:cNvPicPr>
            <a:picLocks noChangeAspect="1" noChangeArrowheads="1"/>
          </p:cNvPicPr>
          <p:nvPr/>
        </p:nvPicPr>
        <p:blipFill>
          <a:blip r:embed="rId3"/>
          <a:srcRect/>
          <a:stretch>
            <a:fillRect/>
          </a:stretch>
        </p:blipFill>
        <p:spPr bwMode="auto">
          <a:xfrm>
            <a:off x="368300" y="2348781"/>
            <a:ext cx="4982766" cy="3912319"/>
          </a:xfrm>
          <a:prstGeom prst="rect">
            <a:avLst/>
          </a:prstGeom>
          <a:noFill/>
          <a:ln w="9525">
            <a:noFill/>
            <a:miter lim="800000"/>
            <a:headEnd/>
            <a:tailEnd/>
          </a:ln>
        </p:spPr>
      </p:pic>
      <p:sp>
        <p:nvSpPr>
          <p:cNvPr id="5" name="TextBox 4"/>
          <p:cNvSpPr txBox="1"/>
          <p:nvPr/>
        </p:nvSpPr>
        <p:spPr>
          <a:xfrm>
            <a:off x="5720597" y="3267524"/>
            <a:ext cx="2898734" cy="1569660"/>
          </a:xfrm>
          <a:prstGeom prst="rect">
            <a:avLst/>
          </a:prstGeom>
          <a:noFill/>
        </p:spPr>
        <p:txBody>
          <a:bodyPr wrap="square" rtlCol="0">
            <a:spAutoFit/>
          </a:bodyPr>
          <a:lstStyle/>
          <a:p>
            <a:pPr>
              <a:buFont typeface="Arial"/>
              <a:buChar char="•"/>
            </a:pPr>
            <a:r>
              <a:rPr lang="en-US" sz="2400" dirty="0" smtClean="0"/>
              <a:t>Sustainable harvesting</a:t>
            </a:r>
          </a:p>
          <a:p>
            <a:pPr>
              <a:buFont typeface="Arial"/>
              <a:buChar char="•"/>
            </a:pPr>
            <a:r>
              <a:rPr lang="en-US" sz="2400" dirty="0" smtClean="0"/>
              <a:t>Hard to calculate but...</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76215" y="396894"/>
            <a:ext cx="8343900" cy="1371600"/>
          </a:xfrm>
        </p:spPr>
        <p:txBody>
          <a:bodyPr>
            <a:normAutofit fontScale="90000"/>
          </a:bodyPr>
          <a:lstStyle/>
          <a:p>
            <a:r>
              <a:rPr lang="en-US" b="1" dirty="0" smtClean="0"/>
              <a:t>Surface Mining Activity pg. 23</a:t>
            </a:r>
            <a:endParaRPr lang="en-US" b="1" dirty="0"/>
          </a:p>
        </p:txBody>
      </p:sp>
      <p:sp>
        <p:nvSpPr>
          <p:cNvPr id="3" name="Content Placeholder 2"/>
          <p:cNvSpPr>
            <a:spLocks noGrp="1"/>
          </p:cNvSpPr>
          <p:nvPr>
            <p:ph idx="1"/>
          </p:nvPr>
        </p:nvSpPr>
        <p:spPr/>
        <p:txBody>
          <a:bodyPr vert="horz">
            <a:normAutofit fontScale="92500" lnSpcReduction="10000"/>
          </a:bodyPr>
          <a:lstStyle/>
          <a:p>
            <a:r>
              <a:rPr lang="en-US" sz="2400" dirty="0" smtClean="0"/>
              <a:t>Groups of 4, go over to the shoe boxes </a:t>
            </a:r>
          </a:p>
          <a:p>
            <a:r>
              <a:rPr lang="en-US" sz="2400" dirty="0" smtClean="0"/>
              <a:t>Each group (company) needs a name; Distribute the jobs accordingly </a:t>
            </a:r>
          </a:p>
          <a:p>
            <a:pPr lvl="1"/>
            <a:r>
              <a:rPr lang="en-US" sz="2400" dirty="0" smtClean="0"/>
              <a:t>Field Geologist/Accountant </a:t>
            </a:r>
          </a:p>
          <a:p>
            <a:pPr lvl="1"/>
            <a:r>
              <a:rPr lang="en-US" sz="2400" dirty="0" smtClean="0"/>
              <a:t>Miner</a:t>
            </a:r>
          </a:p>
          <a:p>
            <a:pPr lvl="1"/>
            <a:r>
              <a:rPr lang="en-US" sz="2400" dirty="0" smtClean="0"/>
              <a:t>Process Engineer</a:t>
            </a:r>
          </a:p>
          <a:p>
            <a:pPr lvl="1"/>
            <a:r>
              <a:rPr lang="en-US" sz="2400" dirty="0" smtClean="0"/>
              <a:t>Environmental Engineer </a:t>
            </a:r>
          </a:p>
          <a:p>
            <a:pPr lvl="1"/>
            <a:endParaRPr lang="en-US" sz="2400" dirty="0" smtClean="0"/>
          </a:p>
          <a:p>
            <a:pPr lvl="1"/>
            <a:r>
              <a:rPr lang="en-US" sz="2400" dirty="0" smtClean="0"/>
              <a:t>Complete activity and then answer Questions and Analysis for homework, answer on pg. 23 or separate page if no room </a:t>
            </a:r>
          </a:p>
          <a:p>
            <a:endParaRPr lang="en-US" b="1"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a:xfrm>
            <a:off x="419099" y="279400"/>
            <a:ext cx="8547099" cy="1371600"/>
          </a:xfrm>
        </p:spPr>
        <p:txBody>
          <a:bodyPr>
            <a:noAutofit/>
          </a:bodyPr>
          <a:lstStyle/>
          <a:p>
            <a:r>
              <a:rPr lang="en-US" sz="2400" b="1" dirty="0" smtClean="0">
                <a:solidFill>
                  <a:srgbClr val="000000"/>
                </a:solidFill>
              </a:rPr>
              <a:t>10/28 CH 10 Land Management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Obj. TSW identify and explain how land is classified, how land is used, and what the impacts of our use are. </a:t>
            </a:r>
            <a:br>
              <a:rPr lang="en-US" sz="2400" dirty="0" smtClean="0">
                <a:solidFill>
                  <a:srgbClr val="000000"/>
                </a:solidFill>
              </a:rPr>
            </a:br>
            <a:r>
              <a:rPr lang="en-US" sz="2400" dirty="0" smtClean="0">
                <a:solidFill>
                  <a:srgbClr val="000000"/>
                </a:solidFill>
              </a:rPr>
              <a:t>P. 20 NB</a:t>
            </a:r>
            <a:endParaRPr lang="en-US" sz="2400" dirty="0"/>
          </a:p>
        </p:txBody>
      </p:sp>
      <p:sp>
        <p:nvSpPr>
          <p:cNvPr id="60419" name="Content Placeholder 2"/>
          <p:cNvSpPr>
            <a:spLocks noGrp="1"/>
          </p:cNvSpPr>
          <p:nvPr>
            <p:ph idx="1"/>
          </p:nvPr>
        </p:nvSpPr>
        <p:spPr>
          <a:xfrm>
            <a:off x="158580" y="1432934"/>
            <a:ext cx="4693615" cy="4939280"/>
          </a:xfrm>
        </p:spPr>
        <p:txBody>
          <a:bodyPr anchor="t">
            <a:normAutofit/>
          </a:bodyPr>
          <a:lstStyle/>
          <a:p>
            <a:pPr marL="342900" indent="-342900">
              <a:buFont typeface="Gill Sans" pitchFamily="-107" charset="0"/>
              <a:buAutoNum type="arabicPeriod"/>
            </a:pPr>
            <a:endParaRPr lang="en-US" sz="2400" dirty="0" smtClean="0">
              <a:solidFill>
                <a:schemeClr val="bg1"/>
              </a:solidFill>
            </a:endParaRPr>
          </a:p>
          <a:p>
            <a:pPr marL="342900" indent="-342900">
              <a:buFont typeface="Gill Sans" pitchFamily="-107" charset="0"/>
              <a:buAutoNum type="arabicPeriod"/>
            </a:pPr>
            <a:r>
              <a:rPr lang="en-US" sz="2400" dirty="0" smtClean="0">
                <a:solidFill>
                  <a:srgbClr val="000000"/>
                </a:solidFill>
              </a:rPr>
              <a:t>Explain how our use of land affects the environment.</a:t>
            </a:r>
          </a:p>
          <a:p>
            <a:pPr marL="342900" indent="-342900">
              <a:buFont typeface="Gill Sans" pitchFamily="-107" charset="0"/>
              <a:buAutoNum type="arabicPeriod"/>
            </a:pPr>
            <a:r>
              <a:rPr lang="en-US" sz="2400" dirty="0" smtClean="0">
                <a:solidFill>
                  <a:srgbClr val="000000"/>
                </a:solidFill>
              </a:rPr>
              <a:t>What are the main uses of public lands in the US?</a:t>
            </a:r>
          </a:p>
          <a:p>
            <a:pPr marL="342900" indent="-342900">
              <a:buFont typeface="Gill Sans" pitchFamily="-107" charset="0"/>
              <a:buAutoNum type="arabicPeriod"/>
            </a:pPr>
            <a:r>
              <a:rPr lang="en-US" sz="2400" dirty="0" smtClean="0">
                <a:solidFill>
                  <a:srgbClr val="000000"/>
                </a:solidFill>
              </a:rPr>
              <a:t>What is resource conservation ethic and how does it relate to multiple use lands?</a:t>
            </a:r>
          </a:p>
          <a:p>
            <a:pPr marL="342900" indent="-342900">
              <a:buFont typeface="Gill Sans" pitchFamily="-107" charset="0"/>
              <a:buAutoNum type="arabicPeriod"/>
            </a:pPr>
            <a:endParaRPr lang="en-US" sz="2400" dirty="0" smtClean="0">
              <a:solidFill>
                <a:schemeClr val="bg1"/>
              </a:solidFill>
            </a:endParaRPr>
          </a:p>
        </p:txBody>
      </p:sp>
      <p:pic>
        <p:nvPicPr>
          <p:cNvPr id="4" name="Picture 6"/>
          <p:cNvPicPr>
            <a:picLocks noChangeAspect="1" noChangeArrowheads="1"/>
          </p:cNvPicPr>
          <p:nvPr/>
        </p:nvPicPr>
        <p:blipFill>
          <a:blip r:embed="rId2"/>
          <a:srcRect/>
          <a:stretch>
            <a:fillRect/>
          </a:stretch>
        </p:blipFill>
        <p:spPr bwMode="auto">
          <a:xfrm>
            <a:off x="4852194" y="2236245"/>
            <a:ext cx="4114005" cy="3384222"/>
          </a:xfrm>
          <a:prstGeom prst="rect">
            <a:avLst/>
          </a:prstGeom>
          <a:noFill/>
          <a:ln w="9525">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beige">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a="http://schemas.openxmlformats.org/drawingml/2006/main"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a="http://schemas.openxmlformats.org/drawingml/2006/main"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bluebeige.thmx</Template>
  <TotalTime>782</TotalTime>
  <Words>1960</Words>
  <Application>Microsoft Macintosh PowerPoint</Application>
  <PresentationFormat>On-screen Show (4:3)</PresentationFormat>
  <Paragraphs>201</Paragraphs>
  <Slides>44</Slides>
  <Notes>4</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bluebeige</vt:lpstr>
      <vt:lpstr>CH 10: Land Resources</vt:lpstr>
      <vt:lpstr>10/27 Human Land Use CH 10 Obj. TSW identify and explain the Tragedy of the Commons, externalities and maximum sustainable yield pg. 18 </vt:lpstr>
      <vt:lpstr>The Tragedy of the Commons</vt:lpstr>
      <vt:lpstr>Slide 4</vt:lpstr>
      <vt:lpstr>Externalities</vt:lpstr>
      <vt:lpstr>(EX) Unicorn Populations </vt:lpstr>
      <vt:lpstr>Maximum Sustainable Yield</vt:lpstr>
      <vt:lpstr>Surface Mining Activity pg. 23</vt:lpstr>
      <vt:lpstr>10/28 CH 10 Land Management  Obj. TSW identify and explain how land is classified, how land is used, and what the impacts of our use are.  P. 20 NB</vt:lpstr>
      <vt:lpstr>Tragedy of the Commons Clarification</vt:lpstr>
      <vt:lpstr>Negative consequences of land use</vt:lpstr>
      <vt:lpstr>Slide 12</vt:lpstr>
      <vt:lpstr>Public Lands</vt:lpstr>
      <vt:lpstr>Public Lands</vt:lpstr>
      <vt:lpstr>Slide 15</vt:lpstr>
      <vt:lpstr>Public Land Classification</vt:lpstr>
      <vt:lpstr>Agencies </vt:lpstr>
      <vt:lpstr>    10/29 Human Land Use CH 10 Obj. TSW identify and explain how rangelands and forests are managed and which agency manages them P. 22 NB   </vt:lpstr>
      <vt:lpstr>Rangelands (BLM)</vt:lpstr>
      <vt:lpstr>Forests (USFS, BLM)</vt:lpstr>
      <vt:lpstr>Timber Harvest Practices</vt:lpstr>
      <vt:lpstr>Clear Cut Forest </vt:lpstr>
      <vt:lpstr>Fire Management</vt:lpstr>
      <vt:lpstr>After Quiz Pick up...</vt:lpstr>
      <vt:lpstr>How Many Planets? (25 points total)</vt:lpstr>
      <vt:lpstr>Question 10e (Instead of pie chart, will look like this):</vt:lpstr>
      <vt:lpstr>Ticket out </vt:lpstr>
      <vt:lpstr>In the News...</vt:lpstr>
      <vt:lpstr>Slide 29</vt:lpstr>
      <vt:lpstr>10/30 Residential Land Use is Expanding CH 10 Obj. TSW explain and distinguish between urban, rural, and suburban areas and relate the causes and effect of urban sprawl to smart growth practices in new development. P. 24NB</vt:lpstr>
      <vt:lpstr>Federal Regulations</vt:lpstr>
      <vt:lpstr>Residential Land</vt:lpstr>
      <vt:lpstr>Slide 33</vt:lpstr>
      <vt:lpstr>Urban Sprawl</vt:lpstr>
      <vt:lpstr>Smart Growth</vt:lpstr>
      <vt:lpstr>Slide 36</vt:lpstr>
      <vt:lpstr>10/31 Sustainability CH 10 Obj. TSW explain and give examples of how individuals, communities, &amp; cities can work toward being sustainable. P. 26 NB</vt:lpstr>
      <vt:lpstr>Slide 38</vt:lpstr>
      <vt:lpstr>Eminent Domain</vt:lpstr>
      <vt:lpstr>Slide 40</vt:lpstr>
      <vt:lpstr>Government Policies</vt:lpstr>
      <vt:lpstr>Slide 42</vt:lpstr>
      <vt:lpstr>Emerald Jewel Wasp Video</vt:lpstr>
      <vt:lpstr>TED Talk </vt:lpstr>
    </vt:vector>
  </TitlesOfParts>
  <Company>University of California Davis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10: Land Resources</dc:title>
  <dc:creator>Kaitlin Benner</dc:creator>
  <cp:lastModifiedBy>Kaitlin Benner</cp:lastModifiedBy>
  <cp:revision>28</cp:revision>
  <cp:lastPrinted>2014-10-28T15:31:39Z</cp:lastPrinted>
  <dcterms:created xsi:type="dcterms:W3CDTF">2014-10-28T19:41:06Z</dcterms:created>
  <dcterms:modified xsi:type="dcterms:W3CDTF">2014-10-28T19:43:23Z</dcterms:modified>
</cp:coreProperties>
</file>