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58FADF5-8404-8549-814E-08105A9E762E}">
          <p14:sldIdLst>
            <p14:sldId id="281"/>
            <p14:sldId id="256"/>
            <p14:sldId id="257"/>
            <p14:sldId id="258"/>
            <p14:sldId id="259"/>
            <p14:sldId id="260"/>
            <p14:sldId id="262"/>
            <p14:sldId id="263"/>
            <p14:sldId id="280"/>
            <p14:sldId id="264"/>
            <p14:sldId id="265"/>
          </p14:sldIdLst>
        </p14:section>
        <p14:section name="Untitled Section" id="{5498A8CF-9294-C743-8E88-0DCCEBD2AA03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5" autoAdjust="0"/>
  </p:normalViewPr>
  <p:slideViewPr>
    <p:cSldViewPr snapToGrid="0" snapToObjects="1"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80A8-DCC2-9844-B018-2D81E6118597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E16-AD41-6D4C-BB0D-0EB93DAA3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4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16-AD41-6D4C-BB0D-0EB93DAA32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488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Mb0GOITRU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Warm-Up </a:t>
            </a:r>
            <a:r>
              <a:rPr lang="en-US" smtClean="0"/>
              <a:t>2/20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PARASITISM ?</a:t>
            </a:r>
          </a:p>
          <a:p>
            <a:r>
              <a:rPr lang="en-US" dirty="0" smtClean="0"/>
              <a:t>1. Possible definition </a:t>
            </a:r>
          </a:p>
          <a:p>
            <a:r>
              <a:rPr lang="en-US" dirty="0" smtClean="0"/>
              <a:t>2. An example or two (think of the characteristics a parasitic relationship should have) </a:t>
            </a:r>
          </a:p>
          <a:p>
            <a:r>
              <a:rPr lang="nl-NL" dirty="0">
                <a:hlinkClick r:id="rId2"/>
              </a:rPr>
              <a:t>http://www.youtube.com/watch?v=</a:t>
            </a:r>
            <a:r>
              <a:rPr lang="nl-NL" dirty="0" smtClean="0">
                <a:hlinkClick r:id="rId2"/>
              </a:rPr>
              <a:t>4Mb0GOITRUU</a:t>
            </a:r>
            <a:r>
              <a:rPr lang="nl-NL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26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Predation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one species </a:t>
            </a:r>
            <a:r>
              <a:rPr lang="en-US" u="sng" dirty="0" smtClean="0"/>
              <a:t>as a resource</a:t>
            </a:r>
            <a:r>
              <a:rPr lang="en-US" dirty="0" smtClean="0"/>
              <a:t> for another. </a:t>
            </a:r>
          </a:p>
          <a:p>
            <a:r>
              <a:rPr lang="en-US" dirty="0" smtClean="0"/>
              <a:t>True Predators: typical idea of a predator. Kill their prey and consume it. </a:t>
            </a:r>
          </a:p>
          <a:p>
            <a:r>
              <a:rPr lang="en-US" dirty="0" smtClean="0"/>
              <a:t>Herbivores: consume plants as their prey. </a:t>
            </a:r>
          </a:p>
          <a:p>
            <a:r>
              <a:rPr lang="en-US" dirty="0" smtClean="0"/>
              <a:t>Parasites: organisms that live on or in another organism at the cost of their host.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0890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 Drives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Predators and prey are constantly adapting in an attempt to evade the other. </a:t>
            </a:r>
          </a:p>
          <a:p>
            <a:r>
              <a:rPr lang="en-US" dirty="0" smtClean="0"/>
              <a:t>What might be some predator adaptations?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Camouflage  </a:t>
            </a:r>
          </a:p>
          <a:p>
            <a:r>
              <a:rPr lang="en-US" dirty="0" smtClean="0"/>
              <a:t>What about some prey adaptations? </a:t>
            </a:r>
          </a:p>
          <a:p>
            <a:pPr lvl="1"/>
            <a:r>
              <a:rPr lang="en-US" dirty="0" smtClean="0"/>
              <a:t>Toxins</a:t>
            </a:r>
          </a:p>
          <a:p>
            <a:pPr lvl="1"/>
            <a:r>
              <a:rPr lang="en-US" dirty="0" smtClean="0"/>
              <a:t>Camouflage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398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Anti-predator adaptations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772958" cy="418203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Batesian</a:t>
            </a:r>
            <a:r>
              <a:rPr lang="en-US" dirty="0" smtClean="0"/>
              <a:t> Mimicry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Palatable/harmless species mimics a harmful one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2267" y="2070846"/>
            <a:ext cx="3364970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Mullerian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Mimicry 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Two or more protected species evolve to look alike. </a:t>
            </a:r>
          </a:p>
          <a:p>
            <a:endParaRPr lang="en-US" dirty="0"/>
          </a:p>
        </p:txBody>
      </p:sp>
      <p:pic>
        <p:nvPicPr>
          <p:cNvPr id="6" name="Picture 5" descr="batesi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" y="2688030"/>
            <a:ext cx="3869267" cy="1896670"/>
          </a:xfrm>
          <a:prstGeom prst="rect">
            <a:avLst/>
          </a:prstGeom>
        </p:spPr>
      </p:pic>
      <p:pic>
        <p:nvPicPr>
          <p:cNvPr id="7" name="Picture 6" descr="mulleri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7" y="2688030"/>
            <a:ext cx="3555470" cy="1896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43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Mutualism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interaction benefitting </a:t>
            </a:r>
            <a:r>
              <a:rPr lang="en-US" u="sng" dirty="0" smtClean="0"/>
              <a:t>both </a:t>
            </a:r>
            <a:r>
              <a:rPr lang="en-US" dirty="0" smtClean="0"/>
              <a:t> species by increasing their chances of survival or reproduction</a:t>
            </a:r>
          </a:p>
          <a:p>
            <a:r>
              <a:rPr lang="en-US" dirty="0" smtClean="0"/>
              <a:t>Plants and pollinators</a:t>
            </a:r>
            <a:endParaRPr lang="en-US" dirty="0"/>
          </a:p>
        </p:txBody>
      </p:sp>
      <p:pic>
        <p:nvPicPr>
          <p:cNvPr id="4" name="Picture 3" descr="converg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632200"/>
            <a:ext cx="3632200" cy="2235200"/>
          </a:xfrm>
          <a:prstGeom prst="rect">
            <a:avLst/>
          </a:prstGeom>
        </p:spPr>
      </p:pic>
      <p:pic>
        <p:nvPicPr>
          <p:cNvPr id="5" name="Picture 4" descr="mutualis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3052233"/>
            <a:ext cx="3848100" cy="210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74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789892" cy="418203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can we apply the idea of convergent evolution to parasitic, mutualistic, and predator/prey relationships?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4" name="Picture 3" descr="yucca_mo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7" y="1867643"/>
            <a:ext cx="4068233" cy="4385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3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Commensalism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relationship where one species benefits but the other is neither </a:t>
            </a:r>
            <a:r>
              <a:rPr lang="en-US" u="sng" dirty="0" smtClean="0"/>
              <a:t>harmed nor helped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commensali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7" y="3107266"/>
            <a:ext cx="5359400" cy="3572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77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ing hole.jpg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916760"/>
            <a:ext cx="8602133" cy="4704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a Community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182035"/>
          </a:xfrm>
        </p:spPr>
        <p:txBody>
          <a:bodyPr/>
          <a:lstStyle/>
          <a:p>
            <a:r>
              <a:rPr lang="en-US" dirty="0" smtClean="0"/>
              <a:t>To examine community structure we can look at:</a:t>
            </a:r>
          </a:p>
          <a:p>
            <a:pPr lvl="1"/>
            <a:r>
              <a:rPr lang="en-US" dirty="0" smtClean="0"/>
              <a:t>Species diversity </a:t>
            </a:r>
          </a:p>
          <a:p>
            <a:pPr lvl="1"/>
            <a:r>
              <a:rPr lang="en-US" dirty="0" smtClean="0"/>
              <a:t>Examine dominance of species</a:t>
            </a:r>
          </a:p>
          <a:p>
            <a:pPr lvl="1"/>
            <a:r>
              <a:rPr lang="en-US" dirty="0" smtClean="0"/>
              <a:t>Keystone species </a:t>
            </a:r>
          </a:p>
          <a:p>
            <a:pPr lvl="1"/>
            <a:r>
              <a:rPr lang="en-US" dirty="0" smtClean="0"/>
              <a:t>Food chains 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711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species that plays a </a:t>
            </a:r>
            <a:r>
              <a:rPr lang="en-US" u="sng" dirty="0" smtClean="0"/>
              <a:t>role</a:t>
            </a:r>
            <a:r>
              <a:rPr lang="en-US" dirty="0" smtClean="0"/>
              <a:t> in its community that is far more </a:t>
            </a:r>
            <a:r>
              <a:rPr lang="en-US" u="sng" dirty="0" smtClean="0"/>
              <a:t>important</a:t>
            </a:r>
            <a:r>
              <a:rPr lang="en-US" dirty="0" smtClean="0"/>
              <a:t> than its relative abundance might suggest. </a:t>
            </a:r>
          </a:p>
          <a:p>
            <a:r>
              <a:rPr lang="en-US" dirty="0" smtClean="0"/>
              <a:t>Presence of them greatly increases community diversity </a:t>
            </a:r>
          </a:p>
          <a:p>
            <a:r>
              <a:rPr lang="en-US" dirty="0" smtClean="0"/>
              <a:t>Also includes species that provide food for a community when scarce </a:t>
            </a:r>
          </a:p>
          <a:p>
            <a:r>
              <a:rPr lang="en-US" dirty="0" smtClean="0"/>
              <a:t>Ecosystem engineers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998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r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7634" cy="2032000"/>
          </a:xfrm>
          <a:prstGeom prst="rect">
            <a:avLst/>
          </a:prstGeom>
        </p:spPr>
      </p:pic>
      <p:pic>
        <p:nvPicPr>
          <p:cNvPr id="8" name="Picture 7" descr="st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4" y="0"/>
            <a:ext cx="2980267" cy="1981200"/>
          </a:xfrm>
          <a:prstGeom prst="rect">
            <a:avLst/>
          </a:prstGeom>
        </p:spPr>
      </p:pic>
      <p:pic>
        <p:nvPicPr>
          <p:cNvPr id="9" name="Picture 8" descr="starfis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1" y="0"/>
            <a:ext cx="3086099" cy="1981200"/>
          </a:xfrm>
          <a:prstGeom prst="rect">
            <a:avLst/>
          </a:prstGeom>
        </p:spPr>
      </p:pic>
      <p:pic>
        <p:nvPicPr>
          <p:cNvPr id="12" name="Picture 11" descr="starfish2graph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7" y="2264833"/>
            <a:ext cx="7601170" cy="4322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9722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3_17OtterKeystonPredat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219200"/>
            <a:ext cx="55245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333" y="3046059"/>
            <a:ext cx="3200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impact does the </a:t>
            </a:r>
          </a:p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Orca Whale have on this food chain?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67" y="643466"/>
            <a:ext cx="817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sea otter is a keystone predator in the Northern Pacific 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219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Ecology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226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ver_dam_in_WY.jpg"/>
          <p:cNvPicPr>
            <a:picLocks noChangeAspect="1"/>
          </p:cNvPicPr>
          <p:nvPr/>
        </p:nvPicPr>
        <p:blipFill>
          <a:blip r:embed="rId2" cstate="print">
            <a:alphaModFix amt="6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9144000" cy="523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Engineer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species that </a:t>
            </a:r>
            <a:r>
              <a:rPr lang="en-US" u="sng" dirty="0" smtClean="0"/>
              <a:t>creates or maintains</a:t>
            </a:r>
            <a:r>
              <a:rPr lang="en-US" dirty="0" smtClean="0"/>
              <a:t> a habitat for other species. </a:t>
            </a:r>
            <a:endParaRPr lang="en-US" dirty="0"/>
          </a:p>
          <a:p>
            <a:pPr lvl="1"/>
            <a:r>
              <a:rPr lang="en-US" dirty="0" smtClean="0"/>
              <a:t>Beavers	</a:t>
            </a:r>
          </a:p>
          <a:p>
            <a:pPr lvl="3"/>
            <a:r>
              <a:rPr lang="en-US" dirty="0" smtClean="0"/>
              <a:t>Dams create large ponds</a:t>
            </a:r>
          </a:p>
          <a:p>
            <a:pPr lvl="3"/>
            <a:r>
              <a:rPr lang="en-US" dirty="0" smtClean="0"/>
              <a:t>Essentially create a new habitat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0495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cological success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92" y="2912535"/>
            <a:ext cx="3928808" cy="36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5825"/>
            <a:ext cx="5280025" cy="4494309"/>
          </a:xfrm>
        </p:spPr>
        <p:txBody>
          <a:bodyPr>
            <a:normAutofit/>
          </a:bodyPr>
          <a:lstStyle/>
          <a:p>
            <a:r>
              <a:rPr lang="en-US" dirty="0" smtClean="0"/>
              <a:t>Communities naturally change over time, even without human impact. </a:t>
            </a:r>
          </a:p>
          <a:p>
            <a:r>
              <a:rPr lang="en-US" dirty="0" smtClean="0"/>
              <a:t>Ecological Succession- the </a:t>
            </a:r>
            <a:r>
              <a:rPr lang="en-US" u="sng" dirty="0" smtClean="0"/>
              <a:t>predictable replacement </a:t>
            </a:r>
            <a:r>
              <a:rPr lang="en-US" dirty="0" smtClean="0"/>
              <a:t>of one group of species by another group of species over time. </a:t>
            </a:r>
          </a:p>
          <a:p>
            <a:pPr lvl="1"/>
            <a:r>
              <a:rPr lang="en-US" dirty="0" smtClean="0"/>
              <a:t>Primary Succession</a:t>
            </a:r>
          </a:p>
          <a:p>
            <a:pPr lvl="1"/>
            <a:r>
              <a:rPr lang="en-US" dirty="0" smtClean="0"/>
              <a:t>Secondary Succession </a:t>
            </a:r>
          </a:p>
          <a:p>
            <a:pPr lvl="1"/>
            <a:r>
              <a:rPr lang="en-US" dirty="0" smtClean="0"/>
              <a:t>Most commonly after a natural</a:t>
            </a:r>
            <a:r>
              <a:rPr lang="en-US" dirty="0"/>
              <a:t> </a:t>
            </a:r>
            <a:r>
              <a:rPr lang="en-US" dirty="0" smtClean="0"/>
              <a:t>disturbance</a:t>
            </a:r>
          </a:p>
        </p:txBody>
      </p:sp>
    </p:spTree>
    <p:extLst>
      <p:ext uri="{BB962C8B-B14F-4D97-AF65-F5344CB8AC3E}">
        <p14:creationId xmlns="" xmlns:p14="http://schemas.microsoft.com/office/powerpoint/2010/main" val="252959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42" y="2070847"/>
            <a:ext cx="4247092" cy="1840754"/>
          </a:xfrm>
        </p:spPr>
        <p:txBody>
          <a:bodyPr/>
          <a:lstStyle/>
          <a:p>
            <a:r>
              <a:rPr lang="en-US" dirty="0" smtClean="0"/>
              <a:t>Key requirements</a:t>
            </a:r>
          </a:p>
          <a:p>
            <a:pPr lvl="1"/>
            <a:r>
              <a:rPr lang="en-US" dirty="0" smtClean="0"/>
              <a:t>On surfaces </a:t>
            </a:r>
            <a:r>
              <a:rPr lang="en-US" u="sng" dirty="0" smtClean="0"/>
              <a:t>devoid of soil</a:t>
            </a:r>
            <a:endParaRPr lang="en-US" dirty="0" smtClean="0"/>
          </a:p>
          <a:p>
            <a:pPr lvl="1"/>
            <a:r>
              <a:rPr lang="en-US" dirty="0" smtClean="0"/>
              <a:t>Base is usually rock </a:t>
            </a:r>
          </a:p>
          <a:p>
            <a:pPr lvl="1"/>
            <a:r>
              <a:rPr lang="en-US" dirty="0" smtClean="0"/>
              <a:t>Virtually lifeless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3200" y="2070847"/>
            <a:ext cx="3623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Natural progression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Bacteria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Lichens and mosses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Soil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Grasses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Shrubs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Trees </a:t>
            </a:r>
          </a:p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kind of trees might establish first?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prima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995"/>
            <a:ext cx="4487334" cy="2943005"/>
          </a:xfrm>
          <a:prstGeom prst="rect">
            <a:avLst/>
          </a:prstGeom>
        </p:spPr>
      </p:pic>
      <p:pic>
        <p:nvPicPr>
          <p:cNvPr id="6" name="Picture 5" descr="primary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5054600"/>
            <a:ext cx="4445000" cy="180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027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ondary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7" y="4097867"/>
            <a:ext cx="6062133" cy="2731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75" y="1732180"/>
            <a:ext cx="3518958" cy="4182035"/>
          </a:xfrm>
        </p:spPr>
        <p:txBody>
          <a:bodyPr/>
          <a:lstStyle/>
          <a:p>
            <a:r>
              <a:rPr lang="en-US" dirty="0" smtClean="0"/>
              <a:t>Key requirements</a:t>
            </a:r>
          </a:p>
          <a:p>
            <a:pPr lvl="1"/>
            <a:r>
              <a:rPr lang="en-US" dirty="0" smtClean="0"/>
              <a:t>Disturbed areas that still have their soil</a:t>
            </a:r>
          </a:p>
          <a:p>
            <a:pPr lvl="1"/>
            <a:r>
              <a:rPr lang="en-US" dirty="0" smtClean="0"/>
              <a:t>Often occurs after fire or hurricane</a:t>
            </a:r>
          </a:p>
          <a:p>
            <a:pPr lvl="1"/>
            <a:r>
              <a:rPr lang="en-US" dirty="0" smtClean="0"/>
              <a:t>Little vegetation but intact soil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7066" y="1732180"/>
            <a:ext cx="3211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Natural Progression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Annual Plants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Grasses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Shrubs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Trees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246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Successional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species- species that can colonize new areas rapidly and grow well in full sunlight </a:t>
            </a:r>
          </a:p>
          <a:p>
            <a:pPr lvl="1"/>
            <a:r>
              <a:rPr lang="en-US" dirty="0" smtClean="0"/>
              <a:t>What qualities might a pioneer species have? </a:t>
            </a:r>
          </a:p>
          <a:p>
            <a:pPr lvl="2"/>
            <a:r>
              <a:rPr lang="en-US" dirty="0" smtClean="0"/>
              <a:t>R-selected species </a:t>
            </a:r>
          </a:p>
          <a:p>
            <a:pPr lvl="2"/>
            <a:r>
              <a:rPr lang="en-US" dirty="0" smtClean="0"/>
              <a:t>Facilitate other species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866" y="4436533"/>
            <a:ext cx="849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Why do they eventually get outcompeted? What traits might the next generation of species have?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068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Island Biogeography</a:t>
            </a:r>
            <a:endParaRPr lang="en-US" dirty="0"/>
          </a:p>
        </p:txBody>
      </p:sp>
      <p:pic>
        <p:nvPicPr>
          <p:cNvPr id="5" name="Picture 4" descr="island biogeograph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943099"/>
            <a:ext cx="6026888" cy="4559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27059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What’d you learn in school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Community Ecology= the study of </a:t>
            </a:r>
            <a:r>
              <a:rPr lang="en-US" dirty="0" smtClean="0"/>
              <a:t>the 		within                in </a:t>
            </a:r>
            <a:r>
              <a:rPr lang="en-US" dirty="0"/>
              <a:t>a community </a:t>
            </a:r>
          </a:p>
          <a:p>
            <a:r>
              <a:rPr lang="en-US" dirty="0" smtClean="0"/>
              <a:t>What are two examples of why it matters?</a:t>
            </a:r>
          </a:p>
          <a:p>
            <a:r>
              <a:rPr lang="en-US" dirty="0" smtClean="0"/>
              <a:t>What type of relationship is -/+? </a:t>
            </a:r>
          </a:p>
          <a:p>
            <a:r>
              <a:rPr lang="en-US" dirty="0" smtClean="0"/>
              <a:t>Two competing species share the same</a:t>
            </a:r>
          </a:p>
          <a:p>
            <a:r>
              <a:rPr lang="en-US" dirty="0" smtClean="0"/>
              <a:t>What is the difference between true predators, herbivores, and parasites? </a:t>
            </a:r>
          </a:p>
          <a:p>
            <a:r>
              <a:rPr lang="en-US" dirty="0" smtClean="0"/>
              <a:t>What example did we use for commensalism?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65875" y="2524125"/>
            <a:ext cx="1857375" cy="15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30500" y="2857500"/>
            <a:ext cx="1000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65875" y="4567793"/>
            <a:ext cx="968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7943" y="2007542"/>
            <a:ext cx="185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nteractions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0500" y="2379960"/>
            <a:ext cx="115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species 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5875" y="4106128"/>
            <a:ext cx="91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niche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70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Keystone Species= A </a:t>
            </a:r>
            <a:r>
              <a:rPr lang="en-US" dirty="0"/>
              <a:t>species that plays a  </a:t>
            </a:r>
            <a:r>
              <a:rPr lang="en-US" dirty="0" smtClean="0"/>
              <a:t>        in </a:t>
            </a:r>
            <a:r>
              <a:rPr lang="en-US" dirty="0"/>
              <a:t>its community that is far more </a:t>
            </a:r>
            <a:r>
              <a:rPr lang="en-US" dirty="0" smtClean="0"/>
              <a:t>                   than </a:t>
            </a:r>
            <a:r>
              <a:rPr lang="en-US" dirty="0"/>
              <a:t>its </a:t>
            </a:r>
            <a:r>
              <a:rPr lang="en-US" dirty="0" smtClean="0"/>
              <a:t>  		                             might </a:t>
            </a:r>
            <a:r>
              <a:rPr lang="en-US" dirty="0"/>
              <a:t>suggest. </a:t>
            </a:r>
            <a:endParaRPr lang="en-US" dirty="0" smtClean="0"/>
          </a:p>
          <a:p>
            <a:r>
              <a:rPr lang="en-US" dirty="0" smtClean="0"/>
              <a:t>What is the difference between primary and secondary succession? After what kind of disturbance might each occur?</a:t>
            </a:r>
            <a:endParaRPr lang="en-US" dirty="0"/>
          </a:p>
          <a:p>
            <a:r>
              <a:rPr lang="en-US" dirty="0" smtClean="0"/>
              <a:t>Summarize briefly the theory of island biogeography.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715125" y="2444750"/>
            <a:ext cx="6667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53000" y="2841625"/>
            <a:ext cx="1285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54125" y="3254375"/>
            <a:ext cx="254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15125" y="2070846"/>
            <a:ext cx="705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role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1543" y="2458045"/>
            <a:ext cx="163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important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4125" y="2792710"/>
            <a:ext cx="277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relative abundance</a:t>
            </a: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342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6284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groups of two or three go online and research the following relationships.  Identify the interaction between the animals paying particular attention to what each animal receives from the relationship. </a:t>
            </a:r>
          </a:p>
          <a:p>
            <a:r>
              <a:rPr lang="en-US" dirty="0" smtClean="0"/>
              <a:t>1. Cuckoo bee and yellow jacket </a:t>
            </a:r>
          </a:p>
          <a:p>
            <a:r>
              <a:rPr lang="en-US" dirty="0" smtClean="0"/>
              <a:t>2. Acacia tree and ants</a:t>
            </a:r>
          </a:p>
          <a:p>
            <a:r>
              <a:rPr lang="en-US" dirty="0" smtClean="0"/>
              <a:t>3. Cattle egrets and water buffalo</a:t>
            </a:r>
          </a:p>
          <a:p>
            <a:r>
              <a:rPr lang="en-US" dirty="0" smtClean="0"/>
              <a:t>4. Algae and fungus</a:t>
            </a:r>
          </a:p>
          <a:p>
            <a:r>
              <a:rPr lang="en-US" dirty="0" smtClean="0"/>
              <a:t>5. Lynx and snowshoe hare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3601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in Nature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9" y="1794933"/>
            <a:ext cx="4821239" cy="48767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Biosphere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Ecosystem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Community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Population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Individual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12933" y="2302933"/>
            <a:ext cx="16933" cy="52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12933" y="3369733"/>
            <a:ext cx="0" cy="575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12933" y="4385734"/>
            <a:ext cx="0" cy="575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12933" y="5571066"/>
            <a:ext cx="0" cy="575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cological_level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6" y="1794932"/>
            <a:ext cx="6629400" cy="4843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872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Community Ecology?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Community= incorporates the </a:t>
            </a:r>
            <a:r>
              <a:rPr lang="en-US" u="sng" dirty="0" smtClean="0"/>
              <a:t>populations</a:t>
            </a:r>
            <a:r>
              <a:rPr lang="en-US" dirty="0" smtClean="0"/>
              <a:t> of organisms within a given area. </a:t>
            </a:r>
          </a:p>
          <a:p>
            <a:r>
              <a:rPr lang="en-US" dirty="0" smtClean="0"/>
              <a:t>Community Ecology= the </a:t>
            </a:r>
            <a:r>
              <a:rPr lang="en-US" u="sng" dirty="0" smtClean="0"/>
              <a:t>study</a:t>
            </a:r>
            <a:r>
              <a:rPr lang="en-US" dirty="0" smtClean="0"/>
              <a:t> of the </a:t>
            </a:r>
            <a:r>
              <a:rPr lang="en-US" u="sng" dirty="0" smtClean="0"/>
              <a:t>interactions </a:t>
            </a:r>
            <a:r>
              <a:rPr lang="en-US" dirty="0" smtClean="0"/>
              <a:t> within species in a community </a:t>
            </a:r>
          </a:p>
          <a:p>
            <a:r>
              <a:rPr lang="en-US" dirty="0" smtClean="0"/>
              <a:t>Why does this matter? </a:t>
            </a:r>
          </a:p>
          <a:p>
            <a:pPr lvl="2"/>
            <a:r>
              <a:rPr lang="en-US" dirty="0" smtClean="0"/>
              <a:t>Brainstorm?</a:t>
            </a:r>
          </a:p>
          <a:p>
            <a:pPr lvl="3"/>
            <a:r>
              <a:rPr lang="en-US" dirty="0" smtClean="0"/>
              <a:t>Endangered species</a:t>
            </a:r>
          </a:p>
          <a:p>
            <a:pPr lvl="3"/>
            <a:r>
              <a:rPr lang="en-US" dirty="0" smtClean="0"/>
              <a:t>Global warming effects</a:t>
            </a:r>
          </a:p>
          <a:p>
            <a:pPr lvl="3"/>
            <a:r>
              <a:rPr lang="en-US" dirty="0" smtClean="0"/>
              <a:t>Effects of human development…etc.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5045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58" y="174718"/>
            <a:ext cx="7612063" cy="1417638"/>
          </a:xfrm>
        </p:spPr>
        <p:txBody>
          <a:bodyPr/>
          <a:lstStyle/>
          <a:p>
            <a:r>
              <a:rPr lang="en-US" dirty="0" smtClean="0"/>
              <a:t>Types of Species Interactions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5175" y="2070846"/>
            <a:ext cx="2248958" cy="418203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1227666" y="2501900"/>
            <a:ext cx="457200" cy="457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888066" y="2501900"/>
            <a:ext cx="457200" cy="457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6266" y="2429933"/>
            <a:ext cx="6604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us 12"/>
          <p:cNvSpPr/>
          <p:nvPr/>
        </p:nvSpPr>
        <p:spPr>
          <a:xfrm>
            <a:off x="1083733" y="3454400"/>
            <a:ext cx="457200" cy="457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540933" y="3340100"/>
            <a:ext cx="6604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inus 14"/>
          <p:cNvSpPr/>
          <p:nvPr/>
        </p:nvSpPr>
        <p:spPr>
          <a:xfrm>
            <a:off x="1921933" y="3568700"/>
            <a:ext cx="457200" cy="4572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1083733" y="4461933"/>
            <a:ext cx="457200" cy="4572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1921933" y="4461933"/>
            <a:ext cx="457200" cy="4572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456266" y="4292600"/>
            <a:ext cx="701133" cy="821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us 22"/>
          <p:cNvSpPr/>
          <p:nvPr/>
        </p:nvSpPr>
        <p:spPr>
          <a:xfrm>
            <a:off x="1083733" y="5571067"/>
            <a:ext cx="457200" cy="4572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456266" y="5342467"/>
            <a:ext cx="66040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onut 25"/>
          <p:cNvSpPr/>
          <p:nvPr/>
        </p:nvSpPr>
        <p:spPr>
          <a:xfrm>
            <a:off x="1888066" y="5571067"/>
            <a:ext cx="365760" cy="36576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4479" y="2242615"/>
            <a:ext cx="26340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Predation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Mutualism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Commensalism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Competition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6933" y="1719395"/>
            <a:ext cx="3665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Can you match them?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556933" y="2692400"/>
            <a:ext cx="3237546" cy="876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56933" y="2501900"/>
            <a:ext cx="3237546" cy="1223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56933" y="4707467"/>
            <a:ext cx="0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56933" y="4724400"/>
            <a:ext cx="3237546" cy="1049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379133" y="4707467"/>
            <a:ext cx="3415346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5437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Competition -/-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094692" cy="3026087"/>
          </a:xfrm>
        </p:spPr>
        <p:txBody>
          <a:bodyPr/>
          <a:lstStyle/>
          <a:p>
            <a:r>
              <a:rPr lang="en-US" dirty="0" smtClean="0"/>
              <a:t>The struggle of individuals to obtain a </a:t>
            </a:r>
            <a:r>
              <a:rPr lang="en-US" u="sng" dirty="0" smtClean="0"/>
              <a:t>limiting resource</a:t>
            </a:r>
          </a:p>
          <a:p>
            <a:r>
              <a:rPr lang="en-US" dirty="0" smtClean="0"/>
              <a:t>What does this tell you about these two species?</a:t>
            </a:r>
          </a:p>
          <a:p>
            <a:pPr lvl="1"/>
            <a:r>
              <a:rPr lang="en-US" dirty="0" smtClean="0"/>
              <a:t>They must share a similar </a:t>
            </a:r>
            <a:r>
              <a:rPr lang="en-US" u="sng" dirty="0" smtClean="0"/>
              <a:t>niche.</a:t>
            </a:r>
          </a:p>
          <a:p>
            <a:pPr marL="349250" lvl="1" indent="0">
              <a:buNone/>
            </a:pPr>
            <a:endParaRPr lang="en-US" u="sng" dirty="0"/>
          </a:p>
        </p:txBody>
      </p:sp>
      <p:pic>
        <p:nvPicPr>
          <p:cNvPr id="10" name="Picture 9" descr="l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837266"/>
            <a:ext cx="3810000" cy="2133600"/>
          </a:xfrm>
          <a:prstGeom prst="rect">
            <a:avLst/>
          </a:prstGeom>
        </p:spPr>
      </p:pic>
      <p:pic>
        <p:nvPicPr>
          <p:cNvPr id="11" name="Picture 10" descr="tig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4127500"/>
            <a:ext cx="3810000" cy="246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8118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Exclusion Principal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7"/>
            <a:ext cx="7612064" cy="2043954"/>
          </a:xfrm>
        </p:spPr>
        <p:txBody>
          <a:bodyPr/>
          <a:lstStyle/>
          <a:p>
            <a:r>
              <a:rPr lang="en-US" dirty="0" smtClean="0"/>
              <a:t>Two species competing for the </a:t>
            </a:r>
            <a:r>
              <a:rPr lang="en-US" u="sng" dirty="0" smtClean="0"/>
              <a:t>same limiting resource</a:t>
            </a:r>
            <a:r>
              <a:rPr lang="en-US" dirty="0" smtClean="0"/>
              <a:t> cannot exist. </a:t>
            </a:r>
          </a:p>
          <a:p>
            <a:r>
              <a:rPr lang="en-US" dirty="0" smtClean="0"/>
              <a:t>Also described as two species cannot survive if they occupy the </a:t>
            </a:r>
            <a:r>
              <a:rPr lang="en-US" u="sng" dirty="0" smtClean="0"/>
              <a:t>same niche.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niche overla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4114801"/>
            <a:ext cx="4910667" cy="2487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49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Partitioning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4010025" cy="46008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Resource partitioning often results in resource partitioning. </a:t>
            </a:r>
          </a:p>
          <a:p>
            <a:pPr lvl="1"/>
            <a:r>
              <a:rPr lang="en-US" dirty="0" smtClean="0"/>
              <a:t>When two species </a:t>
            </a:r>
            <a:r>
              <a:rPr lang="en-US" u="sng" dirty="0" smtClean="0"/>
              <a:t>divide</a:t>
            </a:r>
            <a:r>
              <a:rPr lang="en-US" dirty="0" smtClean="0"/>
              <a:t> a resource based on differences in the species’ behavior or morphology. </a:t>
            </a:r>
          </a:p>
          <a:p>
            <a:pPr lvl="1"/>
            <a:r>
              <a:rPr lang="en-US" dirty="0" smtClean="0"/>
              <a:t>This is evolutionarily favorable because it lessens the </a:t>
            </a:r>
            <a:r>
              <a:rPr lang="en-US" u="sng" dirty="0" smtClean="0"/>
              <a:t>niche overlap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Spatial, temporal, or morphological </a:t>
            </a:r>
            <a:endParaRPr lang="en-US" dirty="0"/>
          </a:p>
        </p:txBody>
      </p:sp>
      <p:pic>
        <p:nvPicPr>
          <p:cNvPr id="4" name="Picture 3" descr="image0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896533"/>
            <a:ext cx="3373437" cy="4605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88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Displacement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671358" cy="4182035"/>
          </a:xfrm>
        </p:spPr>
        <p:txBody>
          <a:bodyPr/>
          <a:lstStyle/>
          <a:p>
            <a:r>
              <a:rPr lang="en-US" dirty="0" smtClean="0"/>
              <a:t>The tendency for characteristics to be more divergent in </a:t>
            </a:r>
            <a:r>
              <a:rPr lang="en-US" u="sng" dirty="0" smtClean="0"/>
              <a:t>sympatric populations</a:t>
            </a:r>
            <a:r>
              <a:rPr lang="en-US" dirty="0" smtClean="0"/>
              <a:t> of two species than </a:t>
            </a:r>
            <a:r>
              <a:rPr lang="en-US" u="sng" dirty="0" smtClean="0"/>
              <a:t>allopatric populations</a:t>
            </a:r>
            <a:r>
              <a:rPr lang="en-US" dirty="0" smtClean="0"/>
              <a:t> of the same two species. </a:t>
            </a:r>
            <a:endParaRPr lang="en-US" dirty="0"/>
          </a:p>
        </p:txBody>
      </p:sp>
      <p:pic>
        <p:nvPicPr>
          <p:cNvPr id="4" name="Picture 3" descr="character d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070846"/>
            <a:ext cx="3429000" cy="4152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42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4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3667</TotalTime>
  <Words>753</Words>
  <Application>Microsoft Office PowerPoint</Application>
  <PresentationFormat>On-screen Show (4:3)</PresentationFormat>
  <Paragraphs>172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Habitat</vt:lpstr>
      <vt:lpstr>Warm-Up 2/20</vt:lpstr>
      <vt:lpstr>Community Ecology </vt:lpstr>
      <vt:lpstr>Levels in Nature </vt:lpstr>
      <vt:lpstr>What is Community Ecology?</vt:lpstr>
      <vt:lpstr>Types of Species Interactions</vt:lpstr>
      <vt:lpstr>1. Competition -/-</vt:lpstr>
      <vt:lpstr>Competitive Exclusion Principal  </vt:lpstr>
      <vt:lpstr>Resource Partitioning </vt:lpstr>
      <vt:lpstr>Character Displacement </vt:lpstr>
      <vt:lpstr>2. Predation </vt:lpstr>
      <vt:lpstr>Predation Drives Evolution</vt:lpstr>
      <vt:lpstr>Anti-predator adaptations </vt:lpstr>
      <vt:lpstr>3. Mutualism </vt:lpstr>
      <vt:lpstr>Convergent Evolution</vt:lpstr>
      <vt:lpstr>4. Commensalism </vt:lpstr>
      <vt:lpstr>Characterizing a Community </vt:lpstr>
      <vt:lpstr>Keystone Species</vt:lpstr>
      <vt:lpstr>Slide 18</vt:lpstr>
      <vt:lpstr>Slide 19</vt:lpstr>
      <vt:lpstr>Ecosystem Engineer  </vt:lpstr>
      <vt:lpstr>Community Composition</vt:lpstr>
      <vt:lpstr>Primary Succession </vt:lpstr>
      <vt:lpstr>Secondary Succession</vt:lpstr>
      <vt:lpstr>Successional Species</vt:lpstr>
      <vt:lpstr>Theory of Island Biogeography</vt:lpstr>
      <vt:lpstr>What’d you learn in school today?</vt:lpstr>
      <vt:lpstr>Slide 27</vt:lpstr>
      <vt:lpstr> Activity 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Ecology</dc:title>
  <dc:creator>francesca zambrano</dc:creator>
  <cp:lastModifiedBy>WUSD</cp:lastModifiedBy>
  <cp:revision>31</cp:revision>
  <dcterms:created xsi:type="dcterms:W3CDTF">2014-02-11T22:02:23Z</dcterms:created>
  <dcterms:modified xsi:type="dcterms:W3CDTF">2014-02-20T15:56:01Z</dcterms:modified>
</cp:coreProperties>
</file>