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9" r:id="rId4"/>
    <p:sldId id="288" r:id="rId5"/>
    <p:sldId id="287" r:id="rId6"/>
    <p:sldId id="265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4" r:id="rId21"/>
    <p:sldId id="285" r:id="rId22"/>
    <p:sldId id="286" r:id="rId23"/>
    <p:sldId id="257" r:id="rId24"/>
    <p:sldId id="290" r:id="rId25"/>
    <p:sldId id="258" r:id="rId26"/>
    <p:sldId id="259" r:id="rId27"/>
    <p:sldId id="260" r:id="rId28"/>
    <p:sldId id="266" r:id="rId29"/>
    <p:sldId id="267" r:id="rId30"/>
    <p:sldId id="261" r:id="rId31"/>
    <p:sldId id="262" r:id="rId32"/>
    <p:sldId id="263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711-4537-47CC-AF88-53C86D000E5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C54-1B10-4CA3-9A54-60DE13F70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711-4537-47CC-AF88-53C86D000E5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C54-1B10-4CA3-9A54-60DE13F70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711-4537-47CC-AF88-53C86D000E5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C54-1B10-4CA3-9A54-60DE13F70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711-4537-47CC-AF88-53C86D000E5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C54-1B10-4CA3-9A54-60DE13F70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711-4537-47CC-AF88-53C86D000E5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C54-1B10-4CA3-9A54-60DE13F70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711-4537-47CC-AF88-53C86D000E5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C54-1B10-4CA3-9A54-60DE13F70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711-4537-47CC-AF88-53C86D000E5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C54-1B10-4CA3-9A54-60DE13F70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711-4537-47CC-AF88-53C86D000E5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C54-1B10-4CA3-9A54-60DE13F70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711-4537-47CC-AF88-53C86D000E5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C54-1B10-4CA3-9A54-60DE13F70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711-4537-47CC-AF88-53C86D000E5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C54-1B10-4CA3-9A54-60DE13F70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711-4537-47CC-AF88-53C86D000E5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9C54-1B10-4CA3-9A54-60DE13F70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12711-4537-47CC-AF88-53C86D000E58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9C54-1B10-4CA3-9A54-60DE13F70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volution.berkeley.edu/evolibrary/article/evo_0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news/animals-news/crittercam-galapagos-tortoise-missions-vin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../../pocket_mouse_evolution-lg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hmi.org/biointeractive/fossil-record-stickleback-evolutio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evolution/evolution-action-salamander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evolution/educators/teachstuds/svideo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3.amazonaws.com/scifri-videos/camouflage-080511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APES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http://evolution.berkeley.edu/evolibrary/article/evo_01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178719"/>
            <a:ext cx="7581305" cy="457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75922" cy="1375172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Darwin’s theory of evolution by natural selection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992" y="1714500"/>
            <a:ext cx="7974211" cy="4393406"/>
          </a:xfrm>
        </p:spPr>
        <p:txBody>
          <a:bodyPr/>
          <a:lstStyle/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Individuals produce an excess of offspring.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Not all offspring can survive.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Individuals differ in their traits.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Differences in traits can be passed on from parents to offspring.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Differences in traits are associated with differences in the ability to survive and reproduce.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391" y="21209"/>
            <a:ext cx="3191247" cy="683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Evolution is affected by the environmental pressures, in this case, it is the predator that is putting pressure on the population of Amphipods.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821531" y="0"/>
            <a:ext cx="7331273" cy="1178719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Evolution by Random Processes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25140"/>
            <a:ext cx="9144000" cy="5241727"/>
          </a:xfrm>
        </p:spPr>
        <p:txBody>
          <a:bodyPr>
            <a:normAutofit lnSpcReduction="10000"/>
          </a:bodyPr>
          <a:lstStyle/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Mutation-  occur randomly and can add to the genetic variation of a population. Blond Hair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Genetic drift- change in the genetic composition of a population over time as a result of random mating. Amish Population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Bottleneck effect- a reduction in the genetic diversity of a population caused by a reduction in its size. Cheetah, Sea Lions, Northern Elephant Seal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Founder effect- a change in a population descended from a small number of colonizing individuals. Afrikaner Population of Dutch settlers in South Africa, higher incidence of Huntington’s disease.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141" y="0"/>
            <a:ext cx="4609951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dirty="0" smtClean="0"/>
              <a:t>Speciation and extinction determine biodiversity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0766" y="1553766"/>
            <a:ext cx="8509992" cy="5036344"/>
          </a:xfrm>
        </p:spPr>
        <p:txBody>
          <a:bodyPr/>
          <a:lstStyle/>
          <a:p>
            <a:pPr marL="625056"/>
            <a:r>
              <a:rPr lang="en-US" dirty="0" err="1" smtClean="0">
                <a:solidFill>
                  <a:schemeClr val="bg1"/>
                </a:solidFill>
              </a:rPr>
              <a:t>Allopatric</a:t>
            </a:r>
            <a:r>
              <a:rPr lang="en-US" dirty="0" smtClean="0">
                <a:solidFill>
                  <a:schemeClr val="bg1"/>
                </a:solidFill>
              </a:rPr>
              <a:t> speciation- when new species are created by geographic or reproductive isolation.</a:t>
            </a:r>
            <a:r>
              <a:rPr lang="en-US" dirty="0" smtClean="0"/>
              <a:t>  </a:t>
            </a:r>
          </a:p>
          <a:p>
            <a:pPr marL="625056"/>
            <a:endParaRPr lang="en-US" dirty="0" smtClean="0"/>
          </a:p>
          <a:p>
            <a:pPr marL="625056"/>
            <a:endParaRPr lang="en-US" dirty="0" smtClean="0"/>
          </a:p>
          <a:p>
            <a:pPr marL="625056"/>
            <a:endParaRPr lang="en-US" dirty="0" smtClean="0"/>
          </a:p>
          <a:p>
            <a:pPr marL="625056"/>
            <a:endParaRPr lang="en-US" dirty="0" smtClean="0"/>
          </a:p>
          <a:p>
            <a:pPr marL="625056"/>
            <a:endParaRPr lang="en-US" dirty="0" smtClean="0"/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2839641"/>
            <a:ext cx="5685979" cy="3655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58961" y="303609"/>
            <a:ext cx="7992070" cy="5661422"/>
          </a:xfrm>
        </p:spPr>
        <p:txBody>
          <a:bodyPr/>
          <a:lstStyle/>
          <a:p>
            <a:pPr marL="625056"/>
            <a:r>
              <a:rPr lang="en-US" dirty="0" smtClean="0">
                <a:solidFill>
                  <a:schemeClr val="bg1"/>
                </a:solidFill>
              </a:rPr>
              <a:t>Sympatric speciation- the evolution of one species into two species in the absence of geographic isolation, usually through the process of polyploidy, an increase in the number of sets of chromosomes.</a:t>
            </a:r>
            <a:r>
              <a:rPr lang="en-US" dirty="0" smtClean="0"/>
              <a:t>   </a:t>
            </a:r>
          </a:p>
          <a:p>
            <a:pPr marL="625056"/>
            <a:endParaRPr lang="en-US" dirty="0" smtClean="0"/>
          </a:p>
          <a:p>
            <a:pPr marL="625056"/>
            <a:endParaRPr lang="en-US" dirty="0" smtClean="0"/>
          </a:p>
          <a:p>
            <a:pPr marL="625056"/>
            <a:endParaRPr lang="en-US" dirty="0" smtClean="0"/>
          </a:p>
          <a:p>
            <a:pPr marL="625056"/>
            <a:endParaRPr lang="en-US" dirty="0" smtClean="0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297" y="3107531"/>
            <a:ext cx="4338712" cy="3103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875109" y="0"/>
            <a:ext cx="7358063" cy="1714500"/>
          </a:xfrm>
        </p:spPr>
        <p:txBody>
          <a:bodyPr/>
          <a:lstStyle/>
          <a:p>
            <a:pPr eaLnBrk="1" hangingPunct="1"/>
            <a:r>
              <a:rPr lang="en-US" sz="3400" b="1" dirty="0" smtClean="0"/>
              <a:t>The pace of evolution</a:t>
            </a:r>
          </a:p>
        </p:txBody>
      </p:sp>
      <p:pic>
        <p:nvPicPr>
          <p:cNvPr id="2867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235" y="1285875"/>
            <a:ext cx="3293939" cy="557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937617" y="0"/>
            <a:ext cx="7358063" cy="17145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Evolution shapes ecological niches and determines species distributions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947547" cy="3743920"/>
          </a:xfrm>
        </p:spPr>
        <p:txBody>
          <a:bodyPr>
            <a:normAutofit/>
          </a:bodyPr>
          <a:lstStyle/>
          <a:p>
            <a:pPr marL="625056"/>
            <a:r>
              <a:rPr lang="en-US" sz="2400" dirty="0" smtClean="0">
                <a:latin typeface="Book Antiqua" pitchFamily="18" charset="0"/>
              </a:rPr>
              <a:t>Range of tolerance- all species have an optimal environment in which it performs well.  The limit to the </a:t>
            </a:r>
            <a:r>
              <a:rPr lang="en-US" sz="2400" dirty="0" err="1" smtClean="0">
                <a:latin typeface="Book Antiqua" pitchFamily="18" charset="0"/>
              </a:rPr>
              <a:t>abiotic</a:t>
            </a:r>
            <a:r>
              <a:rPr lang="en-US" sz="2400" dirty="0" smtClean="0">
                <a:latin typeface="Book Antiqua" pitchFamily="18" charset="0"/>
              </a:rPr>
              <a:t> conditions they can tolerate is known as the range of tolerance.  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Fundamental niche- the ideal conditions for a species. 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7600"/>
            <a:ext cx="4421982" cy="306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67200" cy="85725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Niches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685800"/>
            <a:ext cx="9072562" cy="5511403"/>
          </a:xfrm>
        </p:spPr>
        <p:txBody>
          <a:bodyPr>
            <a:normAutofit/>
          </a:bodyPr>
          <a:lstStyle/>
          <a:p>
            <a:pPr marL="625056"/>
            <a:r>
              <a:rPr lang="en-US" sz="2400" dirty="0" smtClean="0">
                <a:latin typeface="Book Antiqua" pitchFamily="18" charset="0"/>
              </a:rPr>
              <a:t>Realized niche- the range of </a:t>
            </a:r>
            <a:r>
              <a:rPr lang="en-US" sz="2400" dirty="0" err="1" smtClean="0">
                <a:latin typeface="Book Antiqua" pitchFamily="18" charset="0"/>
              </a:rPr>
              <a:t>abiotic</a:t>
            </a:r>
            <a:r>
              <a:rPr lang="en-US" sz="2400" dirty="0" smtClean="0">
                <a:latin typeface="Book Antiqua" pitchFamily="18" charset="0"/>
              </a:rPr>
              <a:t> and biotic conditions under which a species lives.  This determines the species distribution, or areas of the world where it lives.</a:t>
            </a:r>
          </a:p>
          <a:p>
            <a:pPr marL="625056"/>
            <a:r>
              <a:rPr lang="en-US" sz="2400" dirty="0" smtClean="0">
                <a:latin typeface="Book Antiqua" pitchFamily="18" charset="0"/>
              </a:rPr>
              <a:t>Niche generalist- species that live under a wide range of </a:t>
            </a:r>
            <a:r>
              <a:rPr lang="en-US" sz="2400" dirty="0" err="1" smtClean="0">
                <a:latin typeface="Book Antiqua" pitchFamily="18" charset="0"/>
              </a:rPr>
              <a:t>conditions.Meadow</a:t>
            </a:r>
            <a:r>
              <a:rPr lang="en-US" sz="2400" dirty="0" smtClean="0">
                <a:latin typeface="Book Antiqua" pitchFamily="18" charset="0"/>
              </a:rPr>
              <a:t> Spittlebug: broad diet, wide habitat</a:t>
            </a:r>
          </a:p>
          <a:p>
            <a:pPr marL="625056"/>
            <a:r>
              <a:rPr lang="en-US" sz="2400" dirty="0" smtClean="0">
                <a:latin typeface="Book Antiqua" pitchFamily="18" charset="0"/>
              </a:rPr>
              <a:t>Niche specialist- species that live only in specific habitats.  </a:t>
            </a:r>
            <a:r>
              <a:rPr lang="en-US" sz="2400" dirty="0" err="1" smtClean="0">
                <a:latin typeface="Book Antiqua" pitchFamily="18" charset="0"/>
              </a:rPr>
              <a:t>Skeletonized</a:t>
            </a:r>
            <a:r>
              <a:rPr lang="en-US" sz="2400" dirty="0" smtClean="0">
                <a:latin typeface="Book Antiqua" pitchFamily="18" charset="0"/>
              </a:rPr>
              <a:t> Leaf Beetle, Narrow diet, specific habitat preferences.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452089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55083"/>
            <a:ext cx="3581400" cy="330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Evolution 9/11</a:t>
            </a:r>
            <a:br>
              <a:rPr lang="en-US" sz="2800" dirty="0" smtClean="0"/>
            </a:br>
            <a:r>
              <a:rPr lang="en-US" sz="2800" dirty="0" smtClean="0"/>
              <a:t>Obj. TSW learn form mistakes made on the quiz, and take notes about evolution after the Environmental Science Current Events. P. 34NB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297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Make a food chain for the following organisms showing the energy arrows and the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levels for each one.</a:t>
            </a:r>
          </a:p>
          <a:p>
            <a:pPr marL="514350" indent="-514350">
              <a:buNone/>
            </a:pPr>
            <a:r>
              <a:rPr lang="en-US" sz="2400" dirty="0" smtClean="0"/>
              <a:t>Grasshopper, fox, grass, bird</a:t>
            </a:r>
          </a:p>
          <a:p>
            <a:pPr marL="514350" indent="-514350">
              <a:buNone/>
            </a:pPr>
            <a:r>
              <a:rPr lang="en-US" sz="2400" dirty="0" smtClean="0"/>
              <a:t>2. Watch video on % change.  If the original population of badgers was 250 in 1980, and due to habitat loss the population is now 50 in 2013, what is the % change in the population?</a:t>
            </a:r>
          </a:p>
          <a:p>
            <a:pPr marL="514350" indent="-514350">
              <a:buNone/>
            </a:pPr>
            <a:r>
              <a:rPr lang="en-US" sz="2400" dirty="0" smtClean="0"/>
              <a:t>3.  When discussing evolution, why do we say population evolve, not individuals?</a:t>
            </a:r>
            <a:endParaRPr lang="en-US" sz="2400" dirty="0"/>
          </a:p>
        </p:txBody>
      </p:sp>
      <p:pic>
        <p:nvPicPr>
          <p:cNvPr id="4" name="Picture 2" descr="http://graphics8.nytimes.com/images/2004/10/07/national/dinosaur.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695719"/>
            <a:ext cx="3124200" cy="216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268766" cy="1160859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Fossil Record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1232297"/>
            <a:ext cx="7358063" cy="4018359"/>
          </a:xfrm>
        </p:spPr>
        <p:txBody>
          <a:bodyPr/>
          <a:lstStyle/>
          <a:p>
            <a:pPr marL="625056"/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Fossils- remains of organisms that have been preserved in rock.  Much of what we know about evolution comes from the fossil record.</a:t>
            </a:r>
            <a:r>
              <a:rPr lang="en-US" dirty="0" smtClean="0">
                <a:latin typeface="Book Antiqua" pitchFamily="18" charset="0"/>
              </a:rPr>
              <a:t>  </a:t>
            </a:r>
          </a:p>
          <a:p>
            <a:pPr marL="625056"/>
            <a:endParaRPr lang="en-US" dirty="0" smtClean="0">
              <a:latin typeface="Book Antiqua" pitchFamily="18" charset="0"/>
            </a:endParaRPr>
          </a:p>
          <a:p>
            <a:pPr marL="625056"/>
            <a:endParaRPr lang="en-US" dirty="0" smtClean="0">
              <a:latin typeface="Book Antiqua" pitchFamily="18" charset="0"/>
            </a:endParaRP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531" y="3161109"/>
            <a:ext cx="4634508" cy="334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1107281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Five Global Mass Extinctions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266" y="1339453"/>
            <a:ext cx="7340203" cy="2839641"/>
          </a:xfrm>
        </p:spPr>
        <p:txBody>
          <a:bodyPr/>
          <a:lstStyle/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Mass extinction- when large numbers of species went extinct over a relatively short period of time.</a:t>
            </a:r>
          </a:p>
          <a:p>
            <a:pPr marL="625056"/>
            <a:endParaRPr lang="en-US" sz="28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marL="625056"/>
            <a:endParaRPr lang="en-US" sz="2800" dirty="0" smtClean="0">
              <a:latin typeface="Book Antiqua" pitchFamily="18" charset="0"/>
            </a:endParaRP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656" y="2946797"/>
            <a:ext cx="5893594" cy="371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Sixth Mass Extinction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Scientists feel that we are in our sixth mass extinction, occurring in the last two decades.  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Estimates of extinction rates vary widely, from 2 % to 25% by 2020.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In contrast to previous mass extinctions, scientists agree that this one is caused by humans.</a:t>
            </a:r>
            <a:r>
              <a:rPr lang="en-US" sz="2800" dirty="0" smtClean="0">
                <a:latin typeface="Book Antiqua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Evidence for feathers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8436" name="Picture 2" descr="http://graphics8.nytimes.com/images/2004/10/07/national/dinosaur.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81200"/>
            <a:ext cx="486727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4114800" y="5486400"/>
            <a:ext cx="180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Dilong</a:t>
            </a:r>
            <a:r>
              <a:rPr lang="en-US"/>
              <a:t> paradoxus</a:t>
            </a:r>
          </a:p>
        </p:txBody>
      </p:sp>
      <p:pic>
        <p:nvPicPr>
          <p:cNvPr id="18438" name="Picture 4" descr="http://static.guim.co.uk/sys-images/Guardian/Pix/pictures/2009/2/7/1234029223589/Model-of-a-Tyrannosaurus--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37576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762000" y="5257800"/>
            <a:ext cx="1897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Tyrannosaurus rex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Time Scale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8 groups</a:t>
            </a:r>
          </a:p>
          <a:p>
            <a:r>
              <a:rPr lang="en-US" dirty="0" smtClean="0"/>
              <a:t>Each group cuts a roll of receipt paper, 1 meter = 1 Billion Years</a:t>
            </a:r>
          </a:p>
          <a:p>
            <a:r>
              <a:rPr lang="en-US" dirty="0" smtClean="0"/>
              <a:t>It must be the length that the Earth is old.</a:t>
            </a:r>
          </a:p>
          <a:p>
            <a:r>
              <a:rPr lang="en-US" dirty="0" smtClean="0"/>
              <a:t>How long should it be?</a:t>
            </a:r>
          </a:p>
          <a:p>
            <a:r>
              <a:rPr lang="en-US" dirty="0" smtClean="0"/>
              <a:t>Mark each Billion years, each Era, each Significant Event: Prokaryotes, Eukaryotes, First </a:t>
            </a:r>
            <a:r>
              <a:rPr lang="en-US" dirty="0" err="1" smtClean="0"/>
              <a:t>Skeletonized</a:t>
            </a:r>
            <a:r>
              <a:rPr lang="en-US" dirty="0" smtClean="0"/>
              <a:t> fossils, Invertebrates, Vertebrates- (Fish, amphibian, reptile, bird, Mammals), Vascular Plants, Flowering Plants, Land animals, Land Mammals, Humans.</a:t>
            </a:r>
          </a:p>
          <a:p>
            <a:r>
              <a:rPr lang="en-US" dirty="0" smtClean="0"/>
              <a:t>Label the 5 Mass Extinctions</a:t>
            </a:r>
          </a:p>
          <a:p>
            <a:r>
              <a:rPr lang="en-US" dirty="0" smtClean="0"/>
              <a:t>Color and draw the events on your timeline. </a:t>
            </a:r>
          </a:p>
          <a:p>
            <a:r>
              <a:rPr lang="en-US" dirty="0" smtClean="0"/>
              <a:t>If the entire Geologic Time Scale were a Calendar year, When would humans appear?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Darwin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76"/>
            <a:ext cx="8355924" cy="558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5638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Darwin </a:t>
            </a:r>
            <a:r>
              <a:rPr lang="en-US" dirty="0" smtClean="0">
                <a:hlinkClick r:id="rId3"/>
              </a:rPr>
              <a:t>Galapagos Islands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Variations can be advantageous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153400" cy="4495800"/>
          </a:xfrm>
        </p:spPr>
        <p:txBody>
          <a:bodyPr/>
          <a:lstStyle/>
          <a:p>
            <a:r>
              <a:rPr lang="en-US" dirty="0" smtClean="0"/>
              <a:t>The pocket mouse population lives in the desert</a:t>
            </a:r>
          </a:p>
          <a:p>
            <a:r>
              <a:rPr lang="en-US" dirty="0" smtClean="0"/>
              <a:t>Originally they were white, but a mutation turned them black.</a:t>
            </a:r>
          </a:p>
          <a:p>
            <a:r>
              <a:rPr lang="en-US" dirty="0" smtClean="0">
                <a:hlinkClick r:id="rId2" action="ppaction://hlinkfile"/>
              </a:rPr>
              <a:t>Pocket mouse video</a:t>
            </a:r>
            <a:endParaRPr lang="en-US" dirty="0" smtClean="0"/>
          </a:p>
        </p:txBody>
      </p:sp>
      <p:pic>
        <p:nvPicPr>
          <p:cNvPr id="25604" name="Picture 2" descr="http://ts1.mm.bing.net/images/thumbnail.aspx?q=424320113060&amp;id=ae1bc9c712eceed637509466183084e1&amp;url=http%3a%2f%2fi106.photobucket.com%2falbums%2fm259%2fTrafficAlertUSA%2fAZDesert09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343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http://www.arkive.org/media/F0/F03FA4AB-7A42-48C5-831F-637F04B723A1/Presentation.Large/Nelsons-spiny-pocket-mouse.jpg"/>
          <p:cNvPicPr>
            <a:picLocks noChangeAspect="1" noChangeArrowheads="1"/>
          </p:cNvPicPr>
          <p:nvPr/>
        </p:nvPicPr>
        <p:blipFill>
          <a:blip r:embed="rId4" cstate="print"/>
          <a:srcRect t="37923" r="42154" b="18736"/>
          <a:stretch>
            <a:fillRect/>
          </a:stretch>
        </p:blipFill>
        <p:spPr bwMode="auto">
          <a:xfrm>
            <a:off x="3505200" y="4343400"/>
            <a:ext cx="32004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882" name="Picture 2" descr="http://www.nlm.nih.gov/medlineplus/ency/images/ency/fullsize/17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3810000" cy="3048000"/>
          </a:xfrm>
          <a:prstGeom prst="rect">
            <a:avLst/>
          </a:prstGeom>
          <a:noFill/>
        </p:spPr>
      </p:pic>
      <p:pic>
        <p:nvPicPr>
          <p:cNvPr id="122884" name="Picture 4" descr="http://www.rph.wa.gov.au/malaria/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5818" y="2209800"/>
            <a:ext cx="3458182" cy="2025650"/>
          </a:xfrm>
          <a:prstGeom prst="rect">
            <a:avLst/>
          </a:prstGeom>
          <a:noFill/>
        </p:spPr>
      </p:pic>
      <p:pic>
        <p:nvPicPr>
          <p:cNvPr id="122886" name="Picture 6" descr="http://www.dianilife.com/wp-content/uploads/2010/07/Malari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1575" y="0"/>
            <a:ext cx="2912425" cy="225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Stickleback 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Salamander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worldatlas.com/webimage/countrys/asia/bd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105400" cy="5584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807" name="Picture 23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98638"/>
            <a:ext cx="8385175" cy="2149475"/>
          </a:xfrm>
          <a:prstGeom prst="rect">
            <a:avLst/>
          </a:prstGeom>
          <a:noFill/>
        </p:spPr>
      </p:pic>
      <p:sp>
        <p:nvSpPr>
          <p:cNvPr id="101478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70405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 dirty="0"/>
              <a:t>Section 15.1 Summary – pages 393-403</a:t>
            </a:r>
          </a:p>
        </p:txBody>
      </p:sp>
      <p:pic>
        <p:nvPicPr>
          <p:cNvPr id="1014795" name="Picture 11" descr="S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811213"/>
          </a:xfrm>
          <a:prstGeom prst="rect">
            <a:avLst/>
          </a:prstGeom>
          <a:noFill/>
        </p:spPr>
      </p:pic>
      <p:pic>
        <p:nvPicPr>
          <p:cNvPr id="1014797" name="Picture 13" descr="s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6600" y="0"/>
            <a:ext cx="6832600" cy="482600"/>
          </a:xfrm>
          <a:prstGeom prst="rect">
            <a:avLst/>
          </a:prstGeom>
          <a:noFill/>
        </p:spPr>
      </p:pic>
      <p:sp>
        <p:nvSpPr>
          <p:cNvPr id="1014798" name="Rectangle 14"/>
          <p:cNvSpPr>
            <a:spLocks noChangeArrowheads="1"/>
          </p:cNvSpPr>
          <p:nvPr/>
        </p:nvSpPr>
        <p:spPr bwMode="auto">
          <a:xfrm>
            <a:off x="304800" y="1862138"/>
            <a:ext cx="190500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altLang="en-US" sz="1800" b="1" i="1" dirty="0" smtClean="0">
                <a:solidFill>
                  <a:schemeClr val="bg1"/>
                </a:solidFill>
                <a:latin typeface="Times" charset="0"/>
              </a:rPr>
              <a:t>Non-resistant</a:t>
            </a:r>
          </a:p>
          <a:p>
            <a:pPr marL="342900" indent="-342900">
              <a:lnSpc>
                <a:spcPct val="100000"/>
              </a:lnSpc>
            </a:pPr>
            <a:r>
              <a:rPr lang="en-US" altLang="en-US" sz="1800" b="1" i="1" dirty="0" smtClean="0">
                <a:solidFill>
                  <a:schemeClr val="tx1"/>
                </a:solidFill>
                <a:latin typeface="Times" charset="0"/>
              </a:rPr>
              <a:t> </a:t>
            </a:r>
            <a:endParaRPr lang="en-US" altLang="en-US" sz="1800" b="1" i="1" dirty="0">
              <a:solidFill>
                <a:schemeClr val="tx1"/>
              </a:solidFill>
              <a:latin typeface="Times" charset="0"/>
            </a:endParaRPr>
          </a:p>
          <a:p>
            <a:pPr marL="342900" indent="-342900">
              <a:lnSpc>
                <a:spcPct val="30000"/>
              </a:lnSpc>
            </a:pPr>
            <a:r>
              <a:rPr lang="en-US" altLang="en-US" sz="1800" b="1" i="1" dirty="0">
                <a:solidFill>
                  <a:schemeClr val="bg1"/>
                </a:solidFill>
                <a:latin typeface="Times" charset="0"/>
              </a:rPr>
              <a:t>bacterium</a:t>
            </a:r>
          </a:p>
        </p:txBody>
      </p:sp>
      <p:sp>
        <p:nvSpPr>
          <p:cNvPr id="1014799" name="Rectangle 15"/>
          <p:cNvSpPr>
            <a:spLocks noChangeArrowheads="1"/>
          </p:cNvSpPr>
          <p:nvPr/>
        </p:nvSpPr>
        <p:spPr bwMode="auto">
          <a:xfrm>
            <a:off x="304800" y="2852738"/>
            <a:ext cx="137160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altLang="en-US" sz="1800" b="1" i="1" dirty="0">
                <a:solidFill>
                  <a:schemeClr val="bg1"/>
                </a:solidFill>
                <a:latin typeface="Times" charset="0"/>
              </a:rPr>
              <a:t>Resistant</a:t>
            </a:r>
            <a:r>
              <a:rPr lang="en-US" altLang="en-US" sz="1800" b="1" i="1" dirty="0">
                <a:solidFill>
                  <a:schemeClr val="tx1"/>
                </a:solidFill>
                <a:latin typeface="Times" charset="0"/>
              </a:rPr>
              <a:t> </a:t>
            </a:r>
            <a:endParaRPr lang="en-US" altLang="en-US" sz="1800" b="1" i="1" dirty="0" smtClean="0">
              <a:solidFill>
                <a:schemeClr val="tx1"/>
              </a:solidFill>
              <a:latin typeface="Times" charset="0"/>
            </a:endParaRPr>
          </a:p>
          <a:p>
            <a:pPr marL="342900" indent="-342900">
              <a:lnSpc>
                <a:spcPct val="100000"/>
              </a:lnSpc>
            </a:pPr>
            <a:endParaRPr lang="en-US" altLang="en-US" sz="1800" b="1" i="1" dirty="0">
              <a:solidFill>
                <a:schemeClr val="tx1"/>
              </a:solidFill>
              <a:latin typeface="Times" charset="0"/>
            </a:endParaRPr>
          </a:p>
          <a:p>
            <a:pPr marL="342900" indent="-342900">
              <a:lnSpc>
                <a:spcPct val="30000"/>
              </a:lnSpc>
            </a:pPr>
            <a:r>
              <a:rPr lang="en-US" altLang="en-US" sz="1800" b="1" i="1" dirty="0">
                <a:solidFill>
                  <a:schemeClr val="bg1"/>
                </a:solidFill>
                <a:latin typeface="Times" charset="0"/>
              </a:rPr>
              <a:t>bacterium</a:t>
            </a:r>
          </a:p>
        </p:txBody>
      </p:sp>
      <p:sp>
        <p:nvSpPr>
          <p:cNvPr id="1014800" name="Line 16"/>
          <p:cNvSpPr>
            <a:spLocks noChangeShapeType="1"/>
          </p:cNvSpPr>
          <p:nvPr/>
        </p:nvSpPr>
        <p:spPr bwMode="auto">
          <a:xfrm>
            <a:off x="1447800" y="2422525"/>
            <a:ext cx="304800" cy="3048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14801" name="Line 17"/>
          <p:cNvSpPr>
            <a:spLocks noChangeShapeType="1"/>
          </p:cNvSpPr>
          <p:nvPr/>
        </p:nvSpPr>
        <p:spPr bwMode="auto">
          <a:xfrm>
            <a:off x="1357313" y="3108325"/>
            <a:ext cx="304800" cy="3048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14802" name="Rectangle 18"/>
          <p:cNvSpPr>
            <a:spLocks noChangeArrowheads="1"/>
          </p:cNvSpPr>
          <p:nvPr/>
        </p:nvSpPr>
        <p:spPr bwMode="auto">
          <a:xfrm>
            <a:off x="2490788" y="188436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altLang="en-US" sz="1800" b="1" i="1" dirty="0">
                <a:solidFill>
                  <a:schemeClr val="bg1"/>
                </a:solidFill>
                <a:latin typeface="Times" charset="0"/>
              </a:rPr>
              <a:t>Antibiotic</a:t>
            </a:r>
          </a:p>
        </p:txBody>
      </p:sp>
      <p:sp>
        <p:nvSpPr>
          <p:cNvPr id="1014803" name="Line 19"/>
          <p:cNvSpPr>
            <a:spLocks noChangeShapeType="1"/>
          </p:cNvSpPr>
          <p:nvPr/>
        </p:nvSpPr>
        <p:spPr bwMode="auto">
          <a:xfrm flipH="1">
            <a:off x="2624138" y="2251075"/>
            <a:ext cx="228600" cy="381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14804" name="Rectangle 20"/>
          <p:cNvSpPr>
            <a:spLocks noChangeArrowheads="1"/>
          </p:cNvSpPr>
          <p:nvPr/>
        </p:nvSpPr>
        <p:spPr bwMode="auto">
          <a:xfrm>
            <a:off x="2895600" y="4098925"/>
            <a:ext cx="327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Times" charset="0"/>
              </a:rPr>
              <a:t>	</a:t>
            </a:r>
            <a:r>
              <a:rPr lang="en-US" altLang="en-US" sz="2000" b="1" dirty="0">
                <a:solidFill>
                  <a:schemeClr val="tx1"/>
                </a:solidFill>
                <a:latin typeface="Times" charset="0"/>
              </a:rPr>
              <a:t>When the population is exposed to an antibiotic, only the resistant bacteria survive.</a:t>
            </a:r>
          </a:p>
        </p:txBody>
      </p:sp>
      <p:sp>
        <p:nvSpPr>
          <p:cNvPr id="1014805" name="Rectangle 21"/>
          <p:cNvSpPr>
            <a:spLocks noChangeArrowheads="1"/>
          </p:cNvSpPr>
          <p:nvPr/>
        </p:nvSpPr>
        <p:spPr bwMode="auto">
          <a:xfrm>
            <a:off x="28575" y="4098925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Times" charset="0"/>
              </a:rPr>
              <a:t>	</a:t>
            </a:r>
            <a:r>
              <a:rPr lang="en-US" altLang="en-US" sz="2000" b="1" dirty="0">
                <a:solidFill>
                  <a:schemeClr val="tx1"/>
                </a:solidFill>
                <a:latin typeface="Times" charset="0"/>
              </a:rPr>
              <a:t>The bacteria in a population vary in their ability to resist antibiotics.</a:t>
            </a:r>
          </a:p>
        </p:txBody>
      </p:sp>
      <p:sp>
        <p:nvSpPr>
          <p:cNvPr id="1014806" name="Rectangle 22"/>
          <p:cNvSpPr>
            <a:spLocks noChangeArrowheads="1"/>
          </p:cNvSpPr>
          <p:nvPr/>
        </p:nvSpPr>
        <p:spPr bwMode="auto">
          <a:xfrm>
            <a:off x="5891213" y="4098925"/>
            <a:ext cx="2971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Times" charset="0"/>
              </a:rPr>
              <a:t>	</a:t>
            </a:r>
            <a:r>
              <a:rPr lang="en-US" altLang="en-US" sz="2000" b="1" dirty="0">
                <a:solidFill>
                  <a:schemeClr val="tx1"/>
                </a:solidFill>
                <a:latin typeface="Times" charset="0"/>
              </a:rPr>
              <a:t>The resistant bacteria live and produce more resistant bacteria.</a:t>
            </a:r>
          </a:p>
        </p:txBody>
      </p:sp>
      <p:sp>
        <p:nvSpPr>
          <p:cNvPr id="1014808" name="Text Box 24"/>
          <p:cNvSpPr txBox="1">
            <a:spLocks noChangeArrowheads="1"/>
          </p:cNvSpPr>
          <p:nvPr/>
        </p:nvSpPr>
        <p:spPr bwMode="auto">
          <a:xfrm>
            <a:off x="533400" y="838200"/>
            <a:ext cx="8274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tx2"/>
                </a:solidFill>
                <a:latin typeface="Times" charset="0"/>
              </a:rPr>
              <a:t>Physiological adaptations can develop </a:t>
            </a:r>
            <a:r>
              <a:rPr lang="en-US" altLang="en-US" sz="2800" b="1" dirty="0" smtClean="0">
                <a:solidFill>
                  <a:schemeClr val="tx2"/>
                </a:solidFill>
                <a:latin typeface="Times" charset="0"/>
              </a:rPr>
              <a:t>rapidly and show direct evidence for Evolution.</a:t>
            </a:r>
            <a:endParaRPr lang="en-US" altLang="en-US" sz="2800" b="1" dirty="0">
              <a:solidFill>
                <a:schemeClr val="tx2"/>
              </a:solidFill>
              <a:latin typeface="Times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Genetic Bottleneck</a:t>
            </a:r>
          </a:p>
        </p:txBody>
      </p:sp>
      <p:pic>
        <p:nvPicPr>
          <p:cNvPr id="31747" name="Picture 4" descr="13-21-Bottleneck-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71663" y="1600200"/>
            <a:ext cx="5400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io_ch16_6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2222500"/>
            <a:ext cx="76136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88988" y="1666875"/>
            <a:ext cx="29416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400" b="1"/>
              <a:t>Sample of </a:t>
            </a:r>
          </a:p>
          <a:p>
            <a:pPr algn="ctr" eaLnBrk="0" hangingPunct="0"/>
            <a:r>
              <a:rPr lang="en-US" altLang="en-US" sz="1400" b="1"/>
              <a:t>Original Population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760788" y="2105025"/>
            <a:ext cx="222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400" b="1"/>
              <a:t>Founding Population A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760788" y="3857625"/>
            <a:ext cx="222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400" b="1"/>
              <a:t>Founding Population B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010275" y="1879600"/>
            <a:ext cx="2335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400" b="1"/>
              <a:t>Descendants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Figure 16-9:  Founder Effect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Allopatric</a:t>
            </a:r>
            <a:r>
              <a:rPr lang="en-US" dirty="0" smtClean="0"/>
              <a:t> 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nderstandingscience.whirl-i-gig.com/media/3/6445_evo_resources_resource_image_304_origin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425767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9/12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Warm up – Natural Selection</a:t>
            </a:r>
          </a:p>
          <a:p>
            <a:r>
              <a:rPr lang="en-US" dirty="0" smtClean="0"/>
              <a:t>Alicia Current Event</a:t>
            </a:r>
          </a:p>
          <a:p>
            <a:r>
              <a:rPr lang="en-US" dirty="0" smtClean="0"/>
              <a:t>After school room 757 – 4 students take quiz</a:t>
            </a:r>
          </a:p>
          <a:p>
            <a:r>
              <a:rPr lang="en-US" dirty="0" smtClean="0"/>
              <a:t>Evolution Notes</a:t>
            </a:r>
          </a:p>
          <a:p>
            <a:r>
              <a:rPr lang="en-US" dirty="0" smtClean="0"/>
              <a:t>Into the Universe …</a:t>
            </a:r>
          </a:p>
          <a:p>
            <a:r>
              <a:rPr lang="en-US" dirty="0" smtClean="0"/>
              <a:t>Questions about Project?</a:t>
            </a:r>
          </a:p>
          <a:p>
            <a:r>
              <a:rPr lang="en-US" dirty="0" smtClean="0"/>
              <a:t>Time Line – Geologic Time scale Activity</a:t>
            </a:r>
          </a:p>
          <a:p>
            <a:r>
              <a:rPr lang="en-US" dirty="0" smtClean="0"/>
              <a:t>Water composed soil.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Natural Selection 9/12</a:t>
            </a:r>
            <a:br>
              <a:rPr lang="en-US" sz="2800" dirty="0" smtClean="0"/>
            </a:br>
            <a:r>
              <a:rPr lang="en-US" sz="2800" dirty="0" smtClean="0"/>
              <a:t>Obj. TSW understand and discuss the random process of Evolution and the key ideas of Natural Selection P. 36 NB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371600"/>
            <a:ext cx="62484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Evolution can be random.  Describe each of the following in your own words: Mutation, Genetic Drift, Bottle Neck Effect &amp; Founder Effect.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Write the key ideas to Darwin’s Theory of Evolution by Natural Selection.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Draw the graphs and describe the three types of Selection.</a:t>
            </a:r>
            <a:endParaRPr lang="en-US" sz="2800" dirty="0"/>
          </a:p>
        </p:txBody>
      </p:sp>
      <p:pic>
        <p:nvPicPr>
          <p:cNvPr id="3074" name="Picture 2" descr="http://www.meridianschools.org/MHS/TeachersStaff/MP/Nawrocki/PublishingImages/geologic%20time%20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2895600" cy="515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Evolution</a:t>
            </a:r>
            <a:r>
              <a:rPr lang="en-US" dirty="0" smtClean="0"/>
              <a:t>- A change in species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Evolution happens by Natural Selection</a:t>
            </a:r>
          </a:p>
          <a:p>
            <a:pPr lvl="1"/>
            <a:r>
              <a:rPr lang="en-US" dirty="0" smtClean="0"/>
              <a:t>The population evolves over time not the individual.</a:t>
            </a:r>
          </a:p>
          <a:p>
            <a:pPr lvl="1"/>
            <a:r>
              <a:rPr lang="en-US" dirty="0" smtClean="0"/>
              <a:t>Environment is the selective pressure</a:t>
            </a:r>
          </a:p>
          <a:p>
            <a:r>
              <a:rPr lang="en-US" dirty="0" smtClean="0"/>
              <a:t>Factors that Affect Natural Selection are:</a:t>
            </a:r>
          </a:p>
          <a:p>
            <a:pPr lvl="1"/>
            <a:r>
              <a:rPr lang="en-US" dirty="0" smtClean="0"/>
              <a:t>Organisms have more offspring than can survive</a:t>
            </a:r>
          </a:p>
          <a:p>
            <a:pPr lvl="1"/>
            <a:r>
              <a:rPr lang="en-US" dirty="0" smtClean="0"/>
              <a:t>Random gene mutations creating new Variations</a:t>
            </a:r>
          </a:p>
          <a:p>
            <a:pPr lvl="1"/>
            <a:r>
              <a:rPr lang="en-US" dirty="0" smtClean="0"/>
              <a:t>That Variation gives the individual an advantage</a:t>
            </a:r>
          </a:p>
          <a:p>
            <a:pPr lvl="1"/>
            <a:r>
              <a:rPr lang="en-US" dirty="0" smtClean="0"/>
              <a:t>Individual lives long enough to breed passing on the successful trait</a:t>
            </a:r>
          </a:p>
          <a:p>
            <a:pPr lvl="1"/>
            <a:r>
              <a:rPr lang="en-US" dirty="0" smtClean="0"/>
              <a:t>Population changes over time due to selective advantage brought on by environmental pressures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1375172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  <a:hlinkClick r:id="rId2"/>
              </a:rPr>
              <a:t>Evolution</a:t>
            </a:r>
            <a:r>
              <a:rPr lang="en-US" sz="3400" b="1" dirty="0" smtClean="0">
                <a:latin typeface="Book Antiqua" pitchFamily="18" charset="0"/>
              </a:rPr>
              <a:t> is the mechanism underlying biodiversity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60922"/>
            <a:ext cx="9144000" cy="4018359"/>
          </a:xfrm>
        </p:spPr>
        <p:txBody>
          <a:bodyPr/>
          <a:lstStyle/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Evolution- a change in the genetic composition of a population over time.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Microevolution- evolution below the species level.  Evolution of different types of potatoes, apples.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Macroevolution- Evolution which gives rise to new species or new genera, family, class or phyla. Speciation – new species has evolved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054453" cy="839391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Creating Genetic Diversity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32297"/>
            <a:ext cx="9144000" cy="4572000"/>
          </a:xfrm>
        </p:spPr>
        <p:txBody>
          <a:bodyPr/>
          <a:lstStyle/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Genes- physical locations on chromosomes within each cell of an organism.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Genotype- the complete set of genes in an individual.  The letters that represent the trait, BB, Bb, bb.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Mutation- a random change in the genetic code.  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Phenotype- the actual set of traits expressed in an individual.  The physical characteristic – Brown hair.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Evolution by artificial and natural selection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8289" y="1526977"/>
            <a:ext cx="8099227" cy="4018359"/>
          </a:xfrm>
        </p:spPr>
        <p:txBody>
          <a:bodyPr/>
          <a:lstStyle/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Evolution by artificial selection- when humans determine which individuals breed.</a:t>
            </a:r>
          </a:p>
          <a:p>
            <a:pPr marL="625056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Evolution by natural selection- the environment determines which individuals are most likely to survive and reproduce.</a:t>
            </a:r>
            <a:r>
              <a:rPr lang="en-US" dirty="0" smtClean="0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1081</Words>
  <Application>Microsoft Office PowerPoint</Application>
  <PresentationFormat>On-screen Show (4:3)</PresentationFormat>
  <Paragraphs>119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APES Evolution</vt:lpstr>
      <vt:lpstr>Evolution 9/11 Obj. TSW learn form mistakes made on the quiz, and take notes about evolution after the Environmental Science Current Events. P. 34NB</vt:lpstr>
      <vt:lpstr>Bangladesh</vt:lpstr>
      <vt:lpstr>Agenda 9/12</vt:lpstr>
      <vt:lpstr>Natural Selection 9/12 Obj. TSW understand and discuss the random process of Evolution and the key ideas of Natural Selection P. 36 NB</vt:lpstr>
      <vt:lpstr>Evolution- A change in species over time</vt:lpstr>
      <vt:lpstr>Evolution is the mechanism underlying biodiversity</vt:lpstr>
      <vt:lpstr>Creating Genetic Diversity</vt:lpstr>
      <vt:lpstr>Evolution by artificial and natural selection</vt:lpstr>
      <vt:lpstr>Slide 10</vt:lpstr>
      <vt:lpstr>Darwin’s theory of evolution by natural selection</vt:lpstr>
      <vt:lpstr>Slide 12</vt:lpstr>
      <vt:lpstr>Evolution by Random Processes</vt:lpstr>
      <vt:lpstr>Slide 14</vt:lpstr>
      <vt:lpstr>Speciation and extinction determine biodiversity</vt:lpstr>
      <vt:lpstr>Slide 16</vt:lpstr>
      <vt:lpstr>The pace of evolution</vt:lpstr>
      <vt:lpstr>Evolution shapes ecological niches and determines species distributions</vt:lpstr>
      <vt:lpstr>Niches</vt:lpstr>
      <vt:lpstr>The Fossil Record</vt:lpstr>
      <vt:lpstr>The Five Global Mass Extinctions</vt:lpstr>
      <vt:lpstr>The Sixth Mass Extinction</vt:lpstr>
      <vt:lpstr>Evidence for feathers</vt:lpstr>
      <vt:lpstr>Geologic Time Scale Activity</vt:lpstr>
      <vt:lpstr>Slide 25</vt:lpstr>
      <vt:lpstr>Variations can be advantageous</vt:lpstr>
      <vt:lpstr>Malaria</vt:lpstr>
      <vt:lpstr>Stickleback Fossil Record</vt:lpstr>
      <vt:lpstr>Salamander Evolution</vt:lpstr>
      <vt:lpstr>Section 15.1 Summary – pages 393-403</vt:lpstr>
      <vt:lpstr>Genetic Bottleneck</vt:lpstr>
      <vt:lpstr>Figure 16-9:  Founder Effect</vt:lpstr>
      <vt:lpstr>Allopatric Speciation</vt:lpstr>
    </vt:vector>
  </TitlesOfParts>
  <Company>WUSD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APES Evolution</dc:title>
  <dc:creator>WUSD</dc:creator>
  <cp:lastModifiedBy>WUSD</cp:lastModifiedBy>
  <cp:revision>38</cp:revision>
  <dcterms:created xsi:type="dcterms:W3CDTF">2013-09-08T22:57:56Z</dcterms:created>
  <dcterms:modified xsi:type="dcterms:W3CDTF">2013-09-12T19:58:40Z</dcterms:modified>
</cp:coreProperties>
</file>